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759" r:id="rId1"/>
    <p:sldMasterId id="2147484278" r:id="rId2"/>
    <p:sldMasterId id="2147484300" r:id="rId3"/>
  </p:sldMasterIdLst>
  <p:notesMasterIdLst>
    <p:notesMasterId r:id="rId34"/>
  </p:notesMasterIdLst>
  <p:handoutMasterIdLst>
    <p:handoutMasterId r:id="rId35"/>
  </p:handoutMasterIdLst>
  <p:sldIdLst>
    <p:sldId id="271" r:id="rId4"/>
    <p:sldId id="277" r:id="rId5"/>
    <p:sldId id="280" r:id="rId6"/>
    <p:sldId id="281" r:id="rId7"/>
    <p:sldId id="282" r:id="rId8"/>
    <p:sldId id="283" r:id="rId9"/>
    <p:sldId id="305" r:id="rId10"/>
    <p:sldId id="306" r:id="rId11"/>
    <p:sldId id="309" r:id="rId12"/>
    <p:sldId id="318" r:id="rId13"/>
    <p:sldId id="290" r:id="rId14"/>
    <p:sldId id="286" r:id="rId15"/>
    <p:sldId id="308" r:id="rId16"/>
    <p:sldId id="300" r:id="rId17"/>
    <p:sldId id="312" r:id="rId18"/>
    <p:sldId id="313" r:id="rId19"/>
    <p:sldId id="314" r:id="rId20"/>
    <p:sldId id="315" r:id="rId21"/>
    <p:sldId id="320" r:id="rId22"/>
    <p:sldId id="322" r:id="rId23"/>
    <p:sldId id="323" r:id="rId24"/>
    <p:sldId id="324" r:id="rId25"/>
    <p:sldId id="307" r:id="rId26"/>
    <p:sldId id="310" r:id="rId27"/>
    <p:sldId id="303" r:id="rId28"/>
    <p:sldId id="311" r:id="rId29"/>
    <p:sldId id="302" r:id="rId30"/>
    <p:sldId id="317" r:id="rId31"/>
    <p:sldId id="319" r:id="rId32"/>
    <p:sldId id="321" r:id="rId33"/>
  </p:sldIdLst>
  <p:sldSz cx="9902825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800000"/>
    <a:srgbClr val="6C788A"/>
    <a:srgbClr val="44546A"/>
    <a:srgbClr val="7ECCBD"/>
    <a:srgbClr val="D8CBCB"/>
    <a:srgbClr val="016666"/>
    <a:srgbClr val="0B1F65"/>
    <a:srgbClr val="360157"/>
    <a:srgbClr val="E7C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8" autoAdjust="0"/>
    <p:restoredTop sz="95401" autoAdjust="0"/>
  </p:normalViewPr>
  <p:slideViewPr>
    <p:cSldViewPr snapToGrid="0">
      <p:cViewPr varScale="1">
        <p:scale>
          <a:sx n="82" d="100"/>
          <a:sy n="82" d="100"/>
        </p:scale>
        <p:origin x="924" y="114"/>
      </p:cViewPr>
      <p:guideLst>
        <p:guide orient="horz" pos="2160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tin.Bhayana\AppData\Local\Microsoft\Windows\INetCache\Content.Outlook\3FEC7KQH\survey_collated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ihari.HS\AppData\Local\Microsoft\Windows\INetCache\Content.Outlook\2AU55Z0P\scatt%20(002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ihari.HS\AppData\Local\Microsoft\Windows\INetCache\Content.Outlook\2AU55Z0P\THI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ihari.HS\AppData\Local\Microsoft\Windows\INetCache\Content.Outlook\2AU55Z0P\only%20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ishwarya.sriram\AppData\Local\Microsoft\Windows\INetCache\Content.Outlook\645T3B60\Age%20Category%20vs%20swipe%20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tin.Bhayana\AppData\Local\Microsoft\Windows\INetCache\Content.Outlook\3FEC7KQH\People's%20origin%20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tin.Bhayana\AppData\Local\Microsoft\Windows\INetCache\Content.Outlook\3FEC7KQH\survey_collate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tin.Bhayana\AppData\Local\Microsoft\Windows\INetCache\Content.Outlook\3FEC7KQH\survey_collate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Jatin.Bhayana\AppData\Local\Microsoft\Windows\INetCache\Content.Outlook\3FEC7KQH\People's%20origin%20grap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Percentage</a:t>
            </a:r>
            <a:r>
              <a:rPr lang="en-US" baseline="0" dirty="0"/>
              <a:t> Wasted/Ordered (in plates) date-wise from Nov ‘17 – Jun ‘18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10626464105053E-2"/>
          <c:y val="0.10918285707632851"/>
          <c:w val="0.95086879682716163"/>
          <c:h val="0.75944672335820673"/>
        </c:manualLayout>
      </c:layout>
      <c:lineChart>
        <c:grouping val="standard"/>
        <c:varyColors val="0"/>
        <c:ser>
          <c:idx val="0"/>
          <c:order val="0"/>
          <c:tx>
            <c:strRef>
              <c:f>daywise_analysis!$G$1</c:f>
              <c:strCache>
                <c:ptCount val="1"/>
                <c:pt idx="0">
                  <c:v>Wasted*100/Ordered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daywise_analysis!$A$2:$A$323</c:f>
              <c:strCache>
                <c:ptCount val="322"/>
                <c:pt idx="0">
                  <c:v>2/11/2017</c:v>
                </c:pt>
                <c:pt idx="1">
                  <c:v>2/11/2017</c:v>
                </c:pt>
                <c:pt idx="2">
                  <c:v>3/11/2017</c:v>
                </c:pt>
                <c:pt idx="3">
                  <c:v>3/11/2017</c:v>
                </c:pt>
                <c:pt idx="4">
                  <c:v>6/11/2017</c:v>
                </c:pt>
                <c:pt idx="5">
                  <c:v>6/11/2017</c:v>
                </c:pt>
                <c:pt idx="6">
                  <c:v>7/11/2017</c:v>
                </c:pt>
                <c:pt idx="7">
                  <c:v>7/11/2017</c:v>
                </c:pt>
                <c:pt idx="8">
                  <c:v>8/11/2017</c:v>
                </c:pt>
                <c:pt idx="9">
                  <c:v>8/11/2017</c:v>
                </c:pt>
                <c:pt idx="10">
                  <c:v>9/11/2017</c:v>
                </c:pt>
                <c:pt idx="11">
                  <c:v>9/11/2017</c:v>
                </c:pt>
                <c:pt idx="12">
                  <c:v>10/11/2017</c:v>
                </c:pt>
                <c:pt idx="13">
                  <c:v>10/11/2017</c:v>
                </c:pt>
                <c:pt idx="14">
                  <c:v>13/11/2017</c:v>
                </c:pt>
                <c:pt idx="15">
                  <c:v>13/11/2017</c:v>
                </c:pt>
                <c:pt idx="16">
                  <c:v>14/11/2017</c:v>
                </c:pt>
                <c:pt idx="17">
                  <c:v>14/11/2017</c:v>
                </c:pt>
                <c:pt idx="18">
                  <c:v>15/11/2017</c:v>
                </c:pt>
                <c:pt idx="19">
                  <c:v>15/11/2017</c:v>
                </c:pt>
                <c:pt idx="20">
                  <c:v>16/11/2017</c:v>
                </c:pt>
                <c:pt idx="21">
                  <c:v>16/11/2017</c:v>
                </c:pt>
                <c:pt idx="22">
                  <c:v>17/11/2017</c:v>
                </c:pt>
                <c:pt idx="23">
                  <c:v>17/11/2017</c:v>
                </c:pt>
                <c:pt idx="24">
                  <c:v>20/11/2017</c:v>
                </c:pt>
                <c:pt idx="25">
                  <c:v>20/11/2017</c:v>
                </c:pt>
                <c:pt idx="26">
                  <c:v>21/11/2017</c:v>
                </c:pt>
                <c:pt idx="27">
                  <c:v>21/11/2017</c:v>
                </c:pt>
                <c:pt idx="28">
                  <c:v>22/11/2017</c:v>
                </c:pt>
                <c:pt idx="29">
                  <c:v>22/11/2017</c:v>
                </c:pt>
                <c:pt idx="30">
                  <c:v>23/11/2017</c:v>
                </c:pt>
                <c:pt idx="31">
                  <c:v>23/11/2017</c:v>
                </c:pt>
                <c:pt idx="32">
                  <c:v>24/11/2017</c:v>
                </c:pt>
                <c:pt idx="33">
                  <c:v>24/11/2017</c:v>
                </c:pt>
                <c:pt idx="34">
                  <c:v>27/11/2017</c:v>
                </c:pt>
                <c:pt idx="35">
                  <c:v>27/11/2017</c:v>
                </c:pt>
                <c:pt idx="36">
                  <c:v>28/11/2017</c:v>
                </c:pt>
                <c:pt idx="37">
                  <c:v>28/11/2017</c:v>
                </c:pt>
                <c:pt idx="38">
                  <c:v>29/11/2017</c:v>
                </c:pt>
                <c:pt idx="39">
                  <c:v>29/11/2017</c:v>
                </c:pt>
                <c:pt idx="40">
                  <c:v>30/11/2017</c:v>
                </c:pt>
                <c:pt idx="41">
                  <c:v>30/11/2017</c:v>
                </c:pt>
                <c:pt idx="42">
                  <c:v>1/12/2017</c:v>
                </c:pt>
                <c:pt idx="43">
                  <c:v>1/12/2017</c:v>
                </c:pt>
                <c:pt idx="44">
                  <c:v>4/12/2017</c:v>
                </c:pt>
                <c:pt idx="45">
                  <c:v>4/12/2017</c:v>
                </c:pt>
                <c:pt idx="46">
                  <c:v>5/12/2017</c:v>
                </c:pt>
                <c:pt idx="47">
                  <c:v>5/12/2017</c:v>
                </c:pt>
                <c:pt idx="48">
                  <c:v>6/12/2017</c:v>
                </c:pt>
                <c:pt idx="49">
                  <c:v>6/12/2017</c:v>
                </c:pt>
                <c:pt idx="50">
                  <c:v>7/12/2017</c:v>
                </c:pt>
                <c:pt idx="51">
                  <c:v>7/12/2017</c:v>
                </c:pt>
                <c:pt idx="52">
                  <c:v>8/12/2017</c:v>
                </c:pt>
                <c:pt idx="53">
                  <c:v>8/12/2017</c:v>
                </c:pt>
                <c:pt idx="54">
                  <c:v>11/12/2017</c:v>
                </c:pt>
                <c:pt idx="55">
                  <c:v>11/12/2017</c:v>
                </c:pt>
                <c:pt idx="56">
                  <c:v>12/12/2017</c:v>
                </c:pt>
                <c:pt idx="57">
                  <c:v>12/12/2017</c:v>
                </c:pt>
                <c:pt idx="58">
                  <c:v>13/12/2017</c:v>
                </c:pt>
                <c:pt idx="59">
                  <c:v>13/12/2017</c:v>
                </c:pt>
                <c:pt idx="60">
                  <c:v>14/12/2017</c:v>
                </c:pt>
                <c:pt idx="61">
                  <c:v>14/12/2017</c:v>
                </c:pt>
                <c:pt idx="62">
                  <c:v>15/12/2017</c:v>
                </c:pt>
                <c:pt idx="63">
                  <c:v>15/12/2017</c:v>
                </c:pt>
                <c:pt idx="64">
                  <c:v>18/12/2017</c:v>
                </c:pt>
                <c:pt idx="65">
                  <c:v>18/12/2017</c:v>
                </c:pt>
                <c:pt idx="66">
                  <c:v>19/12/2017</c:v>
                </c:pt>
                <c:pt idx="67">
                  <c:v>19/12/2017</c:v>
                </c:pt>
                <c:pt idx="68">
                  <c:v>20/12/2017</c:v>
                </c:pt>
                <c:pt idx="69">
                  <c:v>20/12/2017</c:v>
                </c:pt>
                <c:pt idx="70">
                  <c:v>21/12/2017</c:v>
                </c:pt>
                <c:pt idx="71">
                  <c:v>21/12/2017</c:v>
                </c:pt>
                <c:pt idx="72">
                  <c:v>22/12/2017</c:v>
                </c:pt>
                <c:pt idx="73">
                  <c:v>22/12/2017</c:v>
                </c:pt>
                <c:pt idx="74">
                  <c:v>26/12/2017</c:v>
                </c:pt>
                <c:pt idx="75">
                  <c:v>26/12/2017</c:v>
                </c:pt>
                <c:pt idx="76">
                  <c:v>27/12/2017</c:v>
                </c:pt>
                <c:pt idx="77">
                  <c:v>27/12/2017</c:v>
                </c:pt>
                <c:pt idx="78">
                  <c:v>28/12/2017</c:v>
                </c:pt>
                <c:pt idx="79">
                  <c:v>28/12/2017</c:v>
                </c:pt>
                <c:pt idx="80">
                  <c:v>29/12/2017</c:v>
                </c:pt>
                <c:pt idx="81">
                  <c:v>29/12/2017</c:v>
                </c:pt>
                <c:pt idx="82">
                  <c:v>2/1/2018</c:v>
                </c:pt>
                <c:pt idx="83">
                  <c:v>2/1/2018</c:v>
                </c:pt>
                <c:pt idx="84">
                  <c:v>3/1/2018</c:v>
                </c:pt>
                <c:pt idx="85">
                  <c:v>3/1/2018</c:v>
                </c:pt>
                <c:pt idx="86">
                  <c:v>4/1/2018</c:v>
                </c:pt>
                <c:pt idx="87">
                  <c:v>4/1/2018</c:v>
                </c:pt>
                <c:pt idx="88">
                  <c:v>5/1/2018</c:v>
                </c:pt>
                <c:pt idx="89">
                  <c:v>5/1/2018</c:v>
                </c:pt>
                <c:pt idx="90">
                  <c:v>8/1/2018</c:v>
                </c:pt>
                <c:pt idx="91">
                  <c:v>8/1/2018</c:v>
                </c:pt>
                <c:pt idx="92">
                  <c:v>9/1/2018</c:v>
                </c:pt>
                <c:pt idx="93">
                  <c:v>9/1/2018</c:v>
                </c:pt>
                <c:pt idx="94">
                  <c:v>10/1/2018</c:v>
                </c:pt>
                <c:pt idx="95">
                  <c:v>10/1/2018</c:v>
                </c:pt>
                <c:pt idx="96">
                  <c:v>11/1/2018</c:v>
                </c:pt>
                <c:pt idx="97">
                  <c:v>11/1/2018</c:v>
                </c:pt>
                <c:pt idx="98">
                  <c:v>12/1/2018</c:v>
                </c:pt>
                <c:pt idx="99">
                  <c:v>12/1/2018</c:v>
                </c:pt>
                <c:pt idx="100">
                  <c:v>15/01/2018</c:v>
                </c:pt>
                <c:pt idx="101">
                  <c:v>15/01/2018</c:v>
                </c:pt>
                <c:pt idx="102">
                  <c:v>16/01/2018</c:v>
                </c:pt>
                <c:pt idx="103">
                  <c:v>16/01/2018</c:v>
                </c:pt>
                <c:pt idx="104">
                  <c:v>17/01/2018</c:v>
                </c:pt>
                <c:pt idx="105">
                  <c:v>17/01/2018</c:v>
                </c:pt>
                <c:pt idx="106">
                  <c:v>18/01/2018</c:v>
                </c:pt>
                <c:pt idx="107">
                  <c:v>18/01/2018</c:v>
                </c:pt>
                <c:pt idx="108">
                  <c:v>19/01/2018</c:v>
                </c:pt>
                <c:pt idx="109">
                  <c:v>19/01/2018</c:v>
                </c:pt>
                <c:pt idx="110">
                  <c:v>22/01/2018</c:v>
                </c:pt>
                <c:pt idx="111">
                  <c:v>22/01/2018</c:v>
                </c:pt>
                <c:pt idx="112">
                  <c:v>23/01/2018</c:v>
                </c:pt>
                <c:pt idx="113">
                  <c:v>23/01/2018</c:v>
                </c:pt>
                <c:pt idx="114">
                  <c:v>24/01/2018</c:v>
                </c:pt>
                <c:pt idx="115">
                  <c:v>24/01/2018</c:v>
                </c:pt>
                <c:pt idx="116">
                  <c:v>25/01/2018</c:v>
                </c:pt>
                <c:pt idx="117">
                  <c:v>25/01/2018</c:v>
                </c:pt>
                <c:pt idx="118">
                  <c:v>25/01/2018</c:v>
                </c:pt>
                <c:pt idx="119">
                  <c:v>25/01/2018</c:v>
                </c:pt>
                <c:pt idx="120">
                  <c:v>29/01/2018</c:v>
                </c:pt>
                <c:pt idx="121">
                  <c:v>29/01/2018</c:v>
                </c:pt>
                <c:pt idx="122">
                  <c:v>30/01/2018</c:v>
                </c:pt>
                <c:pt idx="123">
                  <c:v>30/01/2018</c:v>
                </c:pt>
                <c:pt idx="124">
                  <c:v>31/01/2018</c:v>
                </c:pt>
                <c:pt idx="125">
                  <c:v>31/01/2018</c:v>
                </c:pt>
                <c:pt idx="126">
                  <c:v>6/2/2018</c:v>
                </c:pt>
                <c:pt idx="127">
                  <c:v>6/2/2018</c:v>
                </c:pt>
                <c:pt idx="128">
                  <c:v>7/2/2018</c:v>
                </c:pt>
                <c:pt idx="129">
                  <c:v>7/2/2018</c:v>
                </c:pt>
                <c:pt idx="130">
                  <c:v>8/2/2018</c:v>
                </c:pt>
                <c:pt idx="131">
                  <c:v>8/2/2018</c:v>
                </c:pt>
                <c:pt idx="132">
                  <c:v>9/2/2018</c:v>
                </c:pt>
                <c:pt idx="133">
                  <c:v>9/2/2018</c:v>
                </c:pt>
                <c:pt idx="134">
                  <c:v>12/2/2018</c:v>
                </c:pt>
                <c:pt idx="135">
                  <c:v>12/2/2018</c:v>
                </c:pt>
                <c:pt idx="136">
                  <c:v>13/02/2018</c:v>
                </c:pt>
                <c:pt idx="137">
                  <c:v>13/02/2018</c:v>
                </c:pt>
                <c:pt idx="138">
                  <c:v>14/02/2018</c:v>
                </c:pt>
                <c:pt idx="139">
                  <c:v>14/02/2018</c:v>
                </c:pt>
                <c:pt idx="140">
                  <c:v>15/02/2018</c:v>
                </c:pt>
                <c:pt idx="141">
                  <c:v>15/02/2018</c:v>
                </c:pt>
                <c:pt idx="142">
                  <c:v>16/02/2018</c:v>
                </c:pt>
                <c:pt idx="143">
                  <c:v>16/02/2018</c:v>
                </c:pt>
                <c:pt idx="144">
                  <c:v>19/02/2018</c:v>
                </c:pt>
                <c:pt idx="145">
                  <c:v>19/02/2018</c:v>
                </c:pt>
                <c:pt idx="146">
                  <c:v>20/02/2018</c:v>
                </c:pt>
                <c:pt idx="147">
                  <c:v>20/02/2018</c:v>
                </c:pt>
                <c:pt idx="148">
                  <c:v>20/02/2018</c:v>
                </c:pt>
                <c:pt idx="149">
                  <c:v>21/02/2018</c:v>
                </c:pt>
                <c:pt idx="150">
                  <c:v>21/02/2018</c:v>
                </c:pt>
                <c:pt idx="151">
                  <c:v>22/02/2018</c:v>
                </c:pt>
                <c:pt idx="152">
                  <c:v>22/02/2018</c:v>
                </c:pt>
                <c:pt idx="153">
                  <c:v>26/02/2018</c:v>
                </c:pt>
                <c:pt idx="154">
                  <c:v>26/02/2018</c:v>
                </c:pt>
                <c:pt idx="155">
                  <c:v>27/02/2018</c:v>
                </c:pt>
                <c:pt idx="156">
                  <c:v>27/02/2018</c:v>
                </c:pt>
                <c:pt idx="157">
                  <c:v>28/02/2018</c:v>
                </c:pt>
                <c:pt idx="158">
                  <c:v>28/02/2018</c:v>
                </c:pt>
                <c:pt idx="159">
                  <c:v>1/3/2018</c:v>
                </c:pt>
                <c:pt idx="160">
                  <c:v>1/3/2018</c:v>
                </c:pt>
                <c:pt idx="161">
                  <c:v>2/3/2018</c:v>
                </c:pt>
                <c:pt idx="162">
                  <c:v>2/3/2018</c:v>
                </c:pt>
                <c:pt idx="163">
                  <c:v>5/3/2018</c:v>
                </c:pt>
                <c:pt idx="164">
                  <c:v>5/3/2018</c:v>
                </c:pt>
                <c:pt idx="165">
                  <c:v>6/3/2018</c:v>
                </c:pt>
                <c:pt idx="166">
                  <c:v>6/3/2018</c:v>
                </c:pt>
                <c:pt idx="167">
                  <c:v>7/3/2018</c:v>
                </c:pt>
                <c:pt idx="168">
                  <c:v>7/3/2018</c:v>
                </c:pt>
                <c:pt idx="169">
                  <c:v>8/3/2018</c:v>
                </c:pt>
                <c:pt idx="170">
                  <c:v>8/3/2018</c:v>
                </c:pt>
                <c:pt idx="171">
                  <c:v>9/3/2018</c:v>
                </c:pt>
                <c:pt idx="172">
                  <c:v>9/3/2018</c:v>
                </c:pt>
                <c:pt idx="173">
                  <c:v>12/3/2018</c:v>
                </c:pt>
                <c:pt idx="174">
                  <c:v>12/3/2018</c:v>
                </c:pt>
                <c:pt idx="175">
                  <c:v>13/03/2018</c:v>
                </c:pt>
                <c:pt idx="176">
                  <c:v>13/03/2018</c:v>
                </c:pt>
                <c:pt idx="177">
                  <c:v>14/03/2018</c:v>
                </c:pt>
                <c:pt idx="178">
                  <c:v>14/03/2018</c:v>
                </c:pt>
                <c:pt idx="179">
                  <c:v>15/03/2018</c:v>
                </c:pt>
                <c:pt idx="180">
                  <c:v>15/03/2018</c:v>
                </c:pt>
                <c:pt idx="181">
                  <c:v>16/03/2018</c:v>
                </c:pt>
                <c:pt idx="182">
                  <c:v>16/03/2018</c:v>
                </c:pt>
                <c:pt idx="183">
                  <c:v>19/03/2018</c:v>
                </c:pt>
                <c:pt idx="184">
                  <c:v>19/03/2018</c:v>
                </c:pt>
                <c:pt idx="185">
                  <c:v>20/03/2018</c:v>
                </c:pt>
                <c:pt idx="186">
                  <c:v>20/03/2018</c:v>
                </c:pt>
                <c:pt idx="187">
                  <c:v>21/03/2018</c:v>
                </c:pt>
                <c:pt idx="188">
                  <c:v>21/03/2018</c:v>
                </c:pt>
                <c:pt idx="189">
                  <c:v>22/03/2018</c:v>
                </c:pt>
                <c:pt idx="190">
                  <c:v>22/03/2018</c:v>
                </c:pt>
                <c:pt idx="191">
                  <c:v>23/03/2018</c:v>
                </c:pt>
                <c:pt idx="192">
                  <c:v>23/03/2018</c:v>
                </c:pt>
                <c:pt idx="193">
                  <c:v>26/03/2018</c:v>
                </c:pt>
                <c:pt idx="194">
                  <c:v>26/03/2018</c:v>
                </c:pt>
                <c:pt idx="195">
                  <c:v>27/03/2018</c:v>
                </c:pt>
                <c:pt idx="196">
                  <c:v>27/03/2018</c:v>
                </c:pt>
                <c:pt idx="197">
                  <c:v>28/03/2018</c:v>
                </c:pt>
                <c:pt idx="198">
                  <c:v>28/03/2018</c:v>
                </c:pt>
                <c:pt idx="199">
                  <c:v>29/03/2018</c:v>
                </c:pt>
                <c:pt idx="200">
                  <c:v>29/03/2018</c:v>
                </c:pt>
                <c:pt idx="201">
                  <c:v>30/03/2018</c:v>
                </c:pt>
                <c:pt idx="202">
                  <c:v>30/03/2018</c:v>
                </c:pt>
                <c:pt idx="203">
                  <c:v>2/4/2018</c:v>
                </c:pt>
                <c:pt idx="204">
                  <c:v>2/4/2018</c:v>
                </c:pt>
                <c:pt idx="205">
                  <c:v>3/4/2018</c:v>
                </c:pt>
                <c:pt idx="206">
                  <c:v>3/4/2018</c:v>
                </c:pt>
                <c:pt idx="207">
                  <c:v>4/4/2018</c:v>
                </c:pt>
                <c:pt idx="208">
                  <c:v>4/4/2018</c:v>
                </c:pt>
                <c:pt idx="209">
                  <c:v>5/4/2018</c:v>
                </c:pt>
                <c:pt idx="210">
                  <c:v>5/4/2018</c:v>
                </c:pt>
                <c:pt idx="211">
                  <c:v>6/4/2018</c:v>
                </c:pt>
                <c:pt idx="212">
                  <c:v>6/4/2018</c:v>
                </c:pt>
                <c:pt idx="213">
                  <c:v>9/4/2018</c:v>
                </c:pt>
                <c:pt idx="214">
                  <c:v>9/4/2018</c:v>
                </c:pt>
                <c:pt idx="215">
                  <c:v>10/4/2018</c:v>
                </c:pt>
                <c:pt idx="216">
                  <c:v>10/4/2018</c:v>
                </c:pt>
                <c:pt idx="217">
                  <c:v>11/4/2018</c:v>
                </c:pt>
                <c:pt idx="218">
                  <c:v>11/4/2018</c:v>
                </c:pt>
                <c:pt idx="219">
                  <c:v>12/4/2018</c:v>
                </c:pt>
                <c:pt idx="220">
                  <c:v>12/4/2018</c:v>
                </c:pt>
                <c:pt idx="221">
                  <c:v>13/04/2018</c:v>
                </c:pt>
                <c:pt idx="222">
                  <c:v>13/04/2018</c:v>
                </c:pt>
                <c:pt idx="223">
                  <c:v>16/04/2018</c:v>
                </c:pt>
                <c:pt idx="224">
                  <c:v>16/04/2018</c:v>
                </c:pt>
                <c:pt idx="225">
                  <c:v>17/04/2018</c:v>
                </c:pt>
                <c:pt idx="226">
                  <c:v>17/04/2018</c:v>
                </c:pt>
                <c:pt idx="227">
                  <c:v>18/04/2018</c:v>
                </c:pt>
                <c:pt idx="228">
                  <c:v>18/04/2018</c:v>
                </c:pt>
                <c:pt idx="229">
                  <c:v>19/04/2018</c:v>
                </c:pt>
                <c:pt idx="230">
                  <c:v>19/04/2018</c:v>
                </c:pt>
                <c:pt idx="231">
                  <c:v>20/04/2018</c:v>
                </c:pt>
                <c:pt idx="232">
                  <c:v>20/04/2018</c:v>
                </c:pt>
                <c:pt idx="233">
                  <c:v>23/04/2018</c:v>
                </c:pt>
                <c:pt idx="234">
                  <c:v>23/04/2018</c:v>
                </c:pt>
                <c:pt idx="235">
                  <c:v>24/04/2018</c:v>
                </c:pt>
                <c:pt idx="236">
                  <c:v>24/04/2018</c:v>
                </c:pt>
                <c:pt idx="237">
                  <c:v>25/04/2018</c:v>
                </c:pt>
                <c:pt idx="238">
                  <c:v>25/04/2018</c:v>
                </c:pt>
                <c:pt idx="239">
                  <c:v>26/04/2018</c:v>
                </c:pt>
                <c:pt idx="240">
                  <c:v>26/04/2018</c:v>
                </c:pt>
                <c:pt idx="241">
                  <c:v>27/04/2018</c:v>
                </c:pt>
                <c:pt idx="242">
                  <c:v>27/04/2018</c:v>
                </c:pt>
                <c:pt idx="243">
                  <c:v>30/04/2018</c:v>
                </c:pt>
                <c:pt idx="244">
                  <c:v>30/04/2018</c:v>
                </c:pt>
                <c:pt idx="245">
                  <c:v>2/5/2018</c:v>
                </c:pt>
                <c:pt idx="246">
                  <c:v>2/5/2018</c:v>
                </c:pt>
                <c:pt idx="247">
                  <c:v>3/5/2018</c:v>
                </c:pt>
                <c:pt idx="248">
                  <c:v>3/5/2018</c:v>
                </c:pt>
                <c:pt idx="249">
                  <c:v>4/5/2018</c:v>
                </c:pt>
                <c:pt idx="250">
                  <c:v>4/5/2018</c:v>
                </c:pt>
                <c:pt idx="251">
                  <c:v>7/5/2018</c:v>
                </c:pt>
                <c:pt idx="252">
                  <c:v>7/5/2018</c:v>
                </c:pt>
                <c:pt idx="253">
                  <c:v>8/5/2018</c:v>
                </c:pt>
                <c:pt idx="254">
                  <c:v>8/5/2018</c:v>
                </c:pt>
                <c:pt idx="255">
                  <c:v>9/5/2018</c:v>
                </c:pt>
                <c:pt idx="256">
                  <c:v>9/5/2018</c:v>
                </c:pt>
                <c:pt idx="257">
                  <c:v>10/5/2018</c:v>
                </c:pt>
                <c:pt idx="258">
                  <c:v>10/5/2018</c:v>
                </c:pt>
                <c:pt idx="259">
                  <c:v>11/5/2018</c:v>
                </c:pt>
                <c:pt idx="260">
                  <c:v>11/5/2018</c:v>
                </c:pt>
                <c:pt idx="261">
                  <c:v>14/05/2018</c:v>
                </c:pt>
                <c:pt idx="262">
                  <c:v>14/05/2018</c:v>
                </c:pt>
                <c:pt idx="263">
                  <c:v>15/05/2018</c:v>
                </c:pt>
                <c:pt idx="264">
                  <c:v>15/05/2018</c:v>
                </c:pt>
                <c:pt idx="265">
                  <c:v>16/05/2018</c:v>
                </c:pt>
                <c:pt idx="266">
                  <c:v>16/05/2018</c:v>
                </c:pt>
                <c:pt idx="267">
                  <c:v>17/05/2018</c:v>
                </c:pt>
                <c:pt idx="268">
                  <c:v>17/05/2018</c:v>
                </c:pt>
                <c:pt idx="269">
                  <c:v>18/05/2018</c:v>
                </c:pt>
                <c:pt idx="270">
                  <c:v>18/05/2018</c:v>
                </c:pt>
                <c:pt idx="271">
                  <c:v>21/05/2018</c:v>
                </c:pt>
                <c:pt idx="272">
                  <c:v>21/05/2018</c:v>
                </c:pt>
                <c:pt idx="273">
                  <c:v>22/05/2018</c:v>
                </c:pt>
                <c:pt idx="274">
                  <c:v>22/05/2018</c:v>
                </c:pt>
                <c:pt idx="275">
                  <c:v>23/05/2018</c:v>
                </c:pt>
                <c:pt idx="276">
                  <c:v>23/05/2018</c:v>
                </c:pt>
                <c:pt idx="277">
                  <c:v>24/05/2018</c:v>
                </c:pt>
                <c:pt idx="278">
                  <c:v>24/05/2018</c:v>
                </c:pt>
                <c:pt idx="279">
                  <c:v>24/05/2018</c:v>
                </c:pt>
                <c:pt idx="280">
                  <c:v>25/05/2018</c:v>
                </c:pt>
                <c:pt idx="281">
                  <c:v>25/05/2018</c:v>
                </c:pt>
                <c:pt idx="282">
                  <c:v>28/05/2018</c:v>
                </c:pt>
                <c:pt idx="283">
                  <c:v>28/05/2018</c:v>
                </c:pt>
                <c:pt idx="284">
                  <c:v>29/05/2018</c:v>
                </c:pt>
                <c:pt idx="285">
                  <c:v>29/05/2018</c:v>
                </c:pt>
                <c:pt idx="286">
                  <c:v>30/05/2018</c:v>
                </c:pt>
                <c:pt idx="287">
                  <c:v>30/05/2018</c:v>
                </c:pt>
                <c:pt idx="288">
                  <c:v>31/05/2018</c:v>
                </c:pt>
                <c:pt idx="289">
                  <c:v>31/05/2018</c:v>
                </c:pt>
                <c:pt idx="290">
                  <c:v>1/6/2018</c:v>
                </c:pt>
                <c:pt idx="291">
                  <c:v>1/6/2018</c:v>
                </c:pt>
                <c:pt idx="292">
                  <c:v>1/6/2018</c:v>
                </c:pt>
                <c:pt idx="293">
                  <c:v>4/6/2018</c:v>
                </c:pt>
                <c:pt idx="294">
                  <c:v>4/6/2018</c:v>
                </c:pt>
                <c:pt idx="295">
                  <c:v>5/6/2018</c:v>
                </c:pt>
                <c:pt idx="296">
                  <c:v>5/6/2018</c:v>
                </c:pt>
                <c:pt idx="297">
                  <c:v>5/6/2018</c:v>
                </c:pt>
                <c:pt idx="298">
                  <c:v>7/6/2018</c:v>
                </c:pt>
                <c:pt idx="299">
                  <c:v>7/6/2018</c:v>
                </c:pt>
                <c:pt idx="300">
                  <c:v>8/6/2018</c:v>
                </c:pt>
                <c:pt idx="301">
                  <c:v>8/6/2018</c:v>
                </c:pt>
                <c:pt idx="302">
                  <c:v>11/6/2018</c:v>
                </c:pt>
                <c:pt idx="303">
                  <c:v>11/6/2018</c:v>
                </c:pt>
                <c:pt idx="304">
                  <c:v>12/6/2018</c:v>
                </c:pt>
                <c:pt idx="305">
                  <c:v>12/6/2018</c:v>
                </c:pt>
                <c:pt idx="306">
                  <c:v>13/06/2018</c:v>
                </c:pt>
                <c:pt idx="307">
                  <c:v>13/06/2018</c:v>
                </c:pt>
                <c:pt idx="308">
                  <c:v>14/06/2018</c:v>
                </c:pt>
                <c:pt idx="309">
                  <c:v>14/06/2018</c:v>
                </c:pt>
                <c:pt idx="310">
                  <c:v>15/06/2018</c:v>
                </c:pt>
                <c:pt idx="311">
                  <c:v>15/06/2018</c:v>
                </c:pt>
                <c:pt idx="312">
                  <c:v>18/06/2018</c:v>
                </c:pt>
                <c:pt idx="313">
                  <c:v>18/06/2018</c:v>
                </c:pt>
                <c:pt idx="314">
                  <c:v>19/06/2018</c:v>
                </c:pt>
                <c:pt idx="315">
                  <c:v>19/06/2018</c:v>
                </c:pt>
                <c:pt idx="316">
                  <c:v>20/06/2018</c:v>
                </c:pt>
                <c:pt idx="317">
                  <c:v>20/06/2018</c:v>
                </c:pt>
                <c:pt idx="318">
                  <c:v>21/06/2018</c:v>
                </c:pt>
                <c:pt idx="319">
                  <c:v>21/06/2018</c:v>
                </c:pt>
                <c:pt idx="320">
                  <c:v>22/08/2018</c:v>
                </c:pt>
                <c:pt idx="321">
                  <c:v>22/08/2018</c:v>
                </c:pt>
              </c:strCache>
            </c:strRef>
          </c:cat>
          <c:val>
            <c:numRef>
              <c:f>daywise_analysis!$G$2:$G$323</c:f>
              <c:numCache>
                <c:formatCode>General</c:formatCode>
                <c:ptCount val="322"/>
                <c:pt idx="0">
                  <c:v>12.62068966</c:v>
                </c:pt>
                <c:pt idx="1">
                  <c:v>4.2222222220000001</c:v>
                </c:pt>
                <c:pt idx="2">
                  <c:v>24.833333329999999</c:v>
                </c:pt>
                <c:pt idx="3">
                  <c:v>2.9444444440000002</c:v>
                </c:pt>
                <c:pt idx="4">
                  <c:v>0</c:v>
                </c:pt>
                <c:pt idx="5">
                  <c:v>0</c:v>
                </c:pt>
                <c:pt idx="6">
                  <c:v>8.1666666669999994</c:v>
                </c:pt>
                <c:pt idx="7">
                  <c:v>0</c:v>
                </c:pt>
                <c:pt idx="8">
                  <c:v>24.10526316</c:v>
                </c:pt>
                <c:pt idx="9">
                  <c:v>17.631578950000002</c:v>
                </c:pt>
                <c:pt idx="10">
                  <c:v>8.5357142859999993</c:v>
                </c:pt>
                <c:pt idx="11">
                  <c:v>0.35294117600000002</c:v>
                </c:pt>
                <c:pt idx="12">
                  <c:v>19.78947368</c:v>
                </c:pt>
                <c:pt idx="13">
                  <c:v>1.5263157890000001</c:v>
                </c:pt>
                <c:pt idx="14">
                  <c:v>1.2608695649999999</c:v>
                </c:pt>
                <c:pt idx="15">
                  <c:v>0</c:v>
                </c:pt>
                <c:pt idx="16">
                  <c:v>11.625</c:v>
                </c:pt>
                <c:pt idx="17">
                  <c:v>25.92</c:v>
                </c:pt>
                <c:pt idx="18">
                  <c:v>28.61111111</c:v>
                </c:pt>
                <c:pt idx="19">
                  <c:v>0</c:v>
                </c:pt>
                <c:pt idx="20">
                  <c:v>0</c:v>
                </c:pt>
                <c:pt idx="21">
                  <c:v>1.5294117650000001</c:v>
                </c:pt>
                <c:pt idx="22">
                  <c:v>33.388888889999997</c:v>
                </c:pt>
                <c:pt idx="23">
                  <c:v>15.83333333</c:v>
                </c:pt>
                <c:pt idx="24">
                  <c:v>11.05263158</c:v>
                </c:pt>
                <c:pt idx="25">
                  <c:v>53.684210530000001</c:v>
                </c:pt>
                <c:pt idx="26">
                  <c:v>8.4210526320000003</c:v>
                </c:pt>
                <c:pt idx="27">
                  <c:v>11.78947368</c:v>
                </c:pt>
                <c:pt idx="28">
                  <c:v>14.92592593</c:v>
                </c:pt>
                <c:pt idx="29">
                  <c:v>34.444444439999998</c:v>
                </c:pt>
                <c:pt idx="30">
                  <c:v>27.739130429999999</c:v>
                </c:pt>
                <c:pt idx="31">
                  <c:v>17.526315790000002</c:v>
                </c:pt>
                <c:pt idx="32">
                  <c:v>21.347826090000002</c:v>
                </c:pt>
                <c:pt idx="33">
                  <c:v>28</c:v>
                </c:pt>
                <c:pt idx="34">
                  <c:v>17.684210530000001</c:v>
                </c:pt>
                <c:pt idx="35">
                  <c:v>2.6315789469999999</c:v>
                </c:pt>
                <c:pt idx="36">
                  <c:v>15.94444444</c:v>
                </c:pt>
                <c:pt idx="37">
                  <c:v>39.166666669999998</c:v>
                </c:pt>
                <c:pt idx="38">
                  <c:v>10.68421053</c:v>
                </c:pt>
                <c:pt idx="39">
                  <c:v>31</c:v>
                </c:pt>
                <c:pt idx="40">
                  <c:v>34.944444439999998</c:v>
                </c:pt>
                <c:pt idx="41">
                  <c:v>12.222222220000001</c:v>
                </c:pt>
                <c:pt idx="42">
                  <c:v>11.05263158</c:v>
                </c:pt>
                <c:pt idx="43">
                  <c:v>9</c:v>
                </c:pt>
                <c:pt idx="44">
                  <c:v>6.5882352940000004</c:v>
                </c:pt>
                <c:pt idx="45">
                  <c:v>0</c:v>
                </c:pt>
                <c:pt idx="46">
                  <c:v>12.5</c:v>
                </c:pt>
                <c:pt idx="47">
                  <c:v>5.8125</c:v>
                </c:pt>
                <c:pt idx="48">
                  <c:v>25.4375</c:v>
                </c:pt>
                <c:pt idx="49">
                  <c:v>3.8125</c:v>
                </c:pt>
                <c:pt idx="50">
                  <c:v>5.2777777779999999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25</c:v>
                </c:pt>
                <c:pt idx="55">
                  <c:v>18.352941179999998</c:v>
                </c:pt>
                <c:pt idx="56">
                  <c:v>28.444444440000002</c:v>
                </c:pt>
                <c:pt idx="57">
                  <c:v>1</c:v>
                </c:pt>
                <c:pt idx="58">
                  <c:v>3.0555555559999998</c:v>
                </c:pt>
                <c:pt idx="59">
                  <c:v>5.5416666670000003</c:v>
                </c:pt>
                <c:pt idx="60">
                  <c:v>6.4166666670000003</c:v>
                </c:pt>
                <c:pt idx="61">
                  <c:v>6.1111111109999996</c:v>
                </c:pt>
                <c:pt idx="62">
                  <c:v>49.722222219999999</c:v>
                </c:pt>
                <c:pt idx="63">
                  <c:v>17.055555559999998</c:v>
                </c:pt>
                <c:pt idx="64">
                  <c:v>23.529411759999999</c:v>
                </c:pt>
                <c:pt idx="65">
                  <c:v>19.70588235</c:v>
                </c:pt>
                <c:pt idx="66">
                  <c:v>6.9411764710000003</c:v>
                </c:pt>
                <c:pt idx="67">
                  <c:v>10</c:v>
                </c:pt>
                <c:pt idx="68">
                  <c:v>15.66666667</c:v>
                </c:pt>
                <c:pt idx="69">
                  <c:v>4.0666666669999998</c:v>
                </c:pt>
                <c:pt idx="70">
                  <c:v>22</c:v>
                </c:pt>
                <c:pt idx="71">
                  <c:v>2.35</c:v>
                </c:pt>
                <c:pt idx="72">
                  <c:v>16.833333329999999</c:v>
                </c:pt>
                <c:pt idx="73">
                  <c:v>31.06666667</c:v>
                </c:pt>
                <c:pt idx="74">
                  <c:v>2.5333333329999999</c:v>
                </c:pt>
                <c:pt idx="75">
                  <c:v>5.2</c:v>
                </c:pt>
                <c:pt idx="76">
                  <c:v>22.8</c:v>
                </c:pt>
                <c:pt idx="77">
                  <c:v>0</c:v>
                </c:pt>
                <c:pt idx="78">
                  <c:v>38.333333330000002</c:v>
                </c:pt>
                <c:pt idx="79">
                  <c:v>0.86666666699999995</c:v>
                </c:pt>
                <c:pt idx="80">
                  <c:v>36.92307692</c:v>
                </c:pt>
                <c:pt idx="81">
                  <c:v>17.15384615</c:v>
                </c:pt>
                <c:pt idx="82">
                  <c:v>12.793176969999999</c:v>
                </c:pt>
                <c:pt idx="83">
                  <c:v>55.437100209999997</c:v>
                </c:pt>
                <c:pt idx="84">
                  <c:v>9.5642933049999996</c:v>
                </c:pt>
                <c:pt idx="85">
                  <c:v>12.38044633</c:v>
                </c:pt>
                <c:pt idx="86">
                  <c:v>0</c:v>
                </c:pt>
                <c:pt idx="87">
                  <c:v>16.75</c:v>
                </c:pt>
                <c:pt idx="88">
                  <c:v>36.125</c:v>
                </c:pt>
                <c:pt idx="89">
                  <c:v>5.75</c:v>
                </c:pt>
                <c:pt idx="90">
                  <c:v>50</c:v>
                </c:pt>
                <c:pt idx="91">
                  <c:v>0</c:v>
                </c:pt>
                <c:pt idx="92">
                  <c:v>37.647058819999998</c:v>
                </c:pt>
                <c:pt idx="93">
                  <c:v>5.5882352940000004</c:v>
                </c:pt>
                <c:pt idx="94">
                  <c:v>7.6165803109999999</c:v>
                </c:pt>
                <c:pt idx="95">
                  <c:v>3.886010363</c:v>
                </c:pt>
                <c:pt idx="96">
                  <c:v>15.8125</c:v>
                </c:pt>
                <c:pt idx="97">
                  <c:v>11.4375</c:v>
                </c:pt>
                <c:pt idx="98">
                  <c:v>12</c:v>
                </c:pt>
                <c:pt idx="99">
                  <c:v>0</c:v>
                </c:pt>
                <c:pt idx="100">
                  <c:v>0</c:v>
                </c:pt>
                <c:pt idx="101">
                  <c:v>7.6588810430000001</c:v>
                </c:pt>
                <c:pt idx="102">
                  <c:v>16.95257316</c:v>
                </c:pt>
                <c:pt idx="103">
                  <c:v>0</c:v>
                </c:pt>
                <c:pt idx="104">
                  <c:v>7.6470588240000001</c:v>
                </c:pt>
                <c:pt idx="105">
                  <c:v>1.9</c:v>
                </c:pt>
                <c:pt idx="106">
                  <c:v>35.294117649999997</c:v>
                </c:pt>
                <c:pt idx="107">
                  <c:v>5.4705882350000001</c:v>
                </c:pt>
                <c:pt idx="108">
                  <c:v>14.125</c:v>
                </c:pt>
                <c:pt idx="109">
                  <c:v>23.444444440000002</c:v>
                </c:pt>
                <c:pt idx="110">
                  <c:v>10.55555556</c:v>
                </c:pt>
                <c:pt idx="111">
                  <c:v>6.6111111109999996</c:v>
                </c:pt>
                <c:pt idx="112">
                  <c:v>0</c:v>
                </c:pt>
                <c:pt idx="113">
                  <c:v>0</c:v>
                </c:pt>
                <c:pt idx="114">
                  <c:v>24.668874169999999</c:v>
                </c:pt>
                <c:pt idx="115">
                  <c:v>4.08388521</c:v>
                </c:pt>
                <c:pt idx="116">
                  <c:v>42</c:v>
                </c:pt>
                <c:pt idx="117">
                  <c:v>34.863636360000001</c:v>
                </c:pt>
                <c:pt idx="118">
                  <c:v>6.7727272730000001</c:v>
                </c:pt>
                <c:pt idx="119">
                  <c:v>2</c:v>
                </c:pt>
                <c:pt idx="120">
                  <c:v>40.058823529999998</c:v>
                </c:pt>
                <c:pt idx="121">
                  <c:v>6.7647058820000003</c:v>
                </c:pt>
                <c:pt idx="122">
                  <c:v>26.5</c:v>
                </c:pt>
                <c:pt idx="123">
                  <c:v>13.66666667</c:v>
                </c:pt>
                <c:pt idx="124">
                  <c:v>19.149999999999999</c:v>
                </c:pt>
                <c:pt idx="125">
                  <c:v>33.5</c:v>
                </c:pt>
                <c:pt idx="126">
                  <c:v>0</c:v>
                </c:pt>
                <c:pt idx="127">
                  <c:v>0.66666666699999999</c:v>
                </c:pt>
                <c:pt idx="128">
                  <c:v>29.0625</c:v>
                </c:pt>
                <c:pt idx="129">
                  <c:v>0.3125</c:v>
                </c:pt>
                <c:pt idx="130">
                  <c:v>0</c:v>
                </c:pt>
                <c:pt idx="131">
                  <c:v>0</c:v>
                </c:pt>
                <c:pt idx="132">
                  <c:v>44.625</c:v>
                </c:pt>
                <c:pt idx="133">
                  <c:v>21.375</c:v>
                </c:pt>
                <c:pt idx="134">
                  <c:v>31.51515152</c:v>
                </c:pt>
                <c:pt idx="135">
                  <c:v>12.969696969999999</c:v>
                </c:pt>
                <c:pt idx="136">
                  <c:v>14.1875</c:v>
                </c:pt>
                <c:pt idx="137">
                  <c:v>0</c:v>
                </c:pt>
                <c:pt idx="138">
                  <c:v>9.125</c:v>
                </c:pt>
                <c:pt idx="139">
                  <c:v>28.25</c:v>
                </c:pt>
                <c:pt idx="140">
                  <c:v>0</c:v>
                </c:pt>
                <c:pt idx="141">
                  <c:v>10.125</c:v>
                </c:pt>
                <c:pt idx="142">
                  <c:v>32.0625</c:v>
                </c:pt>
                <c:pt idx="143">
                  <c:v>8.625</c:v>
                </c:pt>
                <c:pt idx="144">
                  <c:v>0</c:v>
                </c:pt>
                <c:pt idx="145">
                  <c:v>0</c:v>
                </c:pt>
                <c:pt idx="146">
                  <c:v>5.25</c:v>
                </c:pt>
                <c:pt idx="147">
                  <c:v>0</c:v>
                </c:pt>
                <c:pt idx="148">
                  <c:v>37</c:v>
                </c:pt>
                <c:pt idx="149">
                  <c:v>37.375</c:v>
                </c:pt>
                <c:pt idx="150">
                  <c:v>18.5625</c:v>
                </c:pt>
                <c:pt idx="151">
                  <c:v>24.1875</c:v>
                </c:pt>
                <c:pt idx="152">
                  <c:v>3.588235294</c:v>
                </c:pt>
                <c:pt idx="153">
                  <c:v>0.75</c:v>
                </c:pt>
                <c:pt idx="154">
                  <c:v>1.625</c:v>
                </c:pt>
                <c:pt idx="155">
                  <c:v>4.8235294120000001</c:v>
                </c:pt>
                <c:pt idx="156">
                  <c:v>0</c:v>
                </c:pt>
                <c:pt idx="157">
                  <c:v>19.375</c:v>
                </c:pt>
                <c:pt idx="158">
                  <c:v>0</c:v>
                </c:pt>
                <c:pt idx="159">
                  <c:v>0</c:v>
                </c:pt>
                <c:pt idx="160">
                  <c:v>25.06666667</c:v>
                </c:pt>
                <c:pt idx="161">
                  <c:v>46.4</c:v>
                </c:pt>
                <c:pt idx="162">
                  <c:v>25.06666667</c:v>
                </c:pt>
                <c:pt idx="163">
                  <c:v>14.9375</c:v>
                </c:pt>
                <c:pt idx="164">
                  <c:v>0.625</c:v>
                </c:pt>
                <c:pt idx="165">
                  <c:v>19.941176469999998</c:v>
                </c:pt>
                <c:pt idx="166">
                  <c:v>5.2941176470000002</c:v>
                </c:pt>
                <c:pt idx="167">
                  <c:v>17.0625</c:v>
                </c:pt>
                <c:pt idx="168">
                  <c:v>0</c:v>
                </c:pt>
                <c:pt idx="169">
                  <c:v>0</c:v>
                </c:pt>
                <c:pt idx="170">
                  <c:v>9.8666666670000005</c:v>
                </c:pt>
                <c:pt idx="171">
                  <c:v>4.4666666670000001</c:v>
                </c:pt>
                <c:pt idx="172">
                  <c:v>20.733333330000001</c:v>
                </c:pt>
                <c:pt idx="173">
                  <c:v>20.625</c:v>
                </c:pt>
                <c:pt idx="174">
                  <c:v>4.6875</c:v>
                </c:pt>
                <c:pt idx="175">
                  <c:v>0</c:v>
                </c:pt>
                <c:pt idx="176">
                  <c:v>0</c:v>
                </c:pt>
                <c:pt idx="177">
                  <c:v>2.7058823529999998</c:v>
                </c:pt>
                <c:pt idx="178">
                  <c:v>13.64705882</c:v>
                </c:pt>
                <c:pt idx="179">
                  <c:v>26.875</c:v>
                </c:pt>
                <c:pt idx="180">
                  <c:v>11.5</c:v>
                </c:pt>
                <c:pt idx="181">
                  <c:v>33.333333330000002</c:v>
                </c:pt>
                <c:pt idx="182">
                  <c:v>19.61111111</c:v>
                </c:pt>
                <c:pt idx="183">
                  <c:v>5.9375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11</c:v>
                </c:pt>
                <c:pt idx="188">
                  <c:v>7.4375</c:v>
                </c:pt>
                <c:pt idx="189">
                  <c:v>0</c:v>
                </c:pt>
                <c:pt idx="190">
                  <c:v>0</c:v>
                </c:pt>
                <c:pt idx="191">
                  <c:v>37.666666669999998</c:v>
                </c:pt>
                <c:pt idx="192">
                  <c:v>55.375</c:v>
                </c:pt>
                <c:pt idx="193">
                  <c:v>6.25</c:v>
                </c:pt>
                <c:pt idx="194">
                  <c:v>0</c:v>
                </c:pt>
                <c:pt idx="195">
                  <c:v>52.857142860000003</c:v>
                </c:pt>
                <c:pt idx="196">
                  <c:v>6.7857142860000002</c:v>
                </c:pt>
                <c:pt idx="197">
                  <c:v>5</c:v>
                </c:pt>
                <c:pt idx="198">
                  <c:v>0.3125</c:v>
                </c:pt>
                <c:pt idx="199">
                  <c:v>26.928571430000002</c:v>
                </c:pt>
                <c:pt idx="200">
                  <c:v>0</c:v>
                </c:pt>
                <c:pt idx="201">
                  <c:v>0</c:v>
                </c:pt>
                <c:pt idx="202">
                  <c:v>13.8</c:v>
                </c:pt>
                <c:pt idx="203">
                  <c:v>7.2</c:v>
                </c:pt>
                <c:pt idx="204">
                  <c:v>8.8000000000000007</c:v>
                </c:pt>
                <c:pt idx="205">
                  <c:v>0</c:v>
                </c:pt>
                <c:pt idx="206">
                  <c:v>15.9375</c:v>
                </c:pt>
                <c:pt idx="207">
                  <c:v>10.25</c:v>
                </c:pt>
                <c:pt idx="208">
                  <c:v>20.3125</c:v>
                </c:pt>
                <c:pt idx="209">
                  <c:v>22.4375</c:v>
                </c:pt>
                <c:pt idx="210">
                  <c:v>0</c:v>
                </c:pt>
                <c:pt idx="211">
                  <c:v>0</c:v>
                </c:pt>
                <c:pt idx="212">
                  <c:v>7.2</c:v>
                </c:pt>
                <c:pt idx="213">
                  <c:v>9.6</c:v>
                </c:pt>
                <c:pt idx="214">
                  <c:v>0</c:v>
                </c:pt>
                <c:pt idx="215">
                  <c:v>0</c:v>
                </c:pt>
                <c:pt idx="216">
                  <c:v>30.6875</c:v>
                </c:pt>
                <c:pt idx="217">
                  <c:v>7.733333333</c:v>
                </c:pt>
                <c:pt idx="218">
                  <c:v>10.8</c:v>
                </c:pt>
                <c:pt idx="219">
                  <c:v>4.846153846</c:v>
                </c:pt>
                <c:pt idx="220">
                  <c:v>0</c:v>
                </c:pt>
                <c:pt idx="221">
                  <c:v>11.625</c:v>
                </c:pt>
                <c:pt idx="222">
                  <c:v>0</c:v>
                </c:pt>
                <c:pt idx="223">
                  <c:v>8.1428571430000005</c:v>
                </c:pt>
                <c:pt idx="224">
                  <c:v>0</c:v>
                </c:pt>
                <c:pt idx="225">
                  <c:v>9.6875</c:v>
                </c:pt>
                <c:pt idx="226">
                  <c:v>0</c:v>
                </c:pt>
                <c:pt idx="227">
                  <c:v>19.866666670000001</c:v>
                </c:pt>
                <c:pt idx="228">
                  <c:v>6.6</c:v>
                </c:pt>
                <c:pt idx="229">
                  <c:v>0</c:v>
                </c:pt>
                <c:pt idx="230">
                  <c:v>0</c:v>
                </c:pt>
                <c:pt idx="231">
                  <c:v>37.833333330000002</c:v>
                </c:pt>
                <c:pt idx="232">
                  <c:v>10</c:v>
                </c:pt>
                <c:pt idx="233">
                  <c:v>19.35714286</c:v>
                </c:pt>
                <c:pt idx="234">
                  <c:v>5.5555555559999998</c:v>
                </c:pt>
                <c:pt idx="235">
                  <c:v>6.25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12.91899441</c:v>
                </c:pt>
                <c:pt idx="240">
                  <c:v>0</c:v>
                </c:pt>
                <c:pt idx="241">
                  <c:v>1.933333333</c:v>
                </c:pt>
                <c:pt idx="242">
                  <c:v>0</c:v>
                </c:pt>
                <c:pt idx="243">
                  <c:v>29.333333329999999</c:v>
                </c:pt>
                <c:pt idx="244">
                  <c:v>31.333333329999999</c:v>
                </c:pt>
                <c:pt idx="245">
                  <c:v>14.8</c:v>
                </c:pt>
                <c:pt idx="246">
                  <c:v>17.93333333</c:v>
                </c:pt>
                <c:pt idx="247">
                  <c:v>13.0625</c:v>
                </c:pt>
                <c:pt idx="248">
                  <c:v>0</c:v>
                </c:pt>
                <c:pt idx="249">
                  <c:v>9.4285714289999998</c:v>
                </c:pt>
                <c:pt idx="250">
                  <c:v>6.7142857139999998</c:v>
                </c:pt>
                <c:pt idx="251">
                  <c:v>19.69230769</c:v>
                </c:pt>
                <c:pt idx="252">
                  <c:v>6.6666666670000003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0.571428571</c:v>
                </c:pt>
                <c:pt idx="261">
                  <c:v>6.7096774190000001</c:v>
                </c:pt>
                <c:pt idx="262">
                  <c:v>9.4193548390000004</c:v>
                </c:pt>
                <c:pt idx="263">
                  <c:v>6.266666667</c:v>
                </c:pt>
                <c:pt idx="264">
                  <c:v>8.6</c:v>
                </c:pt>
                <c:pt idx="265">
                  <c:v>11.935483870000001</c:v>
                </c:pt>
                <c:pt idx="266">
                  <c:v>10.51612903</c:v>
                </c:pt>
                <c:pt idx="267">
                  <c:v>9.096774194</c:v>
                </c:pt>
                <c:pt idx="268">
                  <c:v>0.64516129</c:v>
                </c:pt>
                <c:pt idx="269">
                  <c:v>0</c:v>
                </c:pt>
                <c:pt idx="270">
                  <c:v>0</c:v>
                </c:pt>
                <c:pt idx="271">
                  <c:v>14.41666667</c:v>
                </c:pt>
                <c:pt idx="272">
                  <c:v>5.4666666670000001</c:v>
                </c:pt>
                <c:pt idx="273">
                  <c:v>0</c:v>
                </c:pt>
                <c:pt idx="274">
                  <c:v>0</c:v>
                </c:pt>
                <c:pt idx="275">
                  <c:v>5.8888888890000004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15.266666669999999</c:v>
                </c:pt>
                <c:pt idx="281">
                  <c:v>1.2</c:v>
                </c:pt>
                <c:pt idx="282">
                  <c:v>9.6666666669999994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11.41176471</c:v>
                </c:pt>
                <c:pt idx="287">
                  <c:v>11.35294118</c:v>
                </c:pt>
                <c:pt idx="288">
                  <c:v>6.0588235289999997</c:v>
                </c:pt>
                <c:pt idx="289">
                  <c:v>0</c:v>
                </c:pt>
                <c:pt idx="290">
                  <c:v>3.75</c:v>
                </c:pt>
                <c:pt idx="291">
                  <c:v>0</c:v>
                </c:pt>
                <c:pt idx="292">
                  <c:v>10.625</c:v>
                </c:pt>
                <c:pt idx="293">
                  <c:v>2.8571428569999999</c:v>
                </c:pt>
                <c:pt idx="294">
                  <c:v>1.294117647</c:v>
                </c:pt>
                <c:pt idx="295">
                  <c:v>8.5555555559999998</c:v>
                </c:pt>
                <c:pt idx="296">
                  <c:v>0</c:v>
                </c:pt>
                <c:pt idx="297">
                  <c:v>3.6666666669999999</c:v>
                </c:pt>
                <c:pt idx="298">
                  <c:v>22.333333329999999</c:v>
                </c:pt>
                <c:pt idx="299">
                  <c:v>0</c:v>
                </c:pt>
                <c:pt idx="300">
                  <c:v>8.4666666670000001</c:v>
                </c:pt>
                <c:pt idx="301">
                  <c:v>2.266666667</c:v>
                </c:pt>
                <c:pt idx="302">
                  <c:v>3.4444444440000002</c:v>
                </c:pt>
                <c:pt idx="303">
                  <c:v>21.222222219999999</c:v>
                </c:pt>
                <c:pt idx="304">
                  <c:v>24.666666670000001</c:v>
                </c:pt>
                <c:pt idx="305">
                  <c:v>9.6111111109999996</c:v>
                </c:pt>
                <c:pt idx="306">
                  <c:v>19.23076923</c:v>
                </c:pt>
                <c:pt idx="307">
                  <c:v>0</c:v>
                </c:pt>
                <c:pt idx="308">
                  <c:v>35.882352939999997</c:v>
                </c:pt>
                <c:pt idx="309">
                  <c:v>19.58823529</c:v>
                </c:pt>
                <c:pt idx="310">
                  <c:v>0</c:v>
                </c:pt>
                <c:pt idx="311">
                  <c:v>31.25</c:v>
                </c:pt>
                <c:pt idx="312">
                  <c:v>34</c:v>
                </c:pt>
                <c:pt idx="313">
                  <c:v>1.5</c:v>
                </c:pt>
                <c:pt idx="314">
                  <c:v>0</c:v>
                </c:pt>
                <c:pt idx="315">
                  <c:v>0</c:v>
                </c:pt>
                <c:pt idx="316">
                  <c:v>14.05882353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0.117647059</c:v>
                </c:pt>
                <c:pt idx="321">
                  <c:v>6.2941176470000002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5C-4277-9ACC-02193512D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4261888"/>
        <c:axId val="1540718720"/>
      </c:lineChart>
      <c:catAx>
        <c:axId val="1474261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40718720"/>
        <c:crosses val="autoZero"/>
        <c:auto val="0"/>
        <c:lblAlgn val="ctr"/>
        <c:lblOffset val="100"/>
        <c:noMultiLvlLbl val="0"/>
      </c:catAx>
      <c:valAx>
        <c:axId val="154071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26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800000"/>
      </a:solidFill>
    </a:ln>
    <a:effectLst/>
  </c:spPr>
  <c:txPr>
    <a:bodyPr/>
    <a:lstStyle/>
    <a:p>
      <a:pPr>
        <a:defRPr b="1"/>
      </a:pPr>
      <a:endParaRPr lang="en-US"/>
    </a:p>
  </c:txPr>
  <c:externalData r:id="rId4">
    <c:autoUpdate val="0"/>
  </c:externalData>
  <c:userShapes r:id="rId5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Chaats and Others</a:t>
            </a:r>
          </a:p>
        </c:rich>
      </c:tx>
      <c:layout>
        <c:manualLayout>
          <c:xMode val="edge"/>
          <c:yMode val="edge"/>
          <c:x val="0.3501816011316342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00666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553241592473E-2"/>
          <c:y val="8.30846431323507E-2"/>
          <c:w val="0.90012905531370768"/>
          <c:h val="0.83030418929491856"/>
        </c:manualLayout>
      </c:layout>
      <c:scatterChart>
        <c:scatterStyle val="lineMarker"/>
        <c:varyColors val="0"/>
        <c:ser>
          <c:idx val="0"/>
          <c:order val="0"/>
          <c:tx>
            <c:strRef>
              <c:f>'chaats and others'!$C$1</c:f>
              <c:strCache>
                <c:ptCount val="1"/>
                <c:pt idx="0">
                  <c:v>Preference Score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  <a:round/>
              </a:ln>
              <a:effectLst/>
              <a:scene3d>
                <a:camera prst="orthographicFront" fov="0">
                  <a:rot lat="0" lon="0" rev="0"/>
                </a:camera>
                <a:lightRig rig="brightRoom" dir="tl">
                  <a:rot lat="0" lon="0" rev="8700000"/>
                </a:lightRig>
              </a:scene3d>
              <a:sp3d contourW="12700">
                <a:bevelT w="0" h="0"/>
                <a:contourClr>
                  <a:scrgbClr r="0" g="0" b="0">
                    <a:shade val="80000"/>
                  </a:scrgbClr>
                </a:contourClr>
              </a:sp3d>
            </c:spPr>
          </c:marker>
          <c:dLbls>
            <c:dLbl>
              <c:idx val="0"/>
              <c:layout>
                <c:manualLayout>
                  <c:x val="-4.8810240772846824E-3"/>
                  <c:y val="-1.7543855609924112E-2"/>
                </c:manualLayout>
              </c:layout>
              <c:tx>
                <c:rich>
                  <a:bodyPr/>
                  <a:lstStyle/>
                  <a:p>
                    <a:fld id="{F6B9FFDE-9C5A-4219-9040-2DAC6D79C9D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3F2-4764-AAC1-050D8797683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5C8297B-36E6-4771-930B-A1C122C7E77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3F2-4764-AAC1-050D8797683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FBFAF55-FE7E-4801-B921-33478EFD47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3F2-4764-AAC1-050D8797683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46A44DE-7713-4C40-9398-187E1A4B1D4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3F2-4764-AAC1-050D8797683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95FB344-33D4-4CE6-AFBD-7B3EB1BF929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3F2-4764-AAC1-050D87976831}"/>
                </c:ext>
              </c:extLst>
            </c:dLbl>
            <c:dLbl>
              <c:idx val="5"/>
              <c:layout>
                <c:manualLayout>
                  <c:x val="-3.2540160515231167E-3"/>
                  <c:y val="1.4619879674936654E-2"/>
                </c:manualLayout>
              </c:layout>
              <c:tx>
                <c:rich>
                  <a:bodyPr/>
                  <a:lstStyle/>
                  <a:p>
                    <a:fld id="{0AE0599B-9984-4B9C-92C4-47792DAA982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3F2-4764-AAC1-050D8797683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397EDC6-96CC-4ED0-9DE0-BBB093AD7BC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3F2-4764-AAC1-050D8797683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DAE58A2-6383-4A34-A1E1-888A44C1E52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3F2-4764-AAC1-050D8797683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855B896-AE69-4E35-911A-4BB724BDD38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3F2-4764-AAC1-050D8797683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9B8464D-8257-4D7A-9AE7-3EE43712B28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3F2-4764-AAC1-050D8797683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3F2-4764-AAC1-050D879768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'chaats and others'!$B$2:$B$12</c:f>
              <c:numCache>
                <c:formatCode>General</c:formatCode>
                <c:ptCount val="11"/>
                <c:pt idx="0">
                  <c:v>0</c:v>
                </c:pt>
                <c:pt idx="1">
                  <c:v>5.0535714289999998</c:v>
                </c:pt>
                <c:pt idx="2">
                  <c:v>13.75</c:v>
                </c:pt>
                <c:pt idx="3">
                  <c:v>16.633333329999999</c:v>
                </c:pt>
                <c:pt idx="4">
                  <c:v>3.1176470589999998</c:v>
                </c:pt>
                <c:pt idx="5">
                  <c:v>0</c:v>
                </c:pt>
                <c:pt idx="6">
                  <c:v>0.955223881</c:v>
                </c:pt>
                <c:pt idx="7">
                  <c:v>4.7868852459999998</c:v>
                </c:pt>
                <c:pt idx="8">
                  <c:v>21.222222219999999</c:v>
                </c:pt>
                <c:pt idx="9">
                  <c:v>3.0240963860000001</c:v>
                </c:pt>
              </c:numCache>
            </c:numRef>
          </c:xVal>
          <c:yVal>
            <c:numRef>
              <c:f>'chaats and others'!$C$2:$C$12</c:f>
              <c:numCache>
                <c:formatCode>General</c:formatCode>
                <c:ptCount val="11"/>
                <c:pt idx="0">
                  <c:v>72</c:v>
                </c:pt>
                <c:pt idx="1">
                  <c:v>-50</c:v>
                </c:pt>
                <c:pt idx="2">
                  <c:v>81</c:v>
                </c:pt>
                <c:pt idx="3">
                  <c:v>114</c:v>
                </c:pt>
                <c:pt idx="4">
                  <c:v>38</c:v>
                </c:pt>
                <c:pt idx="5">
                  <c:v>67</c:v>
                </c:pt>
                <c:pt idx="6">
                  <c:v>330</c:v>
                </c:pt>
                <c:pt idx="7">
                  <c:v>76</c:v>
                </c:pt>
                <c:pt idx="8">
                  <c:v>60</c:v>
                </c:pt>
                <c:pt idx="9">
                  <c:v>102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'chaats and others'!$A$2:$A$11</c15:f>
                <c15:dlblRangeCache>
                  <c:ptCount val="10"/>
                  <c:pt idx="0">
                    <c:v>baby corn chilli</c:v>
                  </c:pt>
                  <c:pt idx="1">
                    <c:v>bhel puri chat</c:v>
                  </c:pt>
                  <c:pt idx="2">
                    <c:v>coleslaw sandwich</c:v>
                  </c:pt>
                  <c:pt idx="3">
                    <c:v>dahi vada</c:v>
                  </c:pt>
                  <c:pt idx="4">
                    <c:v>dhokla</c:v>
                  </c:pt>
                  <c:pt idx="5">
                    <c:v>masala poori</c:v>
                  </c:pt>
                  <c:pt idx="6">
                    <c:v>samosa</c:v>
                  </c:pt>
                  <c:pt idx="7">
                    <c:v>veg gobi manchurian</c:v>
                  </c:pt>
                  <c:pt idx="8">
                    <c:v>veg puff</c:v>
                  </c:pt>
                  <c:pt idx="9">
                    <c:v>veg roll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3F2-4764-AAC1-050D87976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67343"/>
        <c:axId val="189072591"/>
      </c:scatterChart>
      <c:valAx>
        <c:axId val="185867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Percentage of Plates Wasted</a:t>
                </a:r>
              </a:p>
            </c:rich>
          </c:tx>
          <c:layout>
            <c:manualLayout>
              <c:xMode val="edge"/>
              <c:yMode val="edge"/>
              <c:x val="0.40248795797634684"/>
              <c:y val="0.942923630294134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00666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72591"/>
        <c:crosses val="autoZero"/>
        <c:crossBetween val="midCat"/>
      </c:valAx>
      <c:valAx>
        <c:axId val="189072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Preference Score</a:t>
                </a:r>
              </a:p>
            </c:rich>
          </c:tx>
          <c:layout>
            <c:manualLayout>
              <c:xMode val="edge"/>
              <c:yMode val="edge"/>
              <c:x val="1.2660729582018972E-2"/>
              <c:y val="0.406066238252093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00666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67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6666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dirty="0">
                <a:latin typeface="Calibri" panose="020F0502020204030204" pitchFamily="34" charset="0"/>
                <a:cs typeface="Calibri" panose="020F0502020204030204" pitchFamily="34" charset="0"/>
              </a:rPr>
              <a:t>Absentee</a:t>
            </a:r>
            <a:r>
              <a:rPr lang="en-US" sz="1400" b="1" i="0" baseline="0" dirty="0">
                <a:latin typeface="Calibri" panose="020F0502020204030204" pitchFamily="34" charset="0"/>
                <a:cs typeface="Calibri" panose="020F0502020204030204" pitchFamily="34" charset="0"/>
              </a:rPr>
              <a:t> Count vs. Amount Wasted/ Amount Ordered</a:t>
            </a:r>
            <a:endParaRPr lang="en-US" sz="1400" b="1" i="0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layout>
        <c:manualLayout>
          <c:xMode val="edge"/>
          <c:yMode val="edge"/>
          <c:x val="0.22458080234596348"/>
          <c:y val="2.7077923308755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329005850955069E-2"/>
          <c:y val="7.4800107132682453E-2"/>
          <c:w val="0.91459632642872546"/>
          <c:h val="0.77333864088520543"/>
        </c:manualLayout>
      </c:layout>
      <c:scatterChart>
        <c:scatterStyle val="lineMarker"/>
        <c:varyColors val="0"/>
        <c:ser>
          <c:idx val="0"/>
          <c:order val="0"/>
          <c:tx>
            <c:strRef>
              <c:f>[1]april_may_june_wastage_Excel_up!$L$1</c:f>
              <c:strCache>
                <c:ptCount val="1"/>
                <c:pt idx="0">
                  <c:v>Absent Nos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800000"/>
              </a:solidFill>
              <a:ln w="9525">
                <a:noFill/>
              </a:ln>
              <a:effectLst/>
            </c:spPr>
          </c:marker>
          <c:xVal>
            <c:numRef>
              <c:f>[1]april_may_june_wastage_Excel_up!$K$7:$K$117</c:f>
              <c:numCache>
                <c:formatCode>General</c:formatCode>
                <c:ptCount val="111"/>
                <c:pt idx="0">
                  <c:v>20.3125</c:v>
                </c:pt>
                <c:pt idx="1">
                  <c:v>22.4375</c:v>
                </c:pt>
                <c:pt idx="2">
                  <c:v>0</c:v>
                </c:pt>
                <c:pt idx="3">
                  <c:v>25.066666666666666</c:v>
                </c:pt>
                <c:pt idx="4">
                  <c:v>7.1999999999999993</c:v>
                </c:pt>
                <c:pt idx="5">
                  <c:v>9.6</c:v>
                </c:pt>
                <c:pt idx="6">
                  <c:v>0</c:v>
                </c:pt>
                <c:pt idx="7">
                  <c:v>0</c:v>
                </c:pt>
                <c:pt idx="8">
                  <c:v>30.6875</c:v>
                </c:pt>
                <c:pt idx="9">
                  <c:v>7.7333333333333334</c:v>
                </c:pt>
                <c:pt idx="10">
                  <c:v>10.8</c:v>
                </c:pt>
                <c:pt idx="11">
                  <c:v>4.8461538461538458</c:v>
                </c:pt>
                <c:pt idx="12">
                  <c:v>0</c:v>
                </c:pt>
                <c:pt idx="13">
                  <c:v>11.625</c:v>
                </c:pt>
                <c:pt idx="14">
                  <c:v>0</c:v>
                </c:pt>
                <c:pt idx="15">
                  <c:v>8.1428571428571441</c:v>
                </c:pt>
                <c:pt idx="16">
                  <c:v>0</c:v>
                </c:pt>
                <c:pt idx="17">
                  <c:v>9.6875</c:v>
                </c:pt>
                <c:pt idx="18">
                  <c:v>0</c:v>
                </c:pt>
                <c:pt idx="19">
                  <c:v>19.866666666666667</c:v>
                </c:pt>
                <c:pt idx="20">
                  <c:v>6.6000000000000005</c:v>
                </c:pt>
                <c:pt idx="21">
                  <c:v>0</c:v>
                </c:pt>
                <c:pt idx="22">
                  <c:v>0</c:v>
                </c:pt>
                <c:pt idx="23">
                  <c:v>37.833333333333336</c:v>
                </c:pt>
                <c:pt idx="24">
                  <c:v>10</c:v>
                </c:pt>
                <c:pt idx="25">
                  <c:v>19.357142857142858</c:v>
                </c:pt>
                <c:pt idx="26">
                  <c:v>5.5555555555555554</c:v>
                </c:pt>
                <c:pt idx="27">
                  <c:v>6.25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12.918994413407821</c:v>
                </c:pt>
                <c:pt idx="32">
                  <c:v>0</c:v>
                </c:pt>
                <c:pt idx="33">
                  <c:v>1.9333333333333333</c:v>
                </c:pt>
                <c:pt idx="34">
                  <c:v>0</c:v>
                </c:pt>
                <c:pt idx="35">
                  <c:v>29.333333333333332</c:v>
                </c:pt>
                <c:pt idx="36">
                  <c:v>31.333333333333336</c:v>
                </c:pt>
                <c:pt idx="37">
                  <c:v>14.799999999999999</c:v>
                </c:pt>
                <c:pt idx="38">
                  <c:v>17.933333333333334</c:v>
                </c:pt>
                <c:pt idx="39">
                  <c:v>13.0625</c:v>
                </c:pt>
                <c:pt idx="40">
                  <c:v>0</c:v>
                </c:pt>
                <c:pt idx="41">
                  <c:v>9.4285714285714288</c:v>
                </c:pt>
                <c:pt idx="42">
                  <c:v>6.7142857142857144</c:v>
                </c:pt>
                <c:pt idx="43">
                  <c:v>19.692307692307693</c:v>
                </c:pt>
                <c:pt idx="44">
                  <c:v>6.666666666666667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8.5333333333333332</c:v>
                </c:pt>
                <c:pt idx="49">
                  <c:v>0</c:v>
                </c:pt>
                <c:pt idx="50">
                  <c:v>0</c:v>
                </c:pt>
                <c:pt idx="51">
                  <c:v>0.5714285714285714</c:v>
                </c:pt>
                <c:pt idx="52">
                  <c:v>0</c:v>
                </c:pt>
                <c:pt idx="53">
                  <c:v>6.7096774193548381</c:v>
                </c:pt>
                <c:pt idx="54">
                  <c:v>9.4193548387096779</c:v>
                </c:pt>
                <c:pt idx="55">
                  <c:v>6.2666666666666666</c:v>
                </c:pt>
                <c:pt idx="56">
                  <c:v>8.6</c:v>
                </c:pt>
                <c:pt idx="57">
                  <c:v>11.935483870967742</c:v>
                </c:pt>
                <c:pt idx="58">
                  <c:v>10.516129032258064</c:v>
                </c:pt>
                <c:pt idx="59">
                  <c:v>9.0967741935483879</c:v>
                </c:pt>
                <c:pt idx="60">
                  <c:v>0.64516129032258063</c:v>
                </c:pt>
                <c:pt idx="61">
                  <c:v>0</c:v>
                </c:pt>
                <c:pt idx="62">
                  <c:v>0</c:v>
                </c:pt>
                <c:pt idx="63">
                  <c:v>14.416666666666666</c:v>
                </c:pt>
                <c:pt idx="64">
                  <c:v>5.4666666666666668</c:v>
                </c:pt>
                <c:pt idx="65">
                  <c:v>0</c:v>
                </c:pt>
                <c:pt idx="66">
                  <c:v>0</c:v>
                </c:pt>
                <c:pt idx="67">
                  <c:v>5.8888888888888884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15.266666666666667</c:v>
                </c:pt>
                <c:pt idx="73">
                  <c:v>1.2</c:v>
                </c:pt>
                <c:pt idx="74">
                  <c:v>9.6666666666666661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11.411764705882353</c:v>
                </c:pt>
                <c:pt idx="79">
                  <c:v>11.352941176470587</c:v>
                </c:pt>
                <c:pt idx="80">
                  <c:v>6.0588235294117645</c:v>
                </c:pt>
                <c:pt idx="81">
                  <c:v>0</c:v>
                </c:pt>
                <c:pt idx="82">
                  <c:v>3.75</c:v>
                </c:pt>
                <c:pt idx="83">
                  <c:v>10.625</c:v>
                </c:pt>
                <c:pt idx="84">
                  <c:v>0</c:v>
                </c:pt>
                <c:pt idx="85">
                  <c:v>2.8571428571428572</c:v>
                </c:pt>
                <c:pt idx="86">
                  <c:v>1.2941176470588236</c:v>
                </c:pt>
                <c:pt idx="87">
                  <c:v>8.5555555555555554</c:v>
                </c:pt>
                <c:pt idx="88">
                  <c:v>0</c:v>
                </c:pt>
                <c:pt idx="89">
                  <c:v>3.6666666666666665</c:v>
                </c:pt>
                <c:pt idx="90">
                  <c:v>15.705882352941178</c:v>
                </c:pt>
                <c:pt idx="91">
                  <c:v>29.764705882352942</c:v>
                </c:pt>
                <c:pt idx="92">
                  <c:v>22.333333333333332</c:v>
                </c:pt>
                <c:pt idx="93">
                  <c:v>0</c:v>
                </c:pt>
                <c:pt idx="94">
                  <c:v>8.4666666666666668</c:v>
                </c:pt>
                <c:pt idx="95">
                  <c:v>2.2666666666666666</c:v>
                </c:pt>
                <c:pt idx="96">
                  <c:v>3.4444444444444446</c:v>
                </c:pt>
                <c:pt idx="97">
                  <c:v>21.222222222222221</c:v>
                </c:pt>
                <c:pt idx="98">
                  <c:v>24.666666666666668</c:v>
                </c:pt>
                <c:pt idx="99">
                  <c:v>9.6111111111111107</c:v>
                </c:pt>
                <c:pt idx="100">
                  <c:v>19.230769230769234</c:v>
                </c:pt>
                <c:pt idx="101">
                  <c:v>0</c:v>
                </c:pt>
                <c:pt idx="102">
                  <c:v>35.882352941176471</c:v>
                </c:pt>
                <c:pt idx="103">
                  <c:v>19.588235294117649</c:v>
                </c:pt>
                <c:pt idx="104">
                  <c:v>19.5</c:v>
                </c:pt>
                <c:pt idx="105">
                  <c:v>31.25</c:v>
                </c:pt>
              </c:numCache>
            </c:numRef>
          </c:xVal>
          <c:yVal>
            <c:numRef>
              <c:f>[1]april_may_june_wastage_Excel_up!$L$7:$L$117</c:f>
              <c:numCache>
                <c:formatCode>General</c:formatCode>
                <c:ptCount val="111"/>
                <c:pt idx="0">
                  <c:v>246</c:v>
                </c:pt>
                <c:pt idx="1">
                  <c:v>258</c:v>
                </c:pt>
                <c:pt idx="2">
                  <c:v>258</c:v>
                </c:pt>
                <c:pt idx="3">
                  <c:v>317</c:v>
                </c:pt>
                <c:pt idx="4">
                  <c:v>317</c:v>
                </c:pt>
                <c:pt idx="5">
                  <c:v>337</c:v>
                </c:pt>
                <c:pt idx="6">
                  <c:v>337</c:v>
                </c:pt>
                <c:pt idx="7">
                  <c:v>254</c:v>
                </c:pt>
                <c:pt idx="8">
                  <c:v>254</c:v>
                </c:pt>
                <c:pt idx="9">
                  <c:v>239</c:v>
                </c:pt>
                <c:pt idx="10">
                  <c:v>239</c:v>
                </c:pt>
                <c:pt idx="11">
                  <c:v>240</c:v>
                </c:pt>
                <c:pt idx="12">
                  <c:v>240</c:v>
                </c:pt>
                <c:pt idx="13">
                  <c:v>340</c:v>
                </c:pt>
                <c:pt idx="14">
                  <c:v>340</c:v>
                </c:pt>
                <c:pt idx="15">
                  <c:v>336</c:v>
                </c:pt>
                <c:pt idx="16">
                  <c:v>336</c:v>
                </c:pt>
                <c:pt idx="17">
                  <c:v>238</c:v>
                </c:pt>
                <c:pt idx="18">
                  <c:v>238</c:v>
                </c:pt>
                <c:pt idx="19">
                  <c:v>252</c:v>
                </c:pt>
                <c:pt idx="20">
                  <c:v>252</c:v>
                </c:pt>
                <c:pt idx="21">
                  <c:v>268</c:v>
                </c:pt>
                <c:pt idx="22">
                  <c:v>268</c:v>
                </c:pt>
                <c:pt idx="23">
                  <c:v>339</c:v>
                </c:pt>
                <c:pt idx="24">
                  <c:v>339</c:v>
                </c:pt>
                <c:pt idx="25">
                  <c:v>314</c:v>
                </c:pt>
                <c:pt idx="26">
                  <c:v>314</c:v>
                </c:pt>
                <c:pt idx="27">
                  <c:v>257</c:v>
                </c:pt>
                <c:pt idx="28">
                  <c:v>257</c:v>
                </c:pt>
                <c:pt idx="29">
                  <c:v>263</c:v>
                </c:pt>
                <c:pt idx="30">
                  <c:v>263</c:v>
                </c:pt>
                <c:pt idx="31">
                  <c:v>263</c:v>
                </c:pt>
                <c:pt idx="32">
                  <c:v>263</c:v>
                </c:pt>
                <c:pt idx="33">
                  <c:v>388</c:v>
                </c:pt>
                <c:pt idx="34">
                  <c:v>388</c:v>
                </c:pt>
                <c:pt idx="35">
                  <c:v>808</c:v>
                </c:pt>
                <c:pt idx="36">
                  <c:v>808</c:v>
                </c:pt>
                <c:pt idx="37">
                  <c:v>362</c:v>
                </c:pt>
                <c:pt idx="38">
                  <c:v>362</c:v>
                </c:pt>
                <c:pt idx="39">
                  <c:v>308</c:v>
                </c:pt>
                <c:pt idx="40">
                  <c:v>308</c:v>
                </c:pt>
                <c:pt idx="41">
                  <c:v>373</c:v>
                </c:pt>
                <c:pt idx="42">
                  <c:v>373</c:v>
                </c:pt>
                <c:pt idx="43">
                  <c:v>321</c:v>
                </c:pt>
                <c:pt idx="44">
                  <c:v>321</c:v>
                </c:pt>
                <c:pt idx="45">
                  <c:v>246</c:v>
                </c:pt>
                <c:pt idx="46">
                  <c:v>246</c:v>
                </c:pt>
                <c:pt idx="47">
                  <c:v>240</c:v>
                </c:pt>
                <c:pt idx="48">
                  <c:v>240</c:v>
                </c:pt>
                <c:pt idx="49">
                  <c:v>262</c:v>
                </c:pt>
                <c:pt idx="50">
                  <c:v>262</c:v>
                </c:pt>
                <c:pt idx="51">
                  <c:v>333</c:v>
                </c:pt>
                <c:pt idx="52">
                  <c:v>333</c:v>
                </c:pt>
                <c:pt idx="53">
                  <c:v>332</c:v>
                </c:pt>
                <c:pt idx="54">
                  <c:v>332</c:v>
                </c:pt>
                <c:pt idx="55">
                  <c:v>274</c:v>
                </c:pt>
                <c:pt idx="56">
                  <c:v>274</c:v>
                </c:pt>
                <c:pt idx="57">
                  <c:v>258</c:v>
                </c:pt>
                <c:pt idx="58">
                  <c:v>258</c:v>
                </c:pt>
                <c:pt idx="59">
                  <c:v>251</c:v>
                </c:pt>
                <c:pt idx="60">
                  <c:v>251</c:v>
                </c:pt>
                <c:pt idx="61">
                  <c:v>332</c:v>
                </c:pt>
                <c:pt idx="62">
                  <c:v>332</c:v>
                </c:pt>
                <c:pt idx="63">
                  <c:v>327</c:v>
                </c:pt>
                <c:pt idx="64">
                  <c:v>327</c:v>
                </c:pt>
                <c:pt idx="65">
                  <c:v>243</c:v>
                </c:pt>
                <c:pt idx="66">
                  <c:v>243</c:v>
                </c:pt>
                <c:pt idx="67">
                  <c:v>222</c:v>
                </c:pt>
                <c:pt idx="68">
                  <c:v>222</c:v>
                </c:pt>
                <c:pt idx="69">
                  <c:v>250</c:v>
                </c:pt>
                <c:pt idx="70">
                  <c:v>250</c:v>
                </c:pt>
                <c:pt idx="71">
                  <c:v>250</c:v>
                </c:pt>
                <c:pt idx="72">
                  <c:v>342</c:v>
                </c:pt>
                <c:pt idx="73">
                  <c:v>342</c:v>
                </c:pt>
                <c:pt idx="74">
                  <c:v>331</c:v>
                </c:pt>
                <c:pt idx="75">
                  <c:v>331</c:v>
                </c:pt>
                <c:pt idx="76">
                  <c:v>239</c:v>
                </c:pt>
                <c:pt idx="77">
                  <c:v>239</c:v>
                </c:pt>
                <c:pt idx="78">
                  <c:v>232</c:v>
                </c:pt>
                <c:pt idx="79">
                  <c:v>232</c:v>
                </c:pt>
                <c:pt idx="80">
                  <c:v>262</c:v>
                </c:pt>
                <c:pt idx="81">
                  <c:v>262</c:v>
                </c:pt>
                <c:pt idx="82">
                  <c:v>307</c:v>
                </c:pt>
                <c:pt idx="83">
                  <c:v>307</c:v>
                </c:pt>
                <c:pt idx="84">
                  <c:v>307</c:v>
                </c:pt>
                <c:pt idx="85">
                  <c:v>316</c:v>
                </c:pt>
                <c:pt idx="86">
                  <c:v>316</c:v>
                </c:pt>
                <c:pt idx="87">
                  <c:v>252</c:v>
                </c:pt>
                <c:pt idx="88">
                  <c:v>252</c:v>
                </c:pt>
                <c:pt idx="89">
                  <c:v>252</c:v>
                </c:pt>
                <c:pt idx="90">
                  <c:v>253</c:v>
                </c:pt>
                <c:pt idx="91">
                  <c:v>253</c:v>
                </c:pt>
                <c:pt idx="92">
                  <c:v>251</c:v>
                </c:pt>
                <c:pt idx="93">
                  <c:v>251</c:v>
                </c:pt>
                <c:pt idx="94">
                  <c:v>312</c:v>
                </c:pt>
                <c:pt idx="95">
                  <c:v>312</c:v>
                </c:pt>
                <c:pt idx="96">
                  <c:v>326</c:v>
                </c:pt>
                <c:pt idx="97">
                  <c:v>326</c:v>
                </c:pt>
                <c:pt idx="98">
                  <c:v>267</c:v>
                </c:pt>
                <c:pt idx="99">
                  <c:v>267</c:v>
                </c:pt>
                <c:pt idx="100">
                  <c:v>288</c:v>
                </c:pt>
                <c:pt idx="101">
                  <c:v>288</c:v>
                </c:pt>
                <c:pt idx="102">
                  <c:v>319</c:v>
                </c:pt>
                <c:pt idx="103">
                  <c:v>319</c:v>
                </c:pt>
                <c:pt idx="104">
                  <c:v>524</c:v>
                </c:pt>
                <c:pt idx="105">
                  <c:v>524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6D-43AE-A0D1-691666BBC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8817007"/>
        <c:axId val="103351503"/>
      </c:scatterChart>
      <c:valAx>
        <c:axId val="2028817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351503"/>
        <c:crosses val="autoZero"/>
        <c:crossBetween val="midCat"/>
      </c:valAx>
      <c:valAx>
        <c:axId val="10335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817007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Percentage</a:t>
            </a:r>
            <a:r>
              <a:rPr lang="en-US" baseline="0" dirty="0"/>
              <a:t> of Plates Wasted by Month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'C:\Users\aparna.nair\AppData\Local\Microsoft\Windows\INetCache\Content.Outlook\6UMMU6IS\[THIS.xlsx]Sheet1'!$H$1</c:f>
              <c:strCache>
                <c:ptCount val="1"/>
                <c:pt idx="0">
                  <c:v>Number of plates ordered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F-4B8A-B02E-4B533FAB1E9D}"/>
              </c:ext>
            </c:extLst>
          </c:dPt>
          <c:dPt>
            <c:idx val="1"/>
            <c:invertIfNegative val="0"/>
            <c:bubble3D val="0"/>
            <c:spPr>
              <a:solidFill>
                <a:srgbClr val="8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F-4B8A-B02E-4B533FAB1E9D}"/>
              </c:ext>
            </c:extLst>
          </c:dPt>
          <c:dPt>
            <c:idx val="2"/>
            <c:invertIfNegative val="0"/>
            <c:bubble3D val="0"/>
            <c:spPr>
              <a:solidFill>
                <a:srgbClr val="8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F-4B8A-B02E-4B533FAB1E9D}"/>
              </c:ext>
            </c:extLst>
          </c:dPt>
          <c:dLbls>
            <c:delete val="1"/>
          </c:dLbls>
          <c:cat>
            <c:strRef>
              <c:f>[1]Sheet1!$G$2:$G$4</c:f>
              <c:strCache>
                <c:ptCount val="3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</c:strCache>
            </c:strRef>
          </c:cat>
          <c:val>
            <c:numRef>
              <c:f>[1]Sheet1!$H$2:$H$4</c:f>
              <c:numCache>
                <c:formatCode>General</c:formatCode>
                <c:ptCount val="3"/>
                <c:pt idx="0">
                  <c:v>63364</c:v>
                </c:pt>
                <c:pt idx="1">
                  <c:v>69900</c:v>
                </c:pt>
                <c:pt idx="2">
                  <c:v>58400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FF-4B8A-B02E-4B533FAB1E9D}"/>
            </c:ext>
          </c:extLst>
        </c:ser>
        <c:ser>
          <c:idx val="1"/>
          <c:order val="1"/>
          <c:tx>
            <c:strRef>
              <c:f>'C:\Users\aparna.nair\AppData\Local\Microsoft\Windows\INetCache\Content.Outlook\6UMMU6IS\[THIS.xlsx]Sheet1'!$I$1</c:f>
              <c:strCache>
                <c:ptCount val="1"/>
                <c:pt idx="0">
                  <c:v>Number of plates wasted</c:v>
                </c:pt>
              </c:strCache>
            </c:strRef>
          </c:tx>
          <c:spPr>
            <a:solidFill>
              <a:srgbClr val="00666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5.4249305153256829E-2"/>
                </c:manualLayout>
              </c:layout>
              <c:tx>
                <c:rich>
                  <a:bodyPr rot="0" spcFirstLastPara="1" vertOverflow="ellipsis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336A8E3-95DC-4BCA-B526-81C9C02AB605}" type="CELLREF">
                      <a:rPr lang="en-US" sz="900" b="1" i="0" baseline="0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[CELLREF]</a:t>
                    </a:fld>
                    <a:r>
                      <a:rPr lang="en-US" sz="900" b="1" i="0" baseline="0">
                        <a:solidFill>
                          <a:schemeClr val="bg1"/>
                        </a:solidFill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>
                    <c15:dlblFTEntry>
                      <c15:txfldGUID>{E336A8E3-95DC-4BCA-B526-81C9C02AB605}</c15:txfldGUID>
                      <c15:f>'C:\Users\aparna.nair\AppData\Local\Microsoft\Windows\INetCache\Content.Outlook\6UMMU6IS\[THIS.xlsx]Sheet1'!$I$42</c15:f>
                      <c15:dlblFieldTableCache>
                        <c:ptCount val="1"/>
                        <c:pt idx="0">
                          <c:v>9.04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7-85FF-4B8A-B02E-4B533FAB1E9D}"/>
                </c:ext>
              </c:extLst>
            </c:dLbl>
            <c:dLbl>
              <c:idx val="1"/>
              <c:layout>
                <c:manualLayout>
                  <c:x val="-2.0325203252032522E-3"/>
                  <c:y val="4.133280392629092E-2"/>
                </c:manualLayout>
              </c:layout>
              <c:tx>
                <c:rich>
                  <a:bodyPr/>
                  <a:lstStyle/>
                  <a:p>
                    <a:r>
                      <a:rPr lang="en-US" sz="900" b="1" i="0" baseline="0"/>
                      <a:t>5.15%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5FF-4B8A-B02E-4B533FAB1E9D}"/>
                </c:ext>
              </c:extLst>
            </c:dLbl>
            <c:dLbl>
              <c:idx val="2"/>
              <c:layout>
                <c:manualLayout>
                  <c:x val="2.0325203252032522E-3"/>
                  <c:y val="5.4249305153256829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10.62%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5FF-4B8A-B02E-4B533FAB1E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[1]Sheet1!$G$2:$G$4</c:f>
              <c:strCache>
                <c:ptCount val="3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</c:strCache>
            </c:strRef>
          </c:cat>
          <c:val>
            <c:numRef>
              <c:f>[1]Sheet1!$I$2:$I$4</c:f>
              <c:numCache>
                <c:formatCode>General</c:formatCode>
                <c:ptCount val="3"/>
                <c:pt idx="0">
                  <c:v>5733</c:v>
                </c:pt>
                <c:pt idx="1">
                  <c:v>3604</c:v>
                </c:pt>
                <c:pt idx="2">
                  <c:v>6203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5FF-4B8A-B02E-4B533FAB1E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4"/>
        <c:overlap val="100"/>
        <c:axId val="73537968"/>
        <c:axId val="1957552048"/>
      </c:barChart>
      <c:catAx>
        <c:axId val="7353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7552048"/>
        <c:crosses val="autoZero"/>
        <c:auto val="1"/>
        <c:lblAlgn val="ctr"/>
        <c:lblOffset val="100"/>
        <c:noMultiLvlLbl val="0"/>
      </c:catAx>
      <c:valAx>
        <c:axId val="195755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37968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5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Average Percentage of Wasted/Ordered of</a:t>
            </a:r>
            <a:r>
              <a:rPr lang="en-US" b="1" baseline="0" dirty="0">
                <a:latin typeface="Calibri" panose="020F0502020204030204" pitchFamily="34" charset="0"/>
                <a:cs typeface="Calibri" panose="020F0502020204030204" pitchFamily="34" charset="0"/>
              </a:rPr>
              <a:t> each item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34986631343974E-2"/>
          <c:y val="9.5463659147869695E-2"/>
          <c:w val="0.90186605179025514"/>
          <c:h val="0.753841888185029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Sheet2!$R$19</c:f>
              <c:strCache>
                <c:ptCount val="1"/>
                <c:pt idx="0">
                  <c:v>Average of Wasted/Ordered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Sheet2!$Q$20:$Q$33</c:f>
              <c:strCache>
                <c:ptCount val="14"/>
                <c:pt idx="0">
                  <c:v>baby corn chilli</c:v>
                </c:pt>
                <c:pt idx="1">
                  <c:v>bisibele bath</c:v>
                </c:pt>
                <c:pt idx="2">
                  <c:v>ice cream</c:v>
                </c:pt>
                <c:pt idx="3">
                  <c:v>idly</c:v>
                </c:pt>
                <c:pt idx="4">
                  <c:v>jamoon</c:v>
                </c:pt>
                <c:pt idx="5">
                  <c:v>marble cake</c:v>
                </c:pt>
                <c:pt idx="6">
                  <c:v>masala dosa</c:v>
                </c:pt>
                <c:pt idx="7">
                  <c:v>onion pakoda</c:v>
                </c:pt>
                <c:pt idx="8">
                  <c:v>pongal</c:v>
                </c:pt>
                <c:pt idx="9">
                  <c:v>samosa</c:v>
                </c:pt>
                <c:pt idx="10">
                  <c:v>thatte idly</c:v>
                </c:pt>
                <c:pt idx="11">
                  <c:v>vada</c:v>
                </c:pt>
                <c:pt idx="12">
                  <c:v>veg pulav</c:v>
                </c:pt>
                <c:pt idx="13">
                  <c:v>veg roll</c:v>
                </c:pt>
              </c:strCache>
            </c:strRef>
          </c:cat>
          <c:val>
            <c:numRef>
              <c:f>Sheet2!$R$20:$R$33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5.6296090949820794</c:v>
                </c:pt>
                <c:pt idx="3">
                  <c:v>16.393817444969681</c:v>
                </c:pt>
                <c:pt idx="4">
                  <c:v>0</c:v>
                </c:pt>
                <c:pt idx="5">
                  <c:v>11.049207779886148</c:v>
                </c:pt>
                <c:pt idx="6">
                  <c:v>6.601164874551972</c:v>
                </c:pt>
                <c:pt idx="7">
                  <c:v>20.194444444444443</c:v>
                </c:pt>
                <c:pt idx="8">
                  <c:v>1.6405017921146952</c:v>
                </c:pt>
                <c:pt idx="9">
                  <c:v>0.89052287581699352</c:v>
                </c:pt>
                <c:pt idx="10">
                  <c:v>7.9936507936507937</c:v>
                </c:pt>
                <c:pt idx="11">
                  <c:v>2.0222222222222221</c:v>
                </c:pt>
                <c:pt idx="12">
                  <c:v>12.130718954248366</c:v>
                </c:pt>
                <c:pt idx="13">
                  <c:v>3.089934640522876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E7-4038-A226-946FE0D97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612928"/>
        <c:axId val="1747921280"/>
      </c:barChart>
      <c:catAx>
        <c:axId val="171861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921280"/>
        <c:crosses val="autoZero"/>
        <c:auto val="1"/>
        <c:lblAlgn val="ctr"/>
        <c:lblOffset val="100"/>
        <c:noMultiLvlLbl val="0"/>
      </c:catAx>
      <c:valAx>
        <c:axId val="174792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61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Average of Percentage</a:t>
            </a:r>
            <a:r>
              <a:rPr lang="en-US" b="1" baseline="0" dirty="0"/>
              <a:t> Wastage v/s Day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april_may_june_wastage!$N$9</c:f>
              <c:strCache>
                <c:ptCount val="1"/>
                <c:pt idx="0">
                  <c:v>Average of wasted/ordered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april_may_june_wastage!$M$10:$M$14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april_may_june_wastage!$N$10:$N$14</c:f>
              <c:numCache>
                <c:formatCode>General</c:formatCode>
                <c:ptCount val="5"/>
                <c:pt idx="0">
                  <c:v>10.65</c:v>
                </c:pt>
                <c:pt idx="1">
                  <c:v>4.51</c:v>
                </c:pt>
                <c:pt idx="2">
                  <c:v>10.27</c:v>
                </c:pt>
                <c:pt idx="3">
                  <c:v>4.62</c:v>
                </c:pt>
                <c:pt idx="4">
                  <c:v>6.0880000000000001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C-4CAD-9F13-62F47BBDA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4068160"/>
        <c:axId val="2006867328"/>
      </c:barChart>
      <c:catAx>
        <c:axId val="176406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867328"/>
        <c:crosses val="autoZero"/>
        <c:auto val="1"/>
        <c:lblAlgn val="ctr"/>
        <c:lblOffset val="100"/>
        <c:noMultiLvlLbl val="0"/>
      </c:catAx>
      <c:valAx>
        <c:axId val="200686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406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Average of Difference</a:t>
            </a:r>
            <a:r>
              <a:rPr lang="en-US" b="1" baseline="0" dirty="0">
                <a:latin typeface="Calibri" panose="020F0502020204030204" pitchFamily="34" charset="0"/>
                <a:cs typeface="Calibri" panose="020F0502020204030204" pitchFamily="34" charset="0"/>
              </a:rPr>
              <a:t> in amount of plates delivered by vendor and amount of plates ordered by Food Committee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[1]Sheet8!$T$9</c:f>
              <c:strCache>
                <c:ptCount val="1"/>
                <c:pt idx="0">
                  <c:v>Average of Difference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[1]Sheet8!$S$10:$S$14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[1]Sheet8!$T$10:$T$14</c:f>
              <c:numCache>
                <c:formatCode>General</c:formatCode>
                <c:ptCount val="5"/>
                <c:pt idx="0">
                  <c:v>-10.083333333333334</c:v>
                </c:pt>
                <c:pt idx="1">
                  <c:v>100.90909090909091</c:v>
                </c:pt>
                <c:pt idx="2">
                  <c:v>12.791666666666666</c:v>
                </c:pt>
                <c:pt idx="3">
                  <c:v>-25.92</c:v>
                </c:pt>
                <c:pt idx="4">
                  <c:v>9.25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FC-490B-B1AD-B97E06E56E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907680"/>
        <c:axId val="377308912"/>
      </c:barChart>
      <c:catAx>
        <c:axId val="20390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308912"/>
        <c:crosses val="autoZero"/>
        <c:auto val="1"/>
        <c:lblAlgn val="ctr"/>
        <c:lblOffset val="100"/>
        <c:noMultiLvlLbl val="0"/>
      </c:catAx>
      <c:valAx>
        <c:axId val="37730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90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en-US" sz="1100" b="1" baseline="0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Category vs. Average Swipes/day for a sample of 500 employees</a:t>
            </a:r>
            <a:endParaRPr lang="en-US" sz="1100" b="1" dirty="0">
              <a:solidFill>
                <a:srgbClr val="6C78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[1]employee_details_count1!$R$1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strRef>
              <c:f>[1]employee_details_count1!$Q$2:$Q$4</c:f>
              <c:strCache>
                <c:ptCount val="3"/>
                <c:pt idx="0">
                  <c:v>young</c:v>
                </c:pt>
                <c:pt idx="1">
                  <c:v>middle</c:v>
                </c:pt>
                <c:pt idx="2">
                  <c:v>old</c:v>
                </c:pt>
              </c:strCache>
            </c:strRef>
          </c:cat>
          <c:val>
            <c:numRef>
              <c:f>[1]employee_details_count1!$R$2:$R$4</c:f>
              <c:numCache>
                <c:formatCode>General</c:formatCode>
                <c:ptCount val="3"/>
                <c:pt idx="0">
                  <c:v>23.863636363636363</c:v>
                </c:pt>
                <c:pt idx="1">
                  <c:v>26.081081081081081</c:v>
                </c:pt>
                <c:pt idx="2">
                  <c:v>28.727272727272727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CE-4555-A9E2-D5F945061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3695312"/>
        <c:axId val="472404880"/>
      </c:barChart>
      <c:catAx>
        <c:axId val="58369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404880"/>
        <c:crosses val="autoZero"/>
        <c:auto val="1"/>
        <c:lblAlgn val="ctr"/>
        <c:lblOffset val="100"/>
        <c:noMultiLvlLbl val="0"/>
      </c:catAx>
      <c:valAx>
        <c:axId val="47240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69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State-wise</a:t>
            </a:r>
            <a:r>
              <a:rPr lang="en-US" baseline="0" dirty="0"/>
              <a:t> </a:t>
            </a:r>
            <a:r>
              <a:rPr lang="en-US" baseline="0" dirty="0" err="1"/>
              <a:t>distributio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0033609839724177E-2"/>
          <c:y val="0.10930797565030968"/>
          <c:w val="0.93448558669417681"/>
          <c:h val="0.716336618579797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'[1]HRIS data '!$M$1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strRef>
              <c:f>'[1]HRIS data '!$L$2:$L$29</c:f>
              <c:strCache>
                <c:ptCount val="28"/>
                <c:pt idx="0">
                  <c:v>Meghalaya</c:v>
                </c:pt>
                <c:pt idx="1">
                  <c:v>Manipur</c:v>
                </c:pt>
                <c:pt idx="2">
                  <c:v>Tripura</c:v>
                </c:pt>
                <c:pt idx="3">
                  <c:v>Goa</c:v>
                </c:pt>
                <c:pt idx="4">
                  <c:v>Pondicherry</c:v>
                </c:pt>
                <c:pt idx="5">
                  <c:v>Himchal Pradesh</c:v>
                </c:pt>
                <c:pt idx="6">
                  <c:v>Assam</c:v>
                </c:pt>
                <c:pt idx="7">
                  <c:v>Jammu and Kashmir</c:v>
                </c:pt>
                <c:pt idx="8">
                  <c:v>Chandigarh</c:v>
                </c:pt>
                <c:pt idx="9">
                  <c:v>Uttaranchal</c:v>
                </c:pt>
                <c:pt idx="10">
                  <c:v>Chhattisgarh</c:v>
                </c:pt>
                <c:pt idx="11">
                  <c:v>Gujarat</c:v>
                </c:pt>
                <c:pt idx="12">
                  <c:v>Orissa</c:v>
                </c:pt>
                <c:pt idx="13">
                  <c:v>Punjab</c:v>
                </c:pt>
                <c:pt idx="14">
                  <c:v>Haryana</c:v>
                </c:pt>
                <c:pt idx="15">
                  <c:v>Rajasthan</c:v>
                </c:pt>
                <c:pt idx="16">
                  <c:v>Telangana</c:v>
                </c:pt>
                <c:pt idx="17">
                  <c:v>Bihar</c:v>
                </c:pt>
                <c:pt idx="18">
                  <c:v>Delhi</c:v>
                </c:pt>
                <c:pt idx="19">
                  <c:v>Jharkhand</c:v>
                </c:pt>
                <c:pt idx="20">
                  <c:v>West Bengal</c:v>
                </c:pt>
                <c:pt idx="21">
                  <c:v>Madhya Pradesh</c:v>
                </c:pt>
                <c:pt idx="22">
                  <c:v>Andhra Pradesh</c:v>
                </c:pt>
                <c:pt idx="23">
                  <c:v>Kerala</c:v>
                </c:pt>
                <c:pt idx="24">
                  <c:v>Uttar Pradesh</c:v>
                </c:pt>
                <c:pt idx="25">
                  <c:v>Maharashtra</c:v>
                </c:pt>
                <c:pt idx="26">
                  <c:v>Tamil Nadu</c:v>
                </c:pt>
                <c:pt idx="27">
                  <c:v>Karnataka</c:v>
                </c:pt>
              </c:strCache>
            </c:strRef>
          </c:cat>
          <c:val>
            <c:numRef>
              <c:f>'[1]HRIS data '!$M$2:$M$29</c:f>
              <c:numCache>
                <c:formatCode>General</c:formatCode>
                <c:ptCount val="28"/>
                <c:pt idx="0">
                  <c:v>1</c:v>
                </c:pt>
                <c:pt idx="1">
                  <c:v>1</c:v>
                </c:pt>
                <c:pt idx="2">
                  <c:v>5</c:v>
                </c:pt>
                <c:pt idx="3">
                  <c:v>5</c:v>
                </c:pt>
                <c:pt idx="4">
                  <c:v>7</c:v>
                </c:pt>
                <c:pt idx="5">
                  <c:v>10</c:v>
                </c:pt>
                <c:pt idx="6">
                  <c:v>19</c:v>
                </c:pt>
                <c:pt idx="7">
                  <c:v>21</c:v>
                </c:pt>
                <c:pt idx="8">
                  <c:v>22</c:v>
                </c:pt>
                <c:pt idx="9">
                  <c:v>32</c:v>
                </c:pt>
                <c:pt idx="10">
                  <c:v>37</c:v>
                </c:pt>
                <c:pt idx="11">
                  <c:v>58</c:v>
                </c:pt>
                <c:pt idx="12">
                  <c:v>64</c:v>
                </c:pt>
                <c:pt idx="13">
                  <c:v>70</c:v>
                </c:pt>
                <c:pt idx="14">
                  <c:v>74</c:v>
                </c:pt>
                <c:pt idx="15">
                  <c:v>87</c:v>
                </c:pt>
                <c:pt idx="16">
                  <c:v>94</c:v>
                </c:pt>
                <c:pt idx="17">
                  <c:v>113</c:v>
                </c:pt>
                <c:pt idx="18">
                  <c:v>116</c:v>
                </c:pt>
                <c:pt idx="19">
                  <c:v>132</c:v>
                </c:pt>
                <c:pt idx="20">
                  <c:v>161</c:v>
                </c:pt>
                <c:pt idx="21">
                  <c:v>167</c:v>
                </c:pt>
                <c:pt idx="22">
                  <c:v>168</c:v>
                </c:pt>
                <c:pt idx="23">
                  <c:v>177</c:v>
                </c:pt>
                <c:pt idx="24">
                  <c:v>184</c:v>
                </c:pt>
                <c:pt idx="25">
                  <c:v>292</c:v>
                </c:pt>
                <c:pt idx="26">
                  <c:v>381</c:v>
                </c:pt>
                <c:pt idx="27">
                  <c:v>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F-460A-BA7B-7164278DE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6782080"/>
        <c:axId val="785265824"/>
      </c:barChart>
      <c:catAx>
        <c:axId val="51678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265824"/>
        <c:crosses val="autoZero"/>
        <c:auto val="1"/>
        <c:lblAlgn val="ctr"/>
        <c:lblOffset val="100"/>
        <c:noMultiLvlLbl val="0"/>
      </c:catAx>
      <c:valAx>
        <c:axId val="78526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78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006666"/>
                </a:solidFill>
              </a:rPr>
              <a:t>Desserts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00666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desserts!$C$1</c:f>
              <c:strCache>
                <c:ptCount val="1"/>
                <c:pt idx="0">
                  <c:v>Preference Score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  <a:round/>
              </a:ln>
              <a:effectLst/>
              <a:scene3d>
                <a:camera prst="orthographicFront" fov="0">
                  <a:rot lat="0" lon="0" rev="0"/>
                </a:camera>
                <a:lightRig rig="brightRoom" dir="tl">
                  <a:rot lat="0" lon="0" rev="8700000"/>
                </a:lightRig>
              </a:scene3d>
              <a:sp3d contourW="12700">
                <a:bevelT w="0" h="0"/>
                <a:contourClr>
                  <a:scrgbClr r="0" g="0" b="0">
                    <a:shade val="80000"/>
                  </a:scrgbClr>
                </a:contourClr>
              </a:sp3d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4A75814A-5C2B-479D-BA37-FDED6BFFFE4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1EDC-4B86-8E61-7AC48AAC6FA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7A3E679-BC7C-4E48-AC59-7CFC868BF38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1EDC-4B86-8E61-7AC48AAC6FA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8A1A28B-DFFD-449A-8995-91FEE1461C2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1EDC-4B86-8E61-7AC48AAC6FA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A32880C-CF30-48A8-A241-8F077906227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1EDC-4B86-8E61-7AC48AAC6FA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28DDEA-4AD2-4EB8-BA6B-A883BA6A637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1EDC-4B86-8E61-7AC48AAC6FA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8D0CA32-0132-4D1D-9932-BA57205055D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EDC-4B86-8E61-7AC48AAC6FA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EC88205-8A79-4820-B54E-936827DF798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EDC-4B86-8E61-7AC48AAC6FA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E231FF4-B493-45E4-9D3D-AB62ACFB724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EDC-4B86-8E61-7AC48AAC6FA5}"/>
                </c:ext>
              </c:extLst>
            </c:dLbl>
            <c:dLbl>
              <c:idx val="8"/>
              <c:layout>
                <c:manualLayout>
                  <c:x val="-1.7028522775649213E-3"/>
                  <c:y val="-1.7130620985010708E-2"/>
                </c:manualLayout>
              </c:layout>
              <c:tx>
                <c:rich>
                  <a:bodyPr/>
                  <a:lstStyle/>
                  <a:p>
                    <a:fld id="{15FB51EA-7323-4FD5-9A77-0BF4910F1C3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1EDC-4B86-8E61-7AC48AAC6FA5}"/>
                </c:ext>
              </c:extLst>
            </c:dLbl>
            <c:dLbl>
              <c:idx val="9"/>
              <c:layout>
                <c:manualLayout>
                  <c:x val="-3.4057045551298426E-3"/>
                  <c:y val="5.710206995003464E-3"/>
                </c:manualLayout>
              </c:layout>
              <c:tx>
                <c:rich>
                  <a:bodyPr/>
                  <a:lstStyle/>
                  <a:p>
                    <a:fld id="{C243D941-AFAF-4137-B056-68A99A3D5F6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EDC-4B86-8E61-7AC48AAC6F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desserts!$B$2:$B$11</c:f>
              <c:numCache>
                <c:formatCode>General</c:formatCode>
                <c:ptCount val="10"/>
                <c:pt idx="0">
                  <c:v>0</c:v>
                </c:pt>
                <c:pt idx="1">
                  <c:v>7.2142857139999998</c:v>
                </c:pt>
                <c:pt idx="2">
                  <c:v>5.6784313729999996</c:v>
                </c:pt>
                <c:pt idx="3">
                  <c:v>6.0588235289999997</c:v>
                </c:pt>
                <c:pt idx="4">
                  <c:v>0</c:v>
                </c:pt>
                <c:pt idx="5">
                  <c:v>24.666666670000001</c:v>
                </c:pt>
                <c:pt idx="6">
                  <c:v>15.266666669999999</c:v>
                </c:pt>
                <c:pt idx="7">
                  <c:v>11.01886792</c:v>
                </c:pt>
                <c:pt idx="8">
                  <c:v>0</c:v>
                </c:pt>
                <c:pt idx="9">
                  <c:v>0</c:v>
                </c:pt>
              </c:numCache>
            </c:numRef>
          </c:xVal>
          <c:yVal>
            <c:numRef>
              <c:f>desserts!$C$2:$C$11</c:f>
              <c:numCache>
                <c:formatCode>General</c:formatCode>
                <c:ptCount val="10"/>
                <c:pt idx="0">
                  <c:v>43</c:v>
                </c:pt>
                <c:pt idx="1">
                  <c:v>-119</c:v>
                </c:pt>
                <c:pt idx="2">
                  <c:v>484</c:v>
                </c:pt>
                <c:pt idx="3">
                  <c:v>88</c:v>
                </c:pt>
                <c:pt idx="4">
                  <c:v>484</c:v>
                </c:pt>
                <c:pt idx="5">
                  <c:v>-131</c:v>
                </c:pt>
                <c:pt idx="6">
                  <c:v>-70</c:v>
                </c:pt>
                <c:pt idx="7">
                  <c:v>19</c:v>
                </c:pt>
                <c:pt idx="8">
                  <c:v>278</c:v>
                </c:pt>
                <c:pt idx="9">
                  <c:v>260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desserts!$A$2:$A$11</c15:f>
                <c15:dlblRangeCache>
                  <c:ptCount val="10"/>
                  <c:pt idx="0">
                    <c:v>banana cake</c:v>
                  </c:pt>
                  <c:pt idx="1">
                    <c:v>fruit custard</c:v>
                  </c:pt>
                  <c:pt idx="2">
                    <c:v>ice cream</c:v>
                  </c:pt>
                  <c:pt idx="3">
                    <c:v>jalebi</c:v>
                  </c:pt>
                  <c:pt idx="4">
                    <c:v>jamoon</c:v>
                  </c:pt>
                  <c:pt idx="5">
                    <c:v>jangri</c:v>
                  </c:pt>
                  <c:pt idx="6">
                    <c:v>mango custard</c:v>
                  </c:pt>
                  <c:pt idx="7">
                    <c:v>marble cake</c:v>
                  </c:pt>
                  <c:pt idx="8">
                    <c:v>rasmalai</c:v>
                  </c:pt>
                  <c:pt idx="9">
                    <c:v>stick kulfi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1EDC-4B86-8E61-7AC48AAC6FA5}"/>
            </c:ext>
          </c:extLst>
        </c:ser>
        <c:ser>
          <c:idx val="1"/>
          <c:order val="1"/>
          <c:tx>
            <c:strRef>
              <c:f>desserts!$D$1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  <a:scene3d>
                <a:camera prst="orthographicFront" fov="0">
                  <a:rot lat="0" lon="0" rev="0"/>
                </a:camera>
                <a:lightRig rig="brightRoom" dir="tl">
                  <a:rot lat="0" lon="0" rev="8700000"/>
                </a:lightRig>
              </a:scene3d>
              <a:sp3d contourW="12700">
                <a:bevelT w="0" h="0"/>
                <a:contourClr>
                  <a:scrgbClr r="0" g="0" b="0">
                    <a:shade val="80000"/>
                  </a:scrgbClr>
                </a:contourClr>
              </a:sp3d>
            </c:spPr>
          </c:marker>
          <c:xVal>
            <c:numRef>
              <c:f>desserts!$B$2:$B$11</c:f>
              <c:numCache>
                <c:formatCode>General</c:formatCode>
                <c:ptCount val="10"/>
                <c:pt idx="0">
                  <c:v>0</c:v>
                </c:pt>
                <c:pt idx="1">
                  <c:v>7.2142857139999998</c:v>
                </c:pt>
                <c:pt idx="2">
                  <c:v>5.6784313729999996</c:v>
                </c:pt>
                <c:pt idx="3">
                  <c:v>6.0588235289999997</c:v>
                </c:pt>
                <c:pt idx="4">
                  <c:v>0</c:v>
                </c:pt>
                <c:pt idx="5">
                  <c:v>24.666666670000001</c:v>
                </c:pt>
                <c:pt idx="6">
                  <c:v>15.266666669999999</c:v>
                </c:pt>
                <c:pt idx="7">
                  <c:v>11.01886792</c:v>
                </c:pt>
                <c:pt idx="8">
                  <c:v>0</c:v>
                </c:pt>
                <c:pt idx="9">
                  <c:v>0</c:v>
                </c:pt>
              </c:numCache>
            </c:numRef>
          </c:xVal>
          <c:yVal>
            <c:numRef>
              <c:f>desserts!$D$2:$D$11</c:f>
              <c:numCache>
                <c:formatCode>General</c:formatCode>
                <c:ptCount val="1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1EDC-4B86-8E61-7AC48AAC6F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953359"/>
        <c:axId val="187356511"/>
      </c:scatterChart>
      <c:valAx>
        <c:axId val="17695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6666"/>
                    </a:solidFill>
                  </a:rPr>
                  <a:t>Average Percentage of Plates Wasted</a:t>
                </a:r>
              </a:p>
            </c:rich>
          </c:tx>
          <c:layout>
            <c:manualLayout>
              <c:xMode val="edge"/>
              <c:yMode val="edge"/>
              <c:x val="0.40203572735226278"/>
              <c:y val="0.934999904056131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00666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6511"/>
        <c:crosses val="autoZero"/>
        <c:crossBetween val="midCat"/>
      </c:valAx>
      <c:valAx>
        <c:axId val="187356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6666"/>
                    </a:solidFill>
                  </a:rPr>
                  <a:t>Preference Score</a:t>
                </a:r>
              </a:p>
            </c:rich>
          </c:tx>
          <c:layout>
            <c:manualLayout>
              <c:xMode val="edge"/>
              <c:yMode val="edge"/>
              <c:x val="1.2929292929292929E-2"/>
              <c:y val="0.409656717250773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00666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533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Tiffin-based Snacks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00666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941757847941915"/>
          <c:y val="9.9097727058028537E-2"/>
          <c:w val="0.85736162147352879"/>
          <c:h val="0.84218551305225076"/>
        </c:manualLayout>
      </c:layout>
      <c:scatterChart>
        <c:scatterStyle val="lineMarker"/>
        <c:varyColors val="0"/>
        <c:ser>
          <c:idx val="0"/>
          <c:order val="0"/>
          <c:tx>
            <c:strRef>
              <c:f>'tiffin-items'!$C$1</c:f>
              <c:strCache>
                <c:ptCount val="1"/>
                <c:pt idx="0">
                  <c:v>Preference Score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  <a:round/>
              </a:ln>
              <a:effectLst/>
              <a:scene3d>
                <a:camera prst="orthographicFront" fov="0">
                  <a:rot lat="0" lon="0" rev="0"/>
                </a:camera>
                <a:lightRig rig="brightRoom" dir="tl">
                  <a:rot lat="0" lon="0" rev="8700000"/>
                </a:lightRig>
              </a:scene3d>
              <a:sp3d contourW="12700">
                <a:bevelT w="0" h="0"/>
                <a:contourClr>
                  <a:scrgbClr r="0" g="0" b="0">
                    <a:shade val="80000"/>
                  </a:scrgbClr>
                </a:contourClr>
              </a:sp3d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8AA8003-C364-464E-A96C-AA9B942433E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664-49AC-ABE3-6183D6E9CE3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43DD863-969D-4740-8E38-56960415E95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664-49AC-ABE3-6183D6E9CE3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BCB4FCD-67FD-4AB0-9462-F7FD4474460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664-49AC-ABE3-6183D6E9CE3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0F2887F-AED2-47D1-A20B-F807BA49A3F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664-49AC-ABE3-6183D6E9CE3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50E6A45-428C-4F08-9A34-1A866F37939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0664-49AC-ABE3-6183D6E9CE3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6D5B754-F3DF-4BA3-A7EE-1ECCA3CE46B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664-49AC-ABE3-6183D6E9CE3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C04E4C6-A0A8-44C0-B94C-FC955938683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0664-49AC-ABE3-6183D6E9CE3B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BD9C3EF-F24A-4228-AB1A-2394192944C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664-49AC-ABE3-6183D6E9CE3B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E6D8771-6BDE-481A-959D-DE475B8326E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664-49AC-ABE3-6183D6E9CE3B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8FB1F30-89D0-44B7-AA4F-DD27735CDF2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0664-49AC-ABE3-6183D6E9CE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'tiffin-items'!$B$2:$B$11</c:f>
              <c:numCache>
                <c:formatCode>General</c:formatCode>
                <c:ptCount val="10"/>
                <c:pt idx="0">
                  <c:v>1.466257669</c:v>
                </c:pt>
                <c:pt idx="1">
                  <c:v>6.6236559140000004</c:v>
                </c:pt>
                <c:pt idx="2">
                  <c:v>0</c:v>
                </c:pt>
                <c:pt idx="3">
                  <c:v>4.2672811060000004</c:v>
                </c:pt>
                <c:pt idx="4">
                  <c:v>15.70588235</c:v>
                </c:pt>
                <c:pt idx="5">
                  <c:v>8.0227272729999992</c:v>
                </c:pt>
                <c:pt idx="6">
                  <c:v>1.9093579519999999</c:v>
                </c:pt>
                <c:pt idx="7">
                  <c:v>12.568627449999999</c:v>
                </c:pt>
                <c:pt idx="8">
                  <c:v>14.39525692</c:v>
                </c:pt>
                <c:pt idx="9">
                  <c:v>34</c:v>
                </c:pt>
              </c:numCache>
            </c:numRef>
          </c:xVal>
          <c:yVal>
            <c:numRef>
              <c:f>'tiffin-items'!$C$2:$C$11</c:f>
              <c:numCache>
                <c:formatCode>General</c:formatCode>
                <c:ptCount val="10"/>
                <c:pt idx="0">
                  <c:v>-66</c:v>
                </c:pt>
                <c:pt idx="1">
                  <c:v>322</c:v>
                </c:pt>
                <c:pt idx="2">
                  <c:v>247</c:v>
                </c:pt>
                <c:pt idx="3">
                  <c:v>-29</c:v>
                </c:pt>
                <c:pt idx="4">
                  <c:v>-118</c:v>
                </c:pt>
                <c:pt idx="5">
                  <c:v>86</c:v>
                </c:pt>
                <c:pt idx="6">
                  <c:v>296</c:v>
                </c:pt>
                <c:pt idx="7">
                  <c:v>12</c:v>
                </c:pt>
                <c:pt idx="8">
                  <c:v>-34</c:v>
                </c:pt>
                <c:pt idx="9">
                  <c:v>7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'tiffin-items'!$A$2:$A$11</c15:f>
                <c15:dlblRangeCache>
                  <c:ptCount val="10"/>
                  <c:pt idx="0">
                    <c:v>bisibele bath</c:v>
                  </c:pt>
                  <c:pt idx="1">
                    <c:v>masala dosa</c:v>
                  </c:pt>
                  <c:pt idx="2">
                    <c:v>poha</c:v>
                  </c:pt>
                  <c:pt idx="3">
                    <c:v>pongal</c:v>
                  </c:pt>
                  <c:pt idx="4">
                    <c:v>shavige bath</c:v>
                  </c:pt>
                  <c:pt idx="5">
                    <c:v>thatte idly</c:v>
                  </c:pt>
                  <c:pt idx="6">
                    <c:v>vada</c:v>
                  </c:pt>
                  <c:pt idx="7">
                    <c:v>veg pulav</c:v>
                  </c:pt>
                  <c:pt idx="8">
                    <c:v>veg upma</c:v>
                  </c:pt>
                  <c:pt idx="9">
                    <c:v>vegetable idly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0664-49AC-ABE3-6183D6E9CE3B}"/>
            </c:ext>
          </c:extLst>
        </c:ser>
        <c:ser>
          <c:idx val="1"/>
          <c:order val="1"/>
          <c:tx>
            <c:strRef>
              <c:f>'tiffin-items'!$D$1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  <a:scene3d>
                <a:camera prst="orthographicFront" fov="0">
                  <a:rot lat="0" lon="0" rev="0"/>
                </a:camera>
                <a:lightRig rig="brightRoom" dir="tl">
                  <a:rot lat="0" lon="0" rev="8700000"/>
                </a:lightRig>
              </a:scene3d>
              <a:sp3d contourW="12700">
                <a:bevelT w="0" h="0"/>
                <a:contourClr>
                  <a:scrgbClr r="0" g="0" b="0">
                    <a:shade val="80000"/>
                  </a:scrgbClr>
                </a:contourClr>
              </a:sp3d>
            </c:spPr>
          </c:marker>
          <c:xVal>
            <c:numRef>
              <c:f>'tiffin-items'!$B$2:$B$11</c:f>
              <c:numCache>
                <c:formatCode>General</c:formatCode>
                <c:ptCount val="10"/>
                <c:pt idx="0">
                  <c:v>1.466257669</c:v>
                </c:pt>
                <c:pt idx="1">
                  <c:v>6.6236559140000004</c:v>
                </c:pt>
                <c:pt idx="2">
                  <c:v>0</c:v>
                </c:pt>
                <c:pt idx="3">
                  <c:v>4.2672811060000004</c:v>
                </c:pt>
                <c:pt idx="4">
                  <c:v>15.70588235</c:v>
                </c:pt>
                <c:pt idx="5">
                  <c:v>8.0227272729999992</c:v>
                </c:pt>
                <c:pt idx="6">
                  <c:v>1.9093579519999999</c:v>
                </c:pt>
                <c:pt idx="7">
                  <c:v>12.568627449999999</c:v>
                </c:pt>
                <c:pt idx="8">
                  <c:v>14.39525692</c:v>
                </c:pt>
                <c:pt idx="9">
                  <c:v>34</c:v>
                </c:pt>
              </c:numCache>
            </c:numRef>
          </c:xVal>
          <c:yVal>
            <c:numRef>
              <c:f>'tiffin-items'!$D$2:$D$11</c:f>
              <c:numCache>
                <c:formatCode>General</c:formatCode>
                <c:ptCount val="1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664-49AC-ABE3-6183D6E9C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64847"/>
        <c:axId val="195413439"/>
      </c:scatterChart>
      <c:valAx>
        <c:axId val="18586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Percentage of Plates Wasted</a:t>
                </a:r>
              </a:p>
            </c:rich>
          </c:tx>
          <c:layout>
            <c:manualLayout>
              <c:xMode val="edge"/>
              <c:yMode val="edge"/>
              <c:x val="0.4028015518610451"/>
              <c:y val="0.940309046586011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00666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13439"/>
        <c:crosses val="autoZero"/>
        <c:crossBetween val="midCat"/>
      </c:valAx>
      <c:valAx>
        <c:axId val="195413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00666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Preference Score</a:t>
                </a:r>
              </a:p>
            </c:rich>
          </c:tx>
          <c:layout>
            <c:manualLayout>
              <c:xMode val="edge"/>
              <c:yMode val="edge"/>
              <c:x val="1.2828219659019357E-2"/>
              <c:y val="0.41329959078410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00666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64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6666"/>
          </a:solidFill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'C:\Users\vatsalya.singhal\Desktop\dashboard\[FoodOptimizationProjectData_OrgPlatform_Updated_InternProject.xlsx]HRIS data '!$L$2:$L$3039</cx:f>
        <cx:nf>'C:\Users\vatsalya.singhal\Desktop\dashboard\[FoodOptimizationProjectData_OrgPlatform_Updated_InternProject.xlsx]HRIS data '!L1</cx:nf>
        <cx:lvl ptCount="3038" name="PermState">
          <cx:pt idx="0">Meghalaya</cx:pt>
          <cx:pt idx="1">Manipur</cx:pt>
          <cx:pt idx="2">Tripura</cx:pt>
          <cx:pt idx="3">Goa</cx:pt>
          <cx:pt idx="4">Pondicherry</cx:pt>
          <cx:pt idx="5">Himchal Pradesh</cx:pt>
          <cx:pt idx="6">Assam</cx:pt>
          <cx:pt idx="7">Jammu and Kashmir</cx:pt>
          <cx:pt idx="8">Chandigarh</cx:pt>
          <cx:pt idx="9">Uttaranchal</cx:pt>
          <cx:pt idx="10">Chhattisgarh</cx:pt>
          <cx:pt idx="11">Gujarat</cx:pt>
          <cx:pt idx="12">Orissa</cx:pt>
          <cx:pt idx="13">Punjab</cx:pt>
          <cx:pt idx="14">Haryana</cx:pt>
          <cx:pt idx="15">Rajasthan</cx:pt>
          <cx:pt idx="16">Telangana</cx:pt>
          <cx:pt idx="17">Bihar</cx:pt>
          <cx:pt idx="18">Delhi</cx:pt>
          <cx:pt idx="19">Jharkhand</cx:pt>
          <cx:pt idx="20">West Bengal</cx:pt>
          <cx:pt idx="21">Madhya Pradesh</cx:pt>
          <cx:pt idx="22">Andhra Pradesh</cx:pt>
          <cx:pt idx="23">Kerala</cx:pt>
          <cx:pt idx="24">Uttar Pradesh</cx:pt>
          <cx:pt idx="25">Maharashtra</cx:pt>
          <cx:pt idx="26">Tamil Nadu</cx:pt>
          <cx:pt idx="27">Karnataka</cx:pt>
          <cx:pt idx="28"/>
          <cx:pt idx="29"/>
          <cx:pt idx="30"/>
          <cx:pt idx="31"/>
          <cx:pt idx="32"/>
          <cx:pt idx="33"/>
          <cx:pt idx="34"/>
          <cx:pt idx="35"/>
          <cx:pt idx="36"/>
          <cx:pt idx="37"/>
          <cx:pt idx="38"/>
          <cx:pt idx="39"/>
          <cx:pt idx="40"/>
          <cx:pt idx="41"/>
          <cx:pt idx="42"/>
          <cx:pt idx="43"/>
          <cx:pt idx="44"/>
          <cx:pt idx="45"/>
          <cx:pt idx="46"/>
          <cx:pt idx="47"/>
          <cx:pt idx="48"/>
          <cx:pt idx="49"/>
          <cx:pt idx="50"/>
          <cx:pt idx="51"/>
          <cx:pt idx="52"/>
          <cx:pt idx="53"/>
          <cx:pt idx="54"/>
          <cx:pt idx="55"/>
          <cx:pt idx="56"/>
          <cx:pt idx="57"/>
          <cx:pt idx="58"/>
          <cx:pt idx="59"/>
          <cx:pt idx="60"/>
          <cx:pt idx="61"/>
          <cx:pt idx="62"/>
          <cx:pt idx="63"/>
          <cx:pt idx="64"/>
          <cx:pt idx="65"/>
          <cx:pt idx="66"/>
          <cx:pt idx="67"/>
          <cx:pt idx="68"/>
          <cx:pt idx="69"/>
          <cx:pt idx="70"/>
          <cx:pt idx="71"/>
          <cx:pt idx="72"/>
          <cx:pt idx="73"/>
          <cx:pt idx="74"/>
          <cx:pt idx="75"/>
          <cx:pt idx="76"/>
          <cx:pt idx="77"/>
          <cx:pt idx="78"/>
          <cx:pt idx="79"/>
          <cx:pt idx="80"/>
          <cx:pt idx="81"/>
          <cx:pt idx="82"/>
          <cx:pt idx="83"/>
          <cx:pt idx="84"/>
          <cx:pt idx="85"/>
          <cx:pt idx="86"/>
          <cx:pt idx="87"/>
          <cx:pt idx="88"/>
          <cx:pt idx="89"/>
          <cx:pt idx="90"/>
          <cx:pt idx="91"/>
          <cx:pt idx="92"/>
          <cx:pt idx="93"/>
          <cx:pt idx="94"/>
          <cx:pt idx="95"/>
          <cx:pt idx="96"/>
          <cx:pt idx="97"/>
          <cx:pt idx="98"/>
          <cx:pt idx="99"/>
          <cx:pt idx="100"/>
          <cx:pt idx="101"/>
          <cx:pt idx="102"/>
          <cx:pt idx="103"/>
          <cx:pt idx="104"/>
          <cx:pt idx="105"/>
          <cx:pt idx="106"/>
          <cx:pt idx="107"/>
          <cx:pt idx="108"/>
          <cx:pt idx="109"/>
          <cx:pt idx="110"/>
          <cx:pt idx="111"/>
          <cx:pt idx="112"/>
          <cx:pt idx="113"/>
          <cx:pt idx="114"/>
          <cx:pt idx="115"/>
          <cx:pt idx="116"/>
          <cx:pt idx="117"/>
          <cx:pt idx="118"/>
          <cx:pt idx="119"/>
          <cx:pt idx="120"/>
          <cx:pt idx="121"/>
          <cx:pt idx="122"/>
          <cx:pt idx="123"/>
          <cx:pt idx="124"/>
          <cx:pt idx="125"/>
          <cx:pt idx="126"/>
          <cx:pt idx="127"/>
          <cx:pt idx="128"/>
          <cx:pt idx="129"/>
          <cx:pt idx="130"/>
          <cx:pt idx="131"/>
          <cx:pt idx="132"/>
          <cx:pt idx="133"/>
          <cx:pt idx="134"/>
          <cx:pt idx="135"/>
          <cx:pt idx="136"/>
          <cx:pt idx="137"/>
          <cx:pt idx="138"/>
          <cx:pt idx="139"/>
          <cx:pt idx="140"/>
          <cx:pt idx="141"/>
          <cx:pt idx="142"/>
          <cx:pt idx="143"/>
          <cx:pt idx="144"/>
          <cx:pt idx="145"/>
          <cx:pt idx="146"/>
          <cx:pt idx="147"/>
          <cx:pt idx="148"/>
          <cx:pt idx="149"/>
          <cx:pt idx="150"/>
          <cx:pt idx="151"/>
          <cx:pt idx="152"/>
          <cx:pt idx="153"/>
          <cx:pt idx="154"/>
          <cx:pt idx="155"/>
          <cx:pt idx="156"/>
          <cx:pt idx="157"/>
          <cx:pt idx="158"/>
          <cx:pt idx="159"/>
          <cx:pt idx="160"/>
          <cx:pt idx="161"/>
          <cx:pt idx="162"/>
          <cx:pt idx="163"/>
          <cx:pt idx="164"/>
          <cx:pt idx="165"/>
          <cx:pt idx="166"/>
          <cx:pt idx="167"/>
          <cx:pt idx="168"/>
          <cx:pt idx="169"/>
          <cx:pt idx="170"/>
          <cx:pt idx="171"/>
          <cx:pt idx="172"/>
          <cx:pt idx="173"/>
          <cx:pt idx="174"/>
          <cx:pt idx="175"/>
          <cx:pt idx="176"/>
          <cx:pt idx="177"/>
          <cx:pt idx="178"/>
          <cx:pt idx="179"/>
          <cx:pt idx="180"/>
          <cx:pt idx="181"/>
          <cx:pt idx="182"/>
          <cx:pt idx="183"/>
          <cx:pt idx="184"/>
          <cx:pt idx="185"/>
          <cx:pt idx="186"/>
          <cx:pt idx="187"/>
          <cx:pt idx="188"/>
          <cx:pt idx="189"/>
          <cx:pt idx="190"/>
          <cx:pt idx="191"/>
          <cx:pt idx="192"/>
          <cx:pt idx="193"/>
          <cx:pt idx="194"/>
          <cx:pt idx="195"/>
          <cx:pt idx="196"/>
          <cx:pt idx="197"/>
          <cx:pt idx="198"/>
          <cx:pt idx="199"/>
          <cx:pt idx="200"/>
          <cx:pt idx="201"/>
          <cx:pt idx="202"/>
          <cx:pt idx="203"/>
          <cx:pt idx="204"/>
          <cx:pt idx="205"/>
          <cx:pt idx="206"/>
          <cx:pt idx="207"/>
          <cx:pt idx="208"/>
          <cx:pt idx="209"/>
          <cx:pt idx="210"/>
          <cx:pt idx="211"/>
          <cx:pt idx="212"/>
          <cx:pt idx="213"/>
          <cx:pt idx="214"/>
          <cx:pt idx="215"/>
          <cx:pt idx="216"/>
          <cx:pt idx="217"/>
          <cx:pt idx="218"/>
          <cx:pt idx="219"/>
          <cx:pt idx="220"/>
          <cx:pt idx="221"/>
          <cx:pt idx="222"/>
          <cx:pt idx="223"/>
          <cx:pt idx="224"/>
          <cx:pt idx="225"/>
          <cx:pt idx="226"/>
          <cx:pt idx="227"/>
          <cx:pt idx="228"/>
          <cx:pt idx="229"/>
          <cx:pt idx="230"/>
          <cx:pt idx="231"/>
          <cx:pt idx="232"/>
          <cx:pt idx="233"/>
          <cx:pt idx="234"/>
          <cx:pt idx="235"/>
          <cx:pt idx="236"/>
          <cx:pt idx="237"/>
          <cx:pt idx="238"/>
          <cx:pt idx="239"/>
          <cx:pt idx="240"/>
          <cx:pt idx="241"/>
          <cx:pt idx="242"/>
          <cx:pt idx="243"/>
          <cx:pt idx="244"/>
          <cx:pt idx="245"/>
          <cx:pt idx="246"/>
          <cx:pt idx="247"/>
          <cx:pt idx="248"/>
          <cx:pt idx="249"/>
          <cx:pt idx="250"/>
          <cx:pt idx="251"/>
          <cx:pt idx="252"/>
          <cx:pt idx="253"/>
          <cx:pt idx="254"/>
          <cx:pt idx="255"/>
          <cx:pt idx="256"/>
          <cx:pt idx="257"/>
          <cx:pt idx="258"/>
          <cx:pt idx="259"/>
          <cx:pt idx="260"/>
          <cx:pt idx="261"/>
          <cx:pt idx="262"/>
          <cx:pt idx="263"/>
          <cx:pt idx="264"/>
          <cx:pt idx="265"/>
          <cx:pt idx="266"/>
          <cx:pt idx="267"/>
          <cx:pt idx="268"/>
          <cx:pt idx="269"/>
          <cx:pt idx="270"/>
          <cx:pt idx="271"/>
          <cx:pt idx="272"/>
          <cx:pt idx="273"/>
          <cx:pt idx="274"/>
          <cx:pt idx="275"/>
          <cx:pt idx="276"/>
          <cx:pt idx="277"/>
          <cx:pt idx="278"/>
          <cx:pt idx="279"/>
          <cx:pt idx="280"/>
          <cx:pt idx="281"/>
          <cx:pt idx="282"/>
          <cx:pt idx="283"/>
          <cx:pt idx="284"/>
          <cx:pt idx="285"/>
          <cx:pt idx="286"/>
          <cx:pt idx="287"/>
          <cx:pt idx="288"/>
          <cx:pt idx="289"/>
          <cx:pt idx="290"/>
          <cx:pt idx="291"/>
          <cx:pt idx="292"/>
          <cx:pt idx="293"/>
          <cx:pt idx="294"/>
          <cx:pt idx="295"/>
          <cx:pt idx="296"/>
          <cx:pt idx="297"/>
          <cx:pt idx="298"/>
          <cx:pt idx="299"/>
          <cx:pt idx="300"/>
          <cx:pt idx="301"/>
          <cx:pt idx="302"/>
          <cx:pt idx="303"/>
          <cx:pt idx="304"/>
          <cx:pt idx="305"/>
          <cx:pt idx="306"/>
          <cx:pt idx="307"/>
          <cx:pt idx="308"/>
          <cx:pt idx="309"/>
          <cx:pt idx="310"/>
          <cx:pt idx="311"/>
          <cx:pt idx="312"/>
          <cx:pt idx="313"/>
          <cx:pt idx="314"/>
          <cx:pt idx="315"/>
          <cx:pt idx="316"/>
          <cx:pt idx="317"/>
          <cx:pt idx="318"/>
          <cx:pt idx="319"/>
          <cx:pt idx="320"/>
          <cx:pt idx="321"/>
          <cx:pt idx="322"/>
          <cx:pt idx="323"/>
          <cx:pt idx="324"/>
          <cx:pt idx="325"/>
          <cx:pt idx="326"/>
          <cx:pt idx="327"/>
          <cx:pt idx="328"/>
          <cx:pt idx="329"/>
          <cx:pt idx="330"/>
          <cx:pt idx="331"/>
          <cx:pt idx="332"/>
          <cx:pt idx="333"/>
          <cx:pt idx="334"/>
          <cx:pt idx="335"/>
          <cx:pt idx="336"/>
          <cx:pt idx="337"/>
          <cx:pt idx="338"/>
          <cx:pt idx="339"/>
          <cx:pt idx="340"/>
          <cx:pt idx="341"/>
          <cx:pt idx="342"/>
          <cx:pt idx="343"/>
          <cx:pt idx="344"/>
          <cx:pt idx="345"/>
          <cx:pt idx="346"/>
          <cx:pt idx="347"/>
          <cx:pt idx="348"/>
          <cx:pt idx="349"/>
          <cx:pt idx="350"/>
          <cx:pt idx="351"/>
          <cx:pt idx="352"/>
          <cx:pt idx="353"/>
          <cx:pt idx="354"/>
          <cx:pt idx="355"/>
          <cx:pt idx="356"/>
          <cx:pt idx="357"/>
          <cx:pt idx="358"/>
          <cx:pt idx="359"/>
          <cx:pt idx="360"/>
          <cx:pt idx="361"/>
          <cx:pt idx="362"/>
          <cx:pt idx="363"/>
          <cx:pt idx="364"/>
          <cx:pt idx="365"/>
          <cx:pt idx="366"/>
          <cx:pt idx="367"/>
          <cx:pt idx="368"/>
          <cx:pt idx="369"/>
          <cx:pt idx="370"/>
          <cx:pt idx="371"/>
          <cx:pt idx="372"/>
          <cx:pt idx="373"/>
          <cx:pt idx="374"/>
          <cx:pt idx="375"/>
          <cx:pt idx="376"/>
          <cx:pt idx="377"/>
          <cx:pt idx="378"/>
          <cx:pt idx="379"/>
          <cx:pt idx="380"/>
          <cx:pt idx="381"/>
          <cx:pt idx="382"/>
          <cx:pt idx="383"/>
          <cx:pt idx="384"/>
          <cx:pt idx="385"/>
          <cx:pt idx="386"/>
          <cx:pt idx="387"/>
          <cx:pt idx="388"/>
          <cx:pt idx="389"/>
          <cx:pt idx="390"/>
          <cx:pt idx="391"/>
          <cx:pt idx="392"/>
          <cx:pt idx="393"/>
          <cx:pt idx="394"/>
          <cx:pt idx="395"/>
          <cx:pt idx="396"/>
          <cx:pt idx="397"/>
          <cx:pt idx="398"/>
          <cx:pt idx="399"/>
          <cx:pt idx="400"/>
          <cx:pt idx="401"/>
          <cx:pt idx="402"/>
          <cx:pt idx="403"/>
          <cx:pt idx="404"/>
          <cx:pt idx="405"/>
          <cx:pt idx="406"/>
          <cx:pt idx="407"/>
          <cx:pt idx="408"/>
          <cx:pt idx="409"/>
          <cx:pt idx="410"/>
          <cx:pt idx="411"/>
          <cx:pt idx="412"/>
          <cx:pt idx="413"/>
          <cx:pt idx="414"/>
          <cx:pt idx="415"/>
          <cx:pt idx="416"/>
          <cx:pt idx="417"/>
          <cx:pt idx="418"/>
          <cx:pt idx="419"/>
          <cx:pt idx="420"/>
          <cx:pt idx="421"/>
          <cx:pt idx="422"/>
          <cx:pt idx="423"/>
          <cx:pt idx="424"/>
          <cx:pt idx="425"/>
          <cx:pt idx="426"/>
          <cx:pt idx="427"/>
          <cx:pt idx="428"/>
          <cx:pt idx="429"/>
          <cx:pt idx="430"/>
          <cx:pt idx="431"/>
          <cx:pt idx="432"/>
          <cx:pt idx="433"/>
          <cx:pt idx="434"/>
          <cx:pt idx="435"/>
          <cx:pt idx="436"/>
          <cx:pt idx="437"/>
          <cx:pt idx="438"/>
          <cx:pt idx="439"/>
          <cx:pt idx="440"/>
          <cx:pt idx="441"/>
          <cx:pt idx="442"/>
          <cx:pt idx="443"/>
          <cx:pt idx="444"/>
          <cx:pt idx="445"/>
          <cx:pt idx="446"/>
          <cx:pt idx="447"/>
          <cx:pt idx="448"/>
          <cx:pt idx="449"/>
          <cx:pt idx="450"/>
          <cx:pt idx="451"/>
          <cx:pt idx="452"/>
          <cx:pt idx="453"/>
          <cx:pt idx="454"/>
          <cx:pt idx="455"/>
          <cx:pt idx="456"/>
          <cx:pt idx="457"/>
          <cx:pt idx="458"/>
          <cx:pt idx="459"/>
          <cx:pt idx="460"/>
          <cx:pt idx="461"/>
          <cx:pt idx="462"/>
          <cx:pt idx="463"/>
          <cx:pt idx="464"/>
          <cx:pt idx="465"/>
          <cx:pt idx="466"/>
          <cx:pt idx="467"/>
          <cx:pt idx="468"/>
          <cx:pt idx="469"/>
          <cx:pt idx="470"/>
          <cx:pt idx="471"/>
          <cx:pt idx="472"/>
          <cx:pt idx="473"/>
          <cx:pt idx="474"/>
          <cx:pt idx="475"/>
          <cx:pt idx="476"/>
          <cx:pt idx="477"/>
          <cx:pt idx="478"/>
          <cx:pt idx="479"/>
          <cx:pt idx="480"/>
          <cx:pt idx="481"/>
          <cx:pt idx="482"/>
          <cx:pt idx="483"/>
          <cx:pt idx="484"/>
          <cx:pt idx="485"/>
          <cx:pt idx="486"/>
          <cx:pt idx="487"/>
          <cx:pt idx="488"/>
          <cx:pt idx="489"/>
          <cx:pt idx="490"/>
          <cx:pt idx="491"/>
          <cx:pt idx="492"/>
          <cx:pt idx="493"/>
          <cx:pt idx="494"/>
          <cx:pt idx="495"/>
          <cx:pt idx="496"/>
          <cx:pt idx="497"/>
          <cx:pt idx="498"/>
          <cx:pt idx="499"/>
          <cx:pt idx="500"/>
          <cx:pt idx="501"/>
          <cx:pt idx="502"/>
          <cx:pt idx="503"/>
          <cx:pt idx="504"/>
          <cx:pt idx="505"/>
          <cx:pt idx="506"/>
          <cx:pt idx="507"/>
          <cx:pt idx="508"/>
          <cx:pt idx="509"/>
          <cx:pt idx="510"/>
          <cx:pt idx="511"/>
          <cx:pt idx="512"/>
          <cx:pt idx="513"/>
          <cx:pt idx="514"/>
          <cx:pt idx="515"/>
          <cx:pt idx="516"/>
          <cx:pt idx="517"/>
          <cx:pt idx="518"/>
          <cx:pt idx="519"/>
          <cx:pt idx="520"/>
          <cx:pt idx="521"/>
          <cx:pt idx="522"/>
          <cx:pt idx="523"/>
          <cx:pt idx="524"/>
          <cx:pt idx="525"/>
          <cx:pt idx="526"/>
          <cx:pt idx="527"/>
          <cx:pt idx="528"/>
          <cx:pt idx="529"/>
          <cx:pt idx="530"/>
          <cx:pt idx="531"/>
          <cx:pt idx="532"/>
          <cx:pt idx="533"/>
          <cx:pt idx="534"/>
          <cx:pt idx="535"/>
          <cx:pt idx="536"/>
          <cx:pt idx="537"/>
          <cx:pt idx="538"/>
          <cx:pt idx="539"/>
          <cx:pt idx="540"/>
          <cx:pt idx="541"/>
          <cx:pt idx="542"/>
          <cx:pt idx="543"/>
          <cx:pt idx="544"/>
          <cx:pt idx="545"/>
          <cx:pt idx="546"/>
          <cx:pt idx="547"/>
          <cx:pt idx="548"/>
          <cx:pt idx="549"/>
          <cx:pt idx="550"/>
          <cx:pt idx="551"/>
          <cx:pt idx="552"/>
          <cx:pt idx="553"/>
          <cx:pt idx="554"/>
          <cx:pt idx="555"/>
          <cx:pt idx="556"/>
          <cx:pt idx="557"/>
          <cx:pt idx="558"/>
          <cx:pt idx="559"/>
          <cx:pt idx="560"/>
          <cx:pt idx="561"/>
          <cx:pt idx="562"/>
          <cx:pt idx="563"/>
          <cx:pt idx="564"/>
          <cx:pt idx="565"/>
          <cx:pt idx="566"/>
          <cx:pt idx="567"/>
          <cx:pt idx="568"/>
          <cx:pt idx="569"/>
          <cx:pt idx="570"/>
          <cx:pt idx="571"/>
          <cx:pt idx="572"/>
          <cx:pt idx="573"/>
          <cx:pt idx="574"/>
          <cx:pt idx="575"/>
          <cx:pt idx="576"/>
          <cx:pt idx="577"/>
          <cx:pt idx="578"/>
          <cx:pt idx="579"/>
          <cx:pt idx="580"/>
          <cx:pt idx="581"/>
          <cx:pt idx="582"/>
          <cx:pt idx="583"/>
          <cx:pt idx="584"/>
          <cx:pt idx="585"/>
          <cx:pt idx="586"/>
          <cx:pt idx="587"/>
          <cx:pt idx="588"/>
          <cx:pt idx="589"/>
          <cx:pt idx="590"/>
          <cx:pt idx="591"/>
          <cx:pt idx="592"/>
          <cx:pt idx="593"/>
          <cx:pt idx="594"/>
          <cx:pt idx="595"/>
          <cx:pt idx="596"/>
          <cx:pt idx="597"/>
          <cx:pt idx="598"/>
          <cx:pt idx="599"/>
          <cx:pt idx="600"/>
          <cx:pt idx="601"/>
          <cx:pt idx="602"/>
          <cx:pt idx="603"/>
          <cx:pt idx="604"/>
          <cx:pt idx="605"/>
          <cx:pt idx="606"/>
          <cx:pt idx="607"/>
          <cx:pt idx="608"/>
          <cx:pt idx="609"/>
          <cx:pt idx="610"/>
          <cx:pt idx="611"/>
          <cx:pt idx="612"/>
          <cx:pt idx="613"/>
          <cx:pt idx="614"/>
          <cx:pt idx="615"/>
          <cx:pt idx="616"/>
          <cx:pt idx="617"/>
          <cx:pt idx="618"/>
          <cx:pt idx="619"/>
          <cx:pt idx="620"/>
          <cx:pt idx="621"/>
          <cx:pt idx="622"/>
          <cx:pt idx="623"/>
          <cx:pt idx="624"/>
          <cx:pt idx="625"/>
          <cx:pt idx="626"/>
          <cx:pt idx="627"/>
          <cx:pt idx="628"/>
          <cx:pt idx="629"/>
          <cx:pt idx="630"/>
          <cx:pt idx="631"/>
          <cx:pt idx="632"/>
          <cx:pt idx="633"/>
          <cx:pt idx="634"/>
          <cx:pt idx="635"/>
          <cx:pt idx="636"/>
          <cx:pt idx="637"/>
          <cx:pt idx="638"/>
          <cx:pt idx="639"/>
          <cx:pt idx="640"/>
          <cx:pt idx="641"/>
          <cx:pt idx="642"/>
          <cx:pt idx="643"/>
          <cx:pt idx="644"/>
          <cx:pt idx="645"/>
          <cx:pt idx="646"/>
          <cx:pt idx="647"/>
          <cx:pt idx="648"/>
          <cx:pt idx="649"/>
          <cx:pt idx="650"/>
          <cx:pt idx="651"/>
          <cx:pt idx="652"/>
          <cx:pt idx="653"/>
          <cx:pt idx="654"/>
          <cx:pt idx="655"/>
          <cx:pt idx="656"/>
          <cx:pt idx="657"/>
          <cx:pt idx="658"/>
          <cx:pt idx="659"/>
          <cx:pt idx="660"/>
          <cx:pt idx="661"/>
          <cx:pt idx="662"/>
          <cx:pt idx="663"/>
          <cx:pt idx="664"/>
          <cx:pt idx="665"/>
          <cx:pt idx="666"/>
          <cx:pt idx="667"/>
          <cx:pt idx="668"/>
          <cx:pt idx="669"/>
          <cx:pt idx="670"/>
          <cx:pt idx="671"/>
          <cx:pt idx="672"/>
          <cx:pt idx="673"/>
          <cx:pt idx="674"/>
          <cx:pt idx="675"/>
          <cx:pt idx="676"/>
          <cx:pt idx="677"/>
          <cx:pt idx="678"/>
          <cx:pt idx="679"/>
          <cx:pt idx="680"/>
          <cx:pt idx="681"/>
          <cx:pt idx="682"/>
          <cx:pt idx="683"/>
          <cx:pt idx="684"/>
          <cx:pt idx="685"/>
          <cx:pt idx="686"/>
          <cx:pt idx="687"/>
          <cx:pt idx="688"/>
          <cx:pt idx="689"/>
          <cx:pt idx="690"/>
          <cx:pt idx="691"/>
          <cx:pt idx="692"/>
          <cx:pt idx="693"/>
          <cx:pt idx="694"/>
          <cx:pt idx="695"/>
          <cx:pt idx="696"/>
          <cx:pt idx="697"/>
          <cx:pt idx="698"/>
          <cx:pt idx="699"/>
          <cx:pt idx="700"/>
          <cx:pt idx="701"/>
          <cx:pt idx="702"/>
          <cx:pt idx="703"/>
          <cx:pt idx="704"/>
          <cx:pt idx="705"/>
          <cx:pt idx="706"/>
          <cx:pt idx="707"/>
          <cx:pt idx="708"/>
          <cx:pt idx="709"/>
          <cx:pt idx="710"/>
          <cx:pt idx="711"/>
          <cx:pt idx="712"/>
          <cx:pt idx="713"/>
          <cx:pt idx="714"/>
          <cx:pt idx="715"/>
          <cx:pt idx="716"/>
          <cx:pt idx="717"/>
          <cx:pt idx="718"/>
          <cx:pt idx="719"/>
          <cx:pt idx="720"/>
          <cx:pt idx="721"/>
          <cx:pt idx="722"/>
          <cx:pt idx="723"/>
          <cx:pt idx="724"/>
          <cx:pt idx="725"/>
          <cx:pt idx="726"/>
          <cx:pt idx="727"/>
          <cx:pt idx="728"/>
          <cx:pt idx="729"/>
          <cx:pt idx="730"/>
          <cx:pt idx="731"/>
          <cx:pt idx="732"/>
          <cx:pt idx="733"/>
          <cx:pt idx="734"/>
          <cx:pt idx="735"/>
          <cx:pt idx="736"/>
          <cx:pt idx="737"/>
          <cx:pt idx="738"/>
          <cx:pt idx="739"/>
          <cx:pt idx="740"/>
          <cx:pt idx="741"/>
          <cx:pt idx="742"/>
          <cx:pt idx="743"/>
          <cx:pt idx="744"/>
          <cx:pt idx="745"/>
          <cx:pt idx="746"/>
          <cx:pt idx="747"/>
          <cx:pt idx="748"/>
          <cx:pt idx="749"/>
          <cx:pt idx="750"/>
          <cx:pt idx="751"/>
          <cx:pt idx="752"/>
          <cx:pt idx="753"/>
          <cx:pt idx="754"/>
          <cx:pt idx="755"/>
          <cx:pt idx="756"/>
          <cx:pt idx="757"/>
          <cx:pt idx="758"/>
          <cx:pt idx="759"/>
          <cx:pt idx="760"/>
          <cx:pt idx="761"/>
          <cx:pt idx="762"/>
          <cx:pt idx="763"/>
          <cx:pt idx="764"/>
          <cx:pt idx="765"/>
          <cx:pt idx="766"/>
          <cx:pt idx="767"/>
          <cx:pt idx="768"/>
          <cx:pt idx="769"/>
          <cx:pt idx="770"/>
          <cx:pt idx="771"/>
          <cx:pt idx="772"/>
          <cx:pt idx="773"/>
          <cx:pt idx="774"/>
          <cx:pt idx="775"/>
          <cx:pt idx="776"/>
          <cx:pt idx="777"/>
          <cx:pt idx="778"/>
          <cx:pt idx="779"/>
          <cx:pt idx="780"/>
          <cx:pt idx="781"/>
          <cx:pt idx="782"/>
          <cx:pt idx="783"/>
          <cx:pt idx="784"/>
          <cx:pt idx="785"/>
          <cx:pt idx="786"/>
          <cx:pt idx="787"/>
          <cx:pt idx="788"/>
          <cx:pt idx="789"/>
          <cx:pt idx="790"/>
          <cx:pt idx="791"/>
          <cx:pt idx="792"/>
          <cx:pt idx="793"/>
          <cx:pt idx="794"/>
          <cx:pt idx="795"/>
          <cx:pt idx="796"/>
          <cx:pt idx="797"/>
          <cx:pt idx="798"/>
          <cx:pt idx="799"/>
          <cx:pt idx="800"/>
          <cx:pt idx="801"/>
          <cx:pt idx="802"/>
          <cx:pt idx="803"/>
          <cx:pt idx="804"/>
          <cx:pt idx="805"/>
          <cx:pt idx="806"/>
          <cx:pt idx="807"/>
          <cx:pt idx="808"/>
          <cx:pt idx="809"/>
          <cx:pt idx="810"/>
          <cx:pt idx="811"/>
          <cx:pt idx="812"/>
          <cx:pt idx="813"/>
          <cx:pt idx="814"/>
          <cx:pt idx="815"/>
          <cx:pt idx="816"/>
          <cx:pt idx="817"/>
          <cx:pt idx="818"/>
          <cx:pt idx="819"/>
          <cx:pt idx="820"/>
          <cx:pt idx="821"/>
          <cx:pt idx="822"/>
          <cx:pt idx="823"/>
          <cx:pt idx="824"/>
          <cx:pt idx="825"/>
          <cx:pt idx="826"/>
          <cx:pt idx="827"/>
          <cx:pt idx="828"/>
          <cx:pt idx="829"/>
          <cx:pt idx="830"/>
          <cx:pt idx="831"/>
          <cx:pt idx="832"/>
          <cx:pt idx="833"/>
          <cx:pt idx="834"/>
          <cx:pt idx="835"/>
          <cx:pt idx="836"/>
          <cx:pt idx="837"/>
          <cx:pt idx="838"/>
          <cx:pt idx="839"/>
          <cx:pt idx="840"/>
          <cx:pt idx="841"/>
          <cx:pt idx="842"/>
          <cx:pt idx="843"/>
          <cx:pt idx="844"/>
          <cx:pt idx="845"/>
          <cx:pt idx="846"/>
          <cx:pt idx="847"/>
          <cx:pt idx="848"/>
          <cx:pt idx="849"/>
          <cx:pt idx="850"/>
          <cx:pt idx="851"/>
          <cx:pt idx="852"/>
          <cx:pt idx="853"/>
          <cx:pt idx="854"/>
          <cx:pt idx="855"/>
          <cx:pt idx="856"/>
          <cx:pt idx="857"/>
          <cx:pt idx="858"/>
          <cx:pt idx="859"/>
          <cx:pt idx="860"/>
          <cx:pt idx="861"/>
          <cx:pt idx="862"/>
          <cx:pt idx="863"/>
          <cx:pt idx="864"/>
          <cx:pt idx="865"/>
          <cx:pt idx="866"/>
          <cx:pt idx="867"/>
          <cx:pt idx="868"/>
          <cx:pt idx="869"/>
          <cx:pt idx="870"/>
          <cx:pt idx="871"/>
          <cx:pt idx="872"/>
          <cx:pt idx="873"/>
          <cx:pt idx="874"/>
          <cx:pt idx="875"/>
          <cx:pt idx="876"/>
          <cx:pt idx="877"/>
          <cx:pt idx="878"/>
          <cx:pt idx="879"/>
          <cx:pt idx="880"/>
          <cx:pt idx="881"/>
          <cx:pt idx="882"/>
          <cx:pt idx="883"/>
          <cx:pt idx="884"/>
          <cx:pt idx="885"/>
          <cx:pt idx="886"/>
          <cx:pt idx="887"/>
          <cx:pt idx="888"/>
          <cx:pt idx="889"/>
          <cx:pt idx="890"/>
          <cx:pt idx="891"/>
          <cx:pt idx="892"/>
          <cx:pt idx="893"/>
          <cx:pt idx="894"/>
          <cx:pt idx="895"/>
          <cx:pt idx="896"/>
          <cx:pt idx="897"/>
          <cx:pt idx="898"/>
          <cx:pt idx="899"/>
          <cx:pt idx="900"/>
          <cx:pt idx="901"/>
          <cx:pt idx="902"/>
          <cx:pt idx="903"/>
          <cx:pt idx="904"/>
          <cx:pt idx="905"/>
          <cx:pt idx="906"/>
          <cx:pt idx="907"/>
          <cx:pt idx="908"/>
          <cx:pt idx="909"/>
          <cx:pt idx="910"/>
          <cx:pt idx="911"/>
          <cx:pt idx="912"/>
          <cx:pt idx="913"/>
          <cx:pt idx="914"/>
          <cx:pt idx="915"/>
          <cx:pt idx="916"/>
          <cx:pt idx="917"/>
          <cx:pt idx="918"/>
          <cx:pt idx="919"/>
          <cx:pt idx="920"/>
          <cx:pt idx="921"/>
          <cx:pt idx="922"/>
          <cx:pt idx="923"/>
          <cx:pt idx="924"/>
          <cx:pt idx="925"/>
          <cx:pt idx="926"/>
          <cx:pt idx="927"/>
          <cx:pt idx="928"/>
          <cx:pt idx="929"/>
          <cx:pt idx="930"/>
          <cx:pt idx="931"/>
          <cx:pt idx="932"/>
          <cx:pt idx="933"/>
          <cx:pt idx="934"/>
          <cx:pt idx="935"/>
          <cx:pt idx="936"/>
          <cx:pt idx="937"/>
          <cx:pt idx="938"/>
          <cx:pt idx="939"/>
          <cx:pt idx="940"/>
          <cx:pt idx="941"/>
          <cx:pt idx="942"/>
          <cx:pt idx="943"/>
          <cx:pt idx="944"/>
          <cx:pt idx="945"/>
          <cx:pt idx="946"/>
          <cx:pt idx="947"/>
          <cx:pt idx="948"/>
          <cx:pt idx="949"/>
          <cx:pt idx="950"/>
          <cx:pt idx="951"/>
          <cx:pt idx="952"/>
          <cx:pt idx="953"/>
          <cx:pt idx="954"/>
          <cx:pt idx="955"/>
          <cx:pt idx="956"/>
          <cx:pt idx="957"/>
          <cx:pt idx="958"/>
          <cx:pt idx="959"/>
          <cx:pt idx="960"/>
          <cx:pt idx="961"/>
          <cx:pt idx="962"/>
          <cx:pt idx="963"/>
          <cx:pt idx="964"/>
          <cx:pt idx="965"/>
          <cx:pt idx="966"/>
          <cx:pt idx="967"/>
          <cx:pt idx="968"/>
          <cx:pt idx="969"/>
          <cx:pt idx="970"/>
          <cx:pt idx="971"/>
          <cx:pt idx="972"/>
          <cx:pt idx="973"/>
          <cx:pt idx="974"/>
          <cx:pt idx="975"/>
          <cx:pt idx="976"/>
          <cx:pt idx="977"/>
          <cx:pt idx="978"/>
          <cx:pt idx="979"/>
          <cx:pt idx="980"/>
          <cx:pt idx="981"/>
          <cx:pt idx="982"/>
          <cx:pt idx="983"/>
          <cx:pt idx="984"/>
          <cx:pt idx="985"/>
          <cx:pt idx="986"/>
          <cx:pt idx="987"/>
          <cx:pt idx="988"/>
          <cx:pt idx="989"/>
          <cx:pt idx="990"/>
          <cx:pt idx="991"/>
          <cx:pt idx="992"/>
          <cx:pt idx="993"/>
          <cx:pt idx="994"/>
          <cx:pt idx="995"/>
          <cx:pt idx="996"/>
          <cx:pt idx="997"/>
          <cx:pt idx="998"/>
          <cx:pt idx="999"/>
          <cx:pt idx="1000"/>
          <cx:pt idx="1001"/>
          <cx:pt idx="1002"/>
          <cx:pt idx="1003"/>
          <cx:pt idx="1004"/>
          <cx:pt idx="1005"/>
          <cx:pt idx="1006"/>
          <cx:pt idx="1007"/>
          <cx:pt idx="1008"/>
          <cx:pt idx="1009"/>
          <cx:pt idx="1010"/>
          <cx:pt idx="1011"/>
          <cx:pt idx="1012"/>
          <cx:pt idx="1013"/>
          <cx:pt idx="1014"/>
          <cx:pt idx="1015"/>
          <cx:pt idx="1016"/>
          <cx:pt idx="1017"/>
          <cx:pt idx="1018"/>
          <cx:pt idx="1019"/>
          <cx:pt idx="1020"/>
          <cx:pt idx="1021"/>
          <cx:pt idx="1022"/>
          <cx:pt idx="1023"/>
          <cx:pt idx="1024"/>
          <cx:pt idx="1025"/>
          <cx:pt idx="1026"/>
          <cx:pt idx="1027"/>
          <cx:pt idx="1028"/>
          <cx:pt idx="1029"/>
          <cx:pt idx="1030"/>
          <cx:pt idx="1031"/>
          <cx:pt idx="1032"/>
          <cx:pt idx="1033"/>
          <cx:pt idx="1034"/>
          <cx:pt idx="1035"/>
          <cx:pt idx="1036"/>
          <cx:pt idx="1037"/>
          <cx:pt idx="1038"/>
          <cx:pt idx="1039"/>
          <cx:pt idx="1040"/>
          <cx:pt idx="1041"/>
          <cx:pt idx="1042"/>
          <cx:pt idx="1043"/>
          <cx:pt idx="1044"/>
          <cx:pt idx="1045"/>
          <cx:pt idx="1046"/>
          <cx:pt idx="1047"/>
          <cx:pt idx="1048"/>
          <cx:pt idx="1049"/>
          <cx:pt idx="1050"/>
          <cx:pt idx="1051"/>
          <cx:pt idx="1052"/>
          <cx:pt idx="1053"/>
          <cx:pt idx="1054"/>
          <cx:pt idx="1055"/>
          <cx:pt idx="1056"/>
          <cx:pt idx="1057"/>
          <cx:pt idx="1058"/>
          <cx:pt idx="1059"/>
          <cx:pt idx="1060"/>
          <cx:pt idx="1061"/>
          <cx:pt idx="1062"/>
          <cx:pt idx="1063"/>
          <cx:pt idx="1064"/>
          <cx:pt idx="1065"/>
          <cx:pt idx="1066"/>
          <cx:pt idx="1067"/>
          <cx:pt idx="1068"/>
          <cx:pt idx="1069"/>
          <cx:pt idx="1070"/>
          <cx:pt idx="1071"/>
          <cx:pt idx="1072"/>
          <cx:pt idx="1073"/>
          <cx:pt idx="1074"/>
          <cx:pt idx="1075"/>
          <cx:pt idx="1076"/>
          <cx:pt idx="1077"/>
          <cx:pt idx="1078"/>
          <cx:pt idx="1079"/>
          <cx:pt idx="1080"/>
          <cx:pt idx="1081"/>
          <cx:pt idx="1082"/>
          <cx:pt idx="1083"/>
          <cx:pt idx="1084"/>
          <cx:pt idx="1085"/>
          <cx:pt idx="1086"/>
          <cx:pt idx="1087"/>
          <cx:pt idx="1088"/>
          <cx:pt idx="1089"/>
          <cx:pt idx="1090"/>
          <cx:pt idx="1091"/>
          <cx:pt idx="1092"/>
          <cx:pt idx="1093"/>
          <cx:pt idx="1094"/>
          <cx:pt idx="1095"/>
          <cx:pt idx="1096"/>
          <cx:pt idx="1097"/>
          <cx:pt idx="1098"/>
          <cx:pt idx="1099"/>
          <cx:pt idx="1100"/>
          <cx:pt idx="1101"/>
          <cx:pt idx="1102"/>
          <cx:pt idx="1103"/>
          <cx:pt idx="1104"/>
          <cx:pt idx="1105"/>
          <cx:pt idx="1106"/>
          <cx:pt idx="1107"/>
          <cx:pt idx="1108"/>
          <cx:pt idx="1109"/>
          <cx:pt idx="1110"/>
          <cx:pt idx="1111"/>
          <cx:pt idx="1112"/>
          <cx:pt idx="1113"/>
          <cx:pt idx="1114"/>
          <cx:pt idx="1115"/>
          <cx:pt idx="1116"/>
          <cx:pt idx="1117"/>
          <cx:pt idx="1118"/>
          <cx:pt idx="1119"/>
          <cx:pt idx="1120"/>
          <cx:pt idx="1121"/>
          <cx:pt idx="1122"/>
          <cx:pt idx="1123"/>
          <cx:pt idx="1124"/>
          <cx:pt idx="1125"/>
          <cx:pt idx="1126"/>
          <cx:pt idx="1127"/>
          <cx:pt idx="1128"/>
          <cx:pt idx="1129"/>
          <cx:pt idx="1130"/>
          <cx:pt idx="1131"/>
          <cx:pt idx="1132"/>
          <cx:pt idx="1133"/>
          <cx:pt idx="1134"/>
          <cx:pt idx="1135"/>
          <cx:pt idx="1136"/>
          <cx:pt idx="1137"/>
          <cx:pt idx="1138"/>
          <cx:pt idx="1139"/>
          <cx:pt idx="1140"/>
          <cx:pt idx="1141"/>
          <cx:pt idx="1142"/>
          <cx:pt idx="1143"/>
          <cx:pt idx="1144"/>
          <cx:pt idx="1145"/>
          <cx:pt idx="1146"/>
          <cx:pt idx="1147"/>
          <cx:pt idx="1148"/>
          <cx:pt idx="1149"/>
          <cx:pt idx="1150"/>
          <cx:pt idx="1151"/>
          <cx:pt idx="1152"/>
          <cx:pt idx="1153"/>
          <cx:pt idx="1154"/>
          <cx:pt idx="1155"/>
          <cx:pt idx="1156"/>
          <cx:pt idx="1157"/>
          <cx:pt idx="1158"/>
          <cx:pt idx="1159"/>
          <cx:pt idx="1160"/>
          <cx:pt idx="1161"/>
          <cx:pt idx="1162"/>
          <cx:pt idx="1163"/>
          <cx:pt idx="1164"/>
          <cx:pt idx="1165"/>
          <cx:pt idx="1166"/>
          <cx:pt idx="1167"/>
          <cx:pt idx="1168"/>
          <cx:pt idx="1169"/>
          <cx:pt idx="1170"/>
          <cx:pt idx="1171"/>
          <cx:pt idx="1172"/>
          <cx:pt idx="1173"/>
          <cx:pt idx="1174"/>
          <cx:pt idx="1175"/>
          <cx:pt idx="1176"/>
          <cx:pt idx="1177"/>
          <cx:pt idx="1178"/>
          <cx:pt idx="1179"/>
          <cx:pt idx="1180"/>
          <cx:pt idx="1181"/>
          <cx:pt idx="1182"/>
          <cx:pt idx="1183"/>
          <cx:pt idx="1184"/>
          <cx:pt idx="1185"/>
          <cx:pt idx="1186"/>
          <cx:pt idx="1187"/>
          <cx:pt idx="1188"/>
          <cx:pt idx="1189"/>
          <cx:pt idx="1190"/>
          <cx:pt idx="1191"/>
          <cx:pt idx="1192"/>
          <cx:pt idx="1193"/>
          <cx:pt idx="1194"/>
          <cx:pt idx="1195"/>
          <cx:pt idx="1196"/>
          <cx:pt idx="1197"/>
          <cx:pt idx="1198"/>
          <cx:pt idx="1199"/>
          <cx:pt idx="1200"/>
          <cx:pt idx="1201"/>
          <cx:pt idx="1202"/>
          <cx:pt idx="1203"/>
          <cx:pt idx="1204"/>
          <cx:pt idx="1205"/>
          <cx:pt idx="1206"/>
          <cx:pt idx="1207"/>
          <cx:pt idx="1208"/>
          <cx:pt idx="1209"/>
          <cx:pt idx="1210"/>
          <cx:pt idx="1211"/>
          <cx:pt idx="1212"/>
          <cx:pt idx="1213"/>
          <cx:pt idx="1214"/>
          <cx:pt idx="1215"/>
          <cx:pt idx="1216"/>
          <cx:pt idx="1217"/>
          <cx:pt idx="1218"/>
          <cx:pt idx="1219"/>
          <cx:pt idx="1220"/>
          <cx:pt idx="1221"/>
          <cx:pt idx="1222"/>
          <cx:pt idx="1223"/>
          <cx:pt idx="1224"/>
          <cx:pt idx="1225"/>
          <cx:pt idx="1226"/>
          <cx:pt idx="1227"/>
          <cx:pt idx="1228"/>
          <cx:pt idx="1229"/>
          <cx:pt idx="1230"/>
          <cx:pt idx="1231"/>
          <cx:pt idx="1232"/>
          <cx:pt idx="1233"/>
          <cx:pt idx="1234"/>
          <cx:pt idx="1235"/>
          <cx:pt idx="1236"/>
          <cx:pt idx="1237"/>
          <cx:pt idx="1238"/>
          <cx:pt idx="1239"/>
          <cx:pt idx="1240"/>
          <cx:pt idx="1241"/>
          <cx:pt idx="1242"/>
          <cx:pt idx="1243"/>
          <cx:pt idx="1244"/>
          <cx:pt idx="1245"/>
          <cx:pt idx="1246"/>
          <cx:pt idx="1247"/>
          <cx:pt idx="1248"/>
          <cx:pt idx="1249"/>
          <cx:pt idx="1250"/>
          <cx:pt idx="1251"/>
          <cx:pt idx="1252"/>
          <cx:pt idx="1253"/>
          <cx:pt idx="1254"/>
          <cx:pt idx="1255"/>
          <cx:pt idx="1256"/>
          <cx:pt idx="1257"/>
          <cx:pt idx="1258"/>
          <cx:pt idx="1259"/>
          <cx:pt idx="1260"/>
          <cx:pt idx="1261"/>
          <cx:pt idx="1262"/>
          <cx:pt idx="1263"/>
          <cx:pt idx="1264"/>
          <cx:pt idx="1265"/>
          <cx:pt idx="1266"/>
          <cx:pt idx="1267"/>
          <cx:pt idx="1268"/>
          <cx:pt idx="1269"/>
          <cx:pt idx="1270"/>
          <cx:pt idx="1271"/>
          <cx:pt idx="1272"/>
          <cx:pt idx="1273"/>
          <cx:pt idx="1274"/>
          <cx:pt idx="1275"/>
          <cx:pt idx="1276"/>
          <cx:pt idx="1277"/>
          <cx:pt idx="1278"/>
          <cx:pt idx="1279"/>
          <cx:pt idx="1280"/>
          <cx:pt idx="1281"/>
          <cx:pt idx="1282"/>
          <cx:pt idx="1283"/>
          <cx:pt idx="1284"/>
          <cx:pt idx="1285"/>
          <cx:pt idx="1286"/>
          <cx:pt idx="1287"/>
          <cx:pt idx="1288"/>
          <cx:pt idx="1289"/>
          <cx:pt idx="1290"/>
          <cx:pt idx="1291"/>
          <cx:pt idx="1292"/>
          <cx:pt idx="1293"/>
          <cx:pt idx="1294"/>
          <cx:pt idx="1295"/>
          <cx:pt idx="1296"/>
          <cx:pt idx="1297"/>
          <cx:pt idx="1298"/>
          <cx:pt idx="1299"/>
          <cx:pt idx="1300"/>
          <cx:pt idx="1301"/>
          <cx:pt idx="1302"/>
          <cx:pt idx="1303"/>
          <cx:pt idx="1304"/>
          <cx:pt idx="1305"/>
          <cx:pt idx="1306"/>
          <cx:pt idx="1307"/>
          <cx:pt idx="1308"/>
          <cx:pt idx="1309"/>
          <cx:pt idx="1310"/>
          <cx:pt idx="1311"/>
          <cx:pt idx="1312"/>
          <cx:pt idx="1313"/>
          <cx:pt idx="1314"/>
          <cx:pt idx="1315"/>
          <cx:pt idx="1316"/>
          <cx:pt idx="1317"/>
          <cx:pt idx="1318"/>
          <cx:pt idx="1319"/>
          <cx:pt idx="1320"/>
          <cx:pt idx="1321"/>
          <cx:pt idx="1322"/>
          <cx:pt idx="1323"/>
          <cx:pt idx="1324"/>
          <cx:pt idx="1325"/>
          <cx:pt idx="1326"/>
          <cx:pt idx="1327"/>
          <cx:pt idx="1328"/>
          <cx:pt idx="1329"/>
          <cx:pt idx="1330"/>
          <cx:pt idx="1331"/>
          <cx:pt idx="1332"/>
          <cx:pt idx="1333"/>
          <cx:pt idx="1334"/>
          <cx:pt idx="1335"/>
          <cx:pt idx="1336"/>
          <cx:pt idx="1337"/>
          <cx:pt idx="1338"/>
          <cx:pt idx="1339"/>
          <cx:pt idx="1340"/>
          <cx:pt idx="1341"/>
          <cx:pt idx="1342"/>
          <cx:pt idx="1343"/>
          <cx:pt idx="1344"/>
          <cx:pt idx="1345"/>
          <cx:pt idx="1346"/>
          <cx:pt idx="1347"/>
          <cx:pt idx="1348"/>
          <cx:pt idx="1349"/>
          <cx:pt idx="1350"/>
          <cx:pt idx="1351"/>
          <cx:pt idx="1352"/>
          <cx:pt idx="1353"/>
          <cx:pt idx="1354"/>
          <cx:pt idx="1355"/>
          <cx:pt idx="1356"/>
          <cx:pt idx="1357"/>
          <cx:pt idx="1358"/>
          <cx:pt idx="1359"/>
          <cx:pt idx="1360"/>
          <cx:pt idx="1361"/>
          <cx:pt idx="1362"/>
          <cx:pt idx="1363"/>
          <cx:pt idx="1364"/>
          <cx:pt idx="1365"/>
          <cx:pt idx="1366"/>
          <cx:pt idx="1367"/>
          <cx:pt idx="1368"/>
          <cx:pt idx="1369"/>
          <cx:pt idx="1370"/>
          <cx:pt idx="1371"/>
          <cx:pt idx="1372"/>
          <cx:pt idx="1373"/>
          <cx:pt idx="1374"/>
          <cx:pt idx="1375"/>
          <cx:pt idx="1376"/>
          <cx:pt idx="1377"/>
          <cx:pt idx="1378"/>
          <cx:pt idx="1379"/>
          <cx:pt idx="1380"/>
          <cx:pt idx="1381"/>
          <cx:pt idx="1382"/>
          <cx:pt idx="1383"/>
          <cx:pt idx="1384"/>
          <cx:pt idx="1385"/>
          <cx:pt idx="1386"/>
          <cx:pt idx="1387"/>
          <cx:pt idx="1388"/>
          <cx:pt idx="1389"/>
          <cx:pt idx="1390"/>
          <cx:pt idx="1391"/>
          <cx:pt idx="1392"/>
          <cx:pt idx="1393"/>
          <cx:pt idx="1394"/>
          <cx:pt idx="1395"/>
          <cx:pt idx="1396"/>
          <cx:pt idx="1397"/>
          <cx:pt idx="1398"/>
          <cx:pt idx="1399"/>
          <cx:pt idx="1400"/>
          <cx:pt idx="1401"/>
          <cx:pt idx="1402"/>
          <cx:pt idx="1403"/>
          <cx:pt idx="1404"/>
          <cx:pt idx="1405"/>
          <cx:pt idx="1406"/>
          <cx:pt idx="1407"/>
          <cx:pt idx="1408"/>
          <cx:pt idx="1409"/>
          <cx:pt idx="1410"/>
          <cx:pt idx="1411"/>
          <cx:pt idx="1412"/>
          <cx:pt idx="1413"/>
          <cx:pt idx="1414"/>
          <cx:pt idx="1415"/>
          <cx:pt idx="1416"/>
          <cx:pt idx="1417"/>
          <cx:pt idx="1418"/>
          <cx:pt idx="1419"/>
          <cx:pt idx="1420"/>
          <cx:pt idx="1421"/>
          <cx:pt idx="1422"/>
          <cx:pt idx="1423"/>
          <cx:pt idx="1424"/>
          <cx:pt idx="1425"/>
          <cx:pt idx="1426"/>
          <cx:pt idx="1427"/>
          <cx:pt idx="1428"/>
          <cx:pt idx="1429"/>
          <cx:pt idx="1430"/>
          <cx:pt idx="1431"/>
          <cx:pt idx="1432"/>
          <cx:pt idx="1433"/>
          <cx:pt idx="1434"/>
          <cx:pt idx="1435"/>
          <cx:pt idx="1436"/>
          <cx:pt idx="1437"/>
          <cx:pt idx="1438"/>
          <cx:pt idx="1439"/>
          <cx:pt idx="1440"/>
          <cx:pt idx="1441"/>
          <cx:pt idx="1442"/>
          <cx:pt idx="1443"/>
          <cx:pt idx="1444"/>
          <cx:pt idx="1445"/>
          <cx:pt idx="1446"/>
          <cx:pt idx="1447"/>
          <cx:pt idx="1448"/>
          <cx:pt idx="1449"/>
          <cx:pt idx="1450"/>
          <cx:pt idx="1451"/>
          <cx:pt idx="1452"/>
          <cx:pt idx="1453"/>
          <cx:pt idx="1454"/>
          <cx:pt idx="1455"/>
          <cx:pt idx="1456"/>
          <cx:pt idx="1457"/>
          <cx:pt idx="1458"/>
          <cx:pt idx="1459"/>
          <cx:pt idx="1460"/>
          <cx:pt idx="1461"/>
          <cx:pt idx="1462"/>
          <cx:pt idx="1463"/>
          <cx:pt idx="1464"/>
          <cx:pt idx="1465"/>
          <cx:pt idx="1466"/>
          <cx:pt idx="1467"/>
          <cx:pt idx="1468"/>
          <cx:pt idx="1469"/>
          <cx:pt idx="1470"/>
          <cx:pt idx="1471"/>
          <cx:pt idx="1472"/>
          <cx:pt idx="1473"/>
          <cx:pt idx="1474"/>
          <cx:pt idx="1475"/>
          <cx:pt idx="1476"/>
          <cx:pt idx="1477"/>
          <cx:pt idx="1478"/>
          <cx:pt idx="1479"/>
          <cx:pt idx="1480"/>
          <cx:pt idx="1481"/>
          <cx:pt idx="1482"/>
          <cx:pt idx="1483"/>
          <cx:pt idx="1484"/>
          <cx:pt idx="1485"/>
          <cx:pt idx="1486"/>
          <cx:pt idx="1487"/>
          <cx:pt idx="1488"/>
          <cx:pt idx="1489"/>
          <cx:pt idx="1490"/>
          <cx:pt idx="1491"/>
          <cx:pt idx="1492"/>
          <cx:pt idx="1493"/>
          <cx:pt idx="1494"/>
          <cx:pt idx="1495"/>
          <cx:pt idx="1496"/>
          <cx:pt idx="1497"/>
          <cx:pt idx="1498"/>
          <cx:pt idx="1499"/>
          <cx:pt idx="1500"/>
          <cx:pt idx="1501"/>
          <cx:pt idx="1502"/>
          <cx:pt idx="1503"/>
          <cx:pt idx="1504"/>
          <cx:pt idx="1505"/>
          <cx:pt idx="1506"/>
          <cx:pt idx="1507"/>
          <cx:pt idx="1508"/>
          <cx:pt idx="1509"/>
          <cx:pt idx="1510"/>
          <cx:pt idx="1511"/>
          <cx:pt idx="1512"/>
          <cx:pt idx="1513"/>
          <cx:pt idx="1514"/>
          <cx:pt idx="1515"/>
          <cx:pt idx="1516"/>
          <cx:pt idx="1517"/>
          <cx:pt idx="1518"/>
          <cx:pt idx="1519"/>
          <cx:pt idx="1520"/>
          <cx:pt idx="1521"/>
          <cx:pt idx="1522"/>
          <cx:pt idx="1523"/>
          <cx:pt idx="1524"/>
          <cx:pt idx="1525"/>
          <cx:pt idx="1526"/>
          <cx:pt idx="1527"/>
          <cx:pt idx="1528"/>
          <cx:pt idx="1529"/>
          <cx:pt idx="1530"/>
          <cx:pt idx="1531"/>
          <cx:pt idx="1532"/>
          <cx:pt idx="1533"/>
          <cx:pt idx="1534"/>
          <cx:pt idx="1535"/>
          <cx:pt idx="1536"/>
          <cx:pt idx="1537"/>
          <cx:pt idx="1538"/>
          <cx:pt idx="1539"/>
          <cx:pt idx="1540"/>
          <cx:pt idx="1541"/>
          <cx:pt idx="1542"/>
          <cx:pt idx="1543"/>
          <cx:pt idx="1544"/>
          <cx:pt idx="1545"/>
          <cx:pt idx="1546"/>
          <cx:pt idx="1547"/>
          <cx:pt idx="1548"/>
          <cx:pt idx="1549"/>
          <cx:pt idx="1550"/>
          <cx:pt idx="1551"/>
          <cx:pt idx="1552"/>
          <cx:pt idx="1553"/>
          <cx:pt idx="1554"/>
          <cx:pt idx="1555"/>
          <cx:pt idx="1556"/>
          <cx:pt idx="1557"/>
          <cx:pt idx="1558"/>
          <cx:pt idx="1559"/>
          <cx:pt idx="1560"/>
          <cx:pt idx="1561"/>
          <cx:pt idx="1562"/>
          <cx:pt idx="1563"/>
          <cx:pt idx="1564"/>
          <cx:pt idx="1565"/>
          <cx:pt idx="1566"/>
          <cx:pt idx="1567"/>
          <cx:pt idx="1568"/>
          <cx:pt idx="1569"/>
          <cx:pt idx="1570"/>
          <cx:pt idx="1571"/>
          <cx:pt idx="1572"/>
          <cx:pt idx="1573"/>
          <cx:pt idx="1574"/>
          <cx:pt idx="1575"/>
          <cx:pt idx="1576"/>
          <cx:pt idx="1577"/>
          <cx:pt idx="1578"/>
          <cx:pt idx="1579"/>
          <cx:pt idx="1580"/>
          <cx:pt idx="1581"/>
          <cx:pt idx="1582"/>
          <cx:pt idx="1583"/>
          <cx:pt idx="1584"/>
          <cx:pt idx="1585"/>
          <cx:pt idx="1586"/>
          <cx:pt idx="1587"/>
          <cx:pt idx="1588"/>
          <cx:pt idx="1589"/>
          <cx:pt idx="1590"/>
          <cx:pt idx="1591"/>
          <cx:pt idx="1592"/>
          <cx:pt idx="1593"/>
          <cx:pt idx="1594"/>
          <cx:pt idx="1595"/>
          <cx:pt idx="1596"/>
          <cx:pt idx="1597"/>
          <cx:pt idx="1598"/>
          <cx:pt idx="1599"/>
          <cx:pt idx="1600"/>
          <cx:pt idx="1601"/>
          <cx:pt idx="1602"/>
          <cx:pt idx="1603"/>
          <cx:pt idx="1604"/>
          <cx:pt idx="1605"/>
          <cx:pt idx="1606"/>
          <cx:pt idx="1607"/>
          <cx:pt idx="1608"/>
          <cx:pt idx="1609"/>
          <cx:pt idx="1610"/>
          <cx:pt idx="1611"/>
          <cx:pt idx="1612"/>
          <cx:pt idx="1613"/>
          <cx:pt idx="1614"/>
          <cx:pt idx="1615"/>
          <cx:pt idx="1616"/>
          <cx:pt idx="1617"/>
          <cx:pt idx="1618"/>
          <cx:pt idx="1619"/>
          <cx:pt idx="1620"/>
          <cx:pt idx="1621"/>
          <cx:pt idx="1622"/>
          <cx:pt idx="1623"/>
          <cx:pt idx="1624"/>
          <cx:pt idx="1625"/>
          <cx:pt idx="1626"/>
          <cx:pt idx="1627"/>
          <cx:pt idx="1628"/>
          <cx:pt idx="1629"/>
          <cx:pt idx="1630"/>
          <cx:pt idx="1631"/>
          <cx:pt idx="1632"/>
          <cx:pt idx="1633"/>
          <cx:pt idx="1634"/>
          <cx:pt idx="1635"/>
          <cx:pt idx="1636"/>
          <cx:pt idx="1637"/>
          <cx:pt idx="1638"/>
          <cx:pt idx="1639"/>
          <cx:pt idx="1640"/>
          <cx:pt idx="1641"/>
          <cx:pt idx="1642"/>
          <cx:pt idx="1643"/>
          <cx:pt idx="1644"/>
          <cx:pt idx="1645"/>
          <cx:pt idx="1646"/>
          <cx:pt idx="1647"/>
          <cx:pt idx="1648"/>
          <cx:pt idx="1649"/>
          <cx:pt idx="1650"/>
          <cx:pt idx="1651"/>
          <cx:pt idx="1652"/>
          <cx:pt idx="1653"/>
          <cx:pt idx="1654"/>
          <cx:pt idx="1655"/>
          <cx:pt idx="1656"/>
          <cx:pt idx="1657"/>
          <cx:pt idx="1658"/>
          <cx:pt idx="1659"/>
          <cx:pt idx="1660"/>
          <cx:pt idx="1661"/>
          <cx:pt idx="1662"/>
          <cx:pt idx="1663"/>
          <cx:pt idx="1664"/>
          <cx:pt idx="1665"/>
          <cx:pt idx="1666"/>
          <cx:pt idx="1667"/>
          <cx:pt idx="1668"/>
          <cx:pt idx="1669"/>
          <cx:pt idx="1670"/>
          <cx:pt idx="1671"/>
          <cx:pt idx="1672"/>
          <cx:pt idx="1673"/>
          <cx:pt idx="1674"/>
          <cx:pt idx="1675"/>
          <cx:pt idx="1676"/>
          <cx:pt idx="1677"/>
          <cx:pt idx="1678"/>
          <cx:pt idx="1679"/>
          <cx:pt idx="1680"/>
          <cx:pt idx="1681"/>
          <cx:pt idx="1682"/>
          <cx:pt idx="1683"/>
          <cx:pt idx="1684"/>
          <cx:pt idx="1685"/>
          <cx:pt idx="1686"/>
          <cx:pt idx="1687"/>
          <cx:pt idx="1688"/>
          <cx:pt idx="1689"/>
          <cx:pt idx="1690"/>
          <cx:pt idx="1691"/>
          <cx:pt idx="1692"/>
          <cx:pt idx="1693"/>
          <cx:pt idx="1694"/>
          <cx:pt idx="1695"/>
          <cx:pt idx="1696"/>
          <cx:pt idx="1697"/>
          <cx:pt idx="1698"/>
          <cx:pt idx="1699"/>
          <cx:pt idx="1700"/>
          <cx:pt idx="1701"/>
          <cx:pt idx="1702"/>
          <cx:pt idx="1703"/>
          <cx:pt idx="1704"/>
          <cx:pt idx="1705"/>
          <cx:pt idx="1706"/>
          <cx:pt idx="1707"/>
          <cx:pt idx="1708"/>
          <cx:pt idx="1709"/>
          <cx:pt idx="1710"/>
          <cx:pt idx="1711"/>
          <cx:pt idx="1712"/>
          <cx:pt idx="1713"/>
          <cx:pt idx="1714"/>
          <cx:pt idx="1715"/>
          <cx:pt idx="1716"/>
          <cx:pt idx="1717"/>
          <cx:pt idx="1718"/>
          <cx:pt idx="1719"/>
          <cx:pt idx="1720"/>
          <cx:pt idx="1721"/>
          <cx:pt idx="1722"/>
          <cx:pt idx="1723"/>
          <cx:pt idx="1724"/>
          <cx:pt idx="1725"/>
          <cx:pt idx="1726"/>
          <cx:pt idx="1727"/>
          <cx:pt idx="1728"/>
          <cx:pt idx="1729"/>
          <cx:pt idx="1730"/>
          <cx:pt idx="1731"/>
          <cx:pt idx="1732"/>
          <cx:pt idx="1733"/>
          <cx:pt idx="1734"/>
          <cx:pt idx="1735"/>
          <cx:pt idx="1736"/>
          <cx:pt idx="1737"/>
          <cx:pt idx="1738"/>
          <cx:pt idx="1739"/>
          <cx:pt idx="1740"/>
          <cx:pt idx="1741"/>
          <cx:pt idx="1742"/>
          <cx:pt idx="1743"/>
          <cx:pt idx="1744"/>
          <cx:pt idx="1745"/>
          <cx:pt idx="1746"/>
          <cx:pt idx="1747"/>
          <cx:pt idx="1748"/>
          <cx:pt idx="1749"/>
          <cx:pt idx="1750"/>
          <cx:pt idx="1751"/>
          <cx:pt idx="1752"/>
          <cx:pt idx="1753"/>
          <cx:pt idx="1754"/>
          <cx:pt idx="1755"/>
          <cx:pt idx="1756"/>
          <cx:pt idx="1757"/>
          <cx:pt idx="1758"/>
          <cx:pt idx="1759"/>
          <cx:pt idx="1760"/>
          <cx:pt idx="1761"/>
          <cx:pt idx="1762"/>
          <cx:pt idx="1763"/>
          <cx:pt idx="1764"/>
          <cx:pt idx="1765"/>
          <cx:pt idx="1766"/>
          <cx:pt idx="1767"/>
          <cx:pt idx="1768"/>
          <cx:pt idx="1769"/>
          <cx:pt idx="1770"/>
          <cx:pt idx="1771"/>
          <cx:pt idx="1772"/>
          <cx:pt idx="1773"/>
          <cx:pt idx="1774"/>
          <cx:pt idx="1775"/>
          <cx:pt idx="1776"/>
          <cx:pt idx="1777"/>
          <cx:pt idx="1778"/>
          <cx:pt idx="1779"/>
          <cx:pt idx="1780"/>
          <cx:pt idx="1781"/>
          <cx:pt idx="1782"/>
          <cx:pt idx="1783"/>
          <cx:pt idx="1784"/>
          <cx:pt idx="1785"/>
          <cx:pt idx="1786"/>
          <cx:pt idx="1787"/>
          <cx:pt idx="1788"/>
          <cx:pt idx="1789"/>
          <cx:pt idx="1790"/>
          <cx:pt idx="1791"/>
          <cx:pt idx="1792"/>
          <cx:pt idx="1793"/>
          <cx:pt idx="1794"/>
          <cx:pt idx="1795"/>
          <cx:pt idx="1796"/>
          <cx:pt idx="1797"/>
          <cx:pt idx="1798"/>
          <cx:pt idx="1799"/>
          <cx:pt idx="1800"/>
          <cx:pt idx="1801"/>
          <cx:pt idx="1802"/>
          <cx:pt idx="1803"/>
          <cx:pt idx="1804"/>
          <cx:pt idx="1805"/>
          <cx:pt idx="1806"/>
          <cx:pt idx="1807"/>
          <cx:pt idx="1808"/>
          <cx:pt idx="1809"/>
          <cx:pt idx="1810"/>
          <cx:pt idx="1811"/>
          <cx:pt idx="1812"/>
          <cx:pt idx="1813"/>
          <cx:pt idx="1814"/>
          <cx:pt idx="1815"/>
          <cx:pt idx="1816"/>
          <cx:pt idx="1817"/>
          <cx:pt idx="1818"/>
          <cx:pt idx="1819"/>
          <cx:pt idx="1820"/>
          <cx:pt idx="1821"/>
          <cx:pt idx="1822"/>
          <cx:pt idx="1823"/>
          <cx:pt idx="1824"/>
          <cx:pt idx="1825"/>
          <cx:pt idx="1826"/>
          <cx:pt idx="1827"/>
          <cx:pt idx="1828"/>
          <cx:pt idx="1829"/>
          <cx:pt idx="1830"/>
          <cx:pt idx="1831"/>
          <cx:pt idx="1832"/>
          <cx:pt idx="1833"/>
          <cx:pt idx="1834"/>
          <cx:pt idx="1835"/>
          <cx:pt idx="1836"/>
          <cx:pt idx="1837"/>
          <cx:pt idx="1838"/>
          <cx:pt idx="1839"/>
          <cx:pt idx="1840"/>
          <cx:pt idx="1841"/>
          <cx:pt idx="1842"/>
          <cx:pt idx="1843"/>
          <cx:pt idx="1844"/>
          <cx:pt idx="1845"/>
          <cx:pt idx="1846"/>
          <cx:pt idx="1847"/>
          <cx:pt idx="1848"/>
          <cx:pt idx="1849"/>
          <cx:pt idx="1850"/>
          <cx:pt idx="1851"/>
          <cx:pt idx="1852"/>
          <cx:pt idx="1853"/>
          <cx:pt idx="1854"/>
          <cx:pt idx="1855"/>
          <cx:pt idx="1856"/>
          <cx:pt idx="1857"/>
          <cx:pt idx="1858"/>
          <cx:pt idx="1859"/>
          <cx:pt idx="1860"/>
          <cx:pt idx="1861"/>
          <cx:pt idx="1862"/>
          <cx:pt idx="1863"/>
          <cx:pt idx="1864"/>
          <cx:pt idx="1865"/>
          <cx:pt idx="1866"/>
          <cx:pt idx="1867"/>
          <cx:pt idx="1868"/>
          <cx:pt idx="1869"/>
          <cx:pt idx="1870"/>
          <cx:pt idx="1871"/>
          <cx:pt idx="1872"/>
          <cx:pt idx="1873"/>
          <cx:pt idx="1874"/>
          <cx:pt idx="1875"/>
          <cx:pt idx="1876"/>
          <cx:pt idx="1877"/>
          <cx:pt idx="1878"/>
          <cx:pt idx="1879"/>
          <cx:pt idx="1880"/>
          <cx:pt idx="1881"/>
          <cx:pt idx="1882"/>
          <cx:pt idx="1883"/>
          <cx:pt idx="1884"/>
          <cx:pt idx="1885"/>
          <cx:pt idx="1886"/>
          <cx:pt idx="1887"/>
          <cx:pt idx="1888"/>
          <cx:pt idx="1889"/>
          <cx:pt idx="1890"/>
          <cx:pt idx="1891"/>
          <cx:pt idx="1892"/>
          <cx:pt idx="1893"/>
          <cx:pt idx="1894"/>
          <cx:pt idx="1895"/>
          <cx:pt idx="1896"/>
          <cx:pt idx="1897"/>
          <cx:pt idx="1898"/>
          <cx:pt idx="1899"/>
          <cx:pt idx="1900"/>
          <cx:pt idx="1901"/>
          <cx:pt idx="1902"/>
          <cx:pt idx="1903"/>
          <cx:pt idx="1904"/>
          <cx:pt idx="1905"/>
          <cx:pt idx="1906"/>
          <cx:pt idx="1907"/>
          <cx:pt idx="1908"/>
          <cx:pt idx="1909"/>
          <cx:pt idx="1910"/>
          <cx:pt idx="1911"/>
          <cx:pt idx="1912"/>
          <cx:pt idx="1913"/>
          <cx:pt idx="1914"/>
          <cx:pt idx="1915"/>
          <cx:pt idx="1916"/>
          <cx:pt idx="1917"/>
          <cx:pt idx="1918"/>
          <cx:pt idx="1919"/>
          <cx:pt idx="1920"/>
          <cx:pt idx="1921"/>
          <cx:pt idx="1922"/>
          <cx:pt idx="1923"/>
          <cx:pt idx="1924"/>
          <cx:pt idx="1925"/>
          <cx:pt idx="1926"/>
          <cx:pt idx="1927"/>
          <cx:pt idx="1928"/>
          <cx:pt idx="1929"/>
          <cx:pt idx="1930"/>
          <cx:pt idx="1931"/>
          <cx:pt idx="1932"/>
          <cx:pt idx="1933"/>
          <cx:pt idx="1934"/>
          <cx:pt idx="1935"/>
          <cx:pt idx="1936"/>
          <cx:pt idx="1937"/>
          <cx:pt idx="1938"/>
          <cx:pt idx="1939"/>
          <cx:pt idx="1940"/>
          <cx:pt idx="1941"/>
          <cx:pt idx="1942"/>
          <cx:pt idx="1943"/>
          <cx:pt idx="1944"/>
          <cx:pt idx="1945"/>
          <cx:pt idx="1946"/>
          <cx:pt idx="1947"/>
          <cx:pt idx="1948"/>
          <cx:pt idx="1949"/>
          <cx:pt idx="1950"/>
          <cx:pt idx="1951"/>
          <cx:pt idx="1952"/>
          <cx:pt idx="1953"/>
          <cx:pt idx="1954"/>
          <cx:pt idx="1955"/>
          <cx:pt idx="1956"/>
          <cx:pt idx="1957"/>
          <cx:pt idx="1958"/>
          <cx:pt idx="1959"/>
          <cx:pt idx="1960"/>
          <cx:pt idx="1961"/>
          <cx:pt idx="1962"/>
          <cx:pt idx="1963"/>
          <cx:pt idx="1964"/>
          <cx:pt idx="1965"/>
          <cx:pt idx="1966"/>
          <cx:pt idx="1967"/>
          <cx:pt idx="1968"/>
          <cx:pt idx="1969"/>
          <cx:pt idx="1970"/>
          <cx:pt idx="1971"/>
          <cx:pt idx="1972"/>
          <cx:pt idx="1973"/>
          <cx:pt idx="1974"/>
          <cx:pt idx="1975"/>
          <cx:pt idx="1976"/>
          <cx:pt idx="1977"/>
          <cx:pt idx="1978"/>
          <cx:pt idx="1979"/>
          <cx:pt idx="1980"/>
          <cx:pt idx="1981"/>
          <cx:pt idx="1982"/>
          <cx:pt idx="1983"/>
          <cx:pt idx="1984"/>
          <cx:pt idx="1985"/>
          <cx:pt idx="1986"/>
          <cx:pt idx="1987"/>
          <cx:pt idx="1988"/>
          <cx:pt idx="1989"/>
          <cx:pt idx="1990"/>
          <cx:pt idx="1991"/>
          <cx:pt idx="1992"/>
          <cx:pt idx="1993"/>
          <cx:pt idx="1994"/>
          <cx:pt idx="1995"/>
          <cx:pt idx="1996"/>
          <cx:pt idx="1997"/>
          <cx:pt idx="1998"/>
          <cx:pt idx="1999"/>
          <cx:pt idx="2000"/>
          <cx:pt idx="2001"/>
          <cx:pt idx="2002"/>
          <cx:pt idx="2003"/>
          <cx:pt idx="2004"/>
          <cx:pt idx="2005"/>
          <cx:pt idx="2006"/>
          <cx:pt idx="2007"/>
          <cx:pt idx="2008"/>
          <cx:pt idx="2009"/>
          <cx:pt idx="2010"/>
          <cx:pt idx="2011"/>
          <cx:pt idx="2012"/>
          <cx:pt idx="2013"/>
          <cx:pt idx="2014"/>
          <cx:pt idx="2015"/>
          <cx:pt idx="2016"/>
          <cx:pt idx="2017"/>
          <cx:pt idx="2018"/>
          <cx:pt idx="2019"/>
          <cx:pt idx="2020"/>
          <cx:pt idx="2021"/>
          <cx:pt idx="2022"/>
          <cx:pt idx="2023"/>
          <cx:pt idx="2024"/>
          <cx:pt idx="2025"/>
          <cx:pt idx="2026"/>
          <cx:pt idx="2027"/>
          <cx:pt idx="2028"/>
          <cx:pt idx="2029"/>
          <cx:pt idx="2030"/>
          <cx:pt idx="2031"/>
          <cx:pt idx="2032"/>
          <cx:pt idx="2033"/>
          <cx:pt idx="2034"/>
          <cx:pt idx="2035"/>
          <cx:pt idx="2036"/>
          <cx:pt idx="2037"/>
          <cx:pt idx="2038"/>
          <cx:pt idx="2039"/>
          <cx:pt idx="2040"/>
          <cx:pt idx="2041"/>
          <cx:pt idx="2042"/>
          <cx:pt idx="2043"/>
          <cx:pt idx="2044"/>
          <cx:pt idx="2045"/>
          <cx:pt idx="2046"/>
          <cx:pt idx="2047"/>
          <cx:pt idx="2048"/>
          <cx:pt idx="2049"/>
          <cx:pt idx="2050"/>
          <cx:pt idx="2051"/>
          <cx:pt idx="2052"/>
          <cx:pt idx="2053"/>
          <cx:pt idx="2054"/>
          <cx:pt idx="2055"/>
          <cx:pt idx="2056"/>
          <cx:pt idx="2057"/>
          <cx:pt idx="2058"/>
          <cx:pt idx="2059"/>
          <cx:pt idx="2060"/>
          <cx:pt idx="2061"/>
          <cx:pt idx="2062"/>
          <cx:pt idx="2063"/>
          <cx:pt idx="2064"/>
          <cx:pt idx="2065"/>
          <cx:pt idx="2066"/>
          <cx:pt idx="2067"/>
          <cx:pt idx="2068"/>
          <cx:pt idx="2069"/>
          <cx:pt idx="2070"/>
          <cx:pt idx="2071"/>
          <cx:pt idx="2072"/>
          <cx:pt idx="2073"/>
          <cx:pt idx="2074"/>
          <cx:pt idx="2075"/>
          <cx:pt idx="2076"/>
          <cx:pt idx="2077"/>
          <cx:pt idx="2078"/>
          <cx:pt idx="2079"/>
          <cx:pt idx="2080"/>
          <cx:pt idx="2081"/>
          <cx:pt idx="2082"/>
          <cx:pt idx="2083"/>
          <cx:pt idx="2084"/>
          <cx:pt idx="2085"/>
          <cx:pt idx="2086"/>
          <cx:pt idx="2087"/>
          <cx:pt idx="2088"/>
          <cx:pt idx="2089"/>
          <cx:pt idx="2090"/>
          <cx:pt idx="2091"/>
          <cx:pt idx="2092"/>
          <cx:pt idx="2093"/>
          <cx:pt idx="2094"/>
          <cx:pt idx="2095"/>
          <cx:pt idx="2096"/>
          <cx:pt idx="2097"/>
          <cx:pt idx="2098"/>
          <cx:pt idx="2099"/>
          <cx:pt idx="2100"/>
          <cx:pt idx="2101"/>
          <cx:pt idx="2102"/>
          <cx:pt idx="2103"/>
          <cx:pt idx="2104"/>
          <cx:pt idx="2105"/>
          <cx:pt idx="2106"/>
          <cx:pt idx="2107"/>
          <cx:pt idx="2108"/>
          <cx:pt idx="2109"/>
          <cx:pt idx="2110"/>
          <cx:pt idx="2111"/>
          <cx:pt idx="2112"/>
          <cx:pt idx="2113"/>
          <cx:pt idx="2114"/>
          <cx:pt idx="2115"/>
          <cx:pt idx="2116"/>
          <cx:pt idx="2117"/>
          <cx:pt idx="2118"/>
          <cx:pt idx="2119"/>
          <cx:pt idx="2120"/>
          <cx:pt idx="2121"/>
          <cx:pt idx="2122"/>
          <cx:pt idx="2123"/>
          <cx:pt idx="2124"/>
          <cx:pt idx="2125"/>
          <cx:pt idx="2126"/>
          <cx:pt idx="2127"/>
          <cx:pt idx="2128"/>
          <cx:pt idx="2129"/>
          <cx:pt idx="2130"/>
          <cx:pt idx="2131"/>
          <cx:pt idx="2132"/>
          <cx:pt idx="2133"/>
          <cx:pt idx="2134"/>
          <cx:pt idx="2135"/>
          <cx:pt idx="2136"/>
          <cx:pt idx="2137"/>
          <cx:pt idx="2138"/>
          <cx:pt idx="2139"/>
          <cx:pt idx="2140"/>
          <cx:pt idx="2141"/>
          <cx:pt idx="2142"/>
          <cx:pt idx="2143"/>
          <cx:pt idx="2144"/>
          <cx:pt idx="2145"/>
          <cx:pt idx="2146"/>
          <cx:pt idx="2147"/>
          <cx:pt idx="2148"/>
          <cx:pt idx="2149"/>
          <cx:pt idx="2150"/>
          <cx:pt idx="2151"/>
          <cx:pt idx="2152"/>
          <cx:pt idx="2153"/>
          <cx:pt idx="2154"/>
          <cx:pt idx="2155"/>
          <cx:pt idx="2156"/>
          <cx:pt idx="2157"/>
          <cx:pt idx="2158"/>
          <cx:pt idx="2159"/>
          <cx:pt idx="2160"/>
          <cx:pt idx="2161"/>
          <cx:pt idx="2162"/>
          <cx:pt idx="2163"/>
          <cx:pt idx="2164"/>
          <cx:pt idx="2165"/>
          <cx:pt idx="2166"/>
          <cx:pt idx="2167"/>
          <cx:pt idx="2168"/>
          <cx:pt idx="2169"/>
          <cx:pt idx="2170"/>
          <cx:pt idx="2171"/>
          <cx:pt idx="2172"/>
          <cx:pt idx="2173"/>
          <cx:pt idx="2174"/>
          <cx:pt idx="2175"/>
          <cx:pt idx="2176"/>
          <cx:pt idx="2177"/>
          <cx:pt idx="2178"/>
          <cx:pt idx="2179"/>
          <cx:pt idx="2180"/>
          <cx:pt idx="2181"/>
          <cx:pt idx="2182"/>
          <cx:pt idx="2183"/>
          <cx:pt idx="2184"/>
          <cx:pt idx="2185"/>
          <cx:pt idx="2186"/>
          <cx:pt idx="2187"/>
          <cx:pt idx="2188"/>
          <cx:pt idx="2189"/>
          <cx:pt idx="2190"/>
          <cx:pt idx="2191"/>
          <cx:pt idx="2192"/>
          <cx:pt idx="2193"/>
          <cx:pt idx="2194"/>
          <cx:pt idx="2195"/>
          <cx:pt idx="2196"/>
          <cx:pt idx="2197"/>
          <cx:pt idx="2198"/>
          <cx:pt idx="2199"/>
          <cx:pt idx="2200"/>
          <cx:pt idx="2201"/>
          <cx:pt idx="2202"/>
          <cx:pt idx="2203"/>
          <cx:pt idx="2204"/>
          <cx:pt idx="2205"/>
          <cx:pt idx="2206"/>
          <cx:pt idx="2207"/>
          <cx:pt idx="2208"/>
          <cx:pt idx="2209"/>
          <cx:pt idx="2210"/>
          <cx:pt idx="2211"/>
          <cx:pt idx="2212"/>
          <cx:pt idx="2213"/>
          <cx:pt idx="2214"/>
          <cx:pt idx="2215"/>
          <cx:pt idx="2216"/>
          <cx:pt idx="2217"/>
          <cx:pt idx="2218"/>
          <cx:pt idx="2219"/>
          <cx:pt idx="2220"/>
          <cx:pt idx="2221"/>
          <cx:pt idx="2222"/>
          <cx:pt idx="2223"/>
          <cx:pt idx="2224"/>
          <cx:pt idx="2225"/>
          <cx:pt idx="2226"/>
          <cx:pt idx="2227"/>
          <cx:pt idx="2228"/>
          <cx:pt idx="2229"/>
          <cx:pt idx="2230"/>
          <cx:pt idx="2231"/>
          <cx:pt idx="2232"/>
          <cx:pt idx="2233"/>
          <cx:pt idx="2234"/>
          <cx:pt idx="2235"/>
          <cx:pt idx="2236"/>
          <cx:pt idx="2237"/>
          <cx:pt idx="2238"/>
          <cx:pt idx="2239"/>
          <cx:pt idx="2240"/>
          <cx:pt idx="2241"/>
          <cx:pt idx="2242"/>
          <cx:pt idx="2243"/>
          <cx:pt idx="2244"/>
          <cx:pt idx="2245"/>
          <cx:pt idx="2246"/>
          <cx:pt idx="2247"/>
          <cx:pt idx="2248"/>
          <cx:pt idx="2249"/>
          <cx:pt idx="2250"/>
          <cx:pt idx="2251"/>
          <cx:pt idx="2252"/>
          <cx:pt idx="2253"/>
          <cx:pt idx="2254"/>
          <cx:pt idx="2255"/>
          <cx:pt idx="2256"/>
          <cx:pt idx="2257"/>
          <cx:pt idx="2258"/>
          <cx:pt idx="2259"/>
          <cx:pt idx="2260"/>
          <cx:pt idx="2261"/>
          <cx:pt idx="2262"/>
          <cx:pt idx="2263"/>
          <cx:pt idx="2264"/>
          <cx:pt idx="2265"/>
          <cx:pt idx="2266"/>
          <cx:pt idx="2267"/>
          <cx:pt idx="2268"/>
          <cx:pt idx="2269"/>
          <cx:pt idx="2270"/>
          <cx:pt idx="2271"/>
          <cx:pt idx="2272"/>
          <cx:pt idx="2273"/>
          <cx:pt idx="2274"/>
          <cx:pt idx="2275"/>
          <cx:pt idx="2276"/>
          <cx:pt idx="2277"/>
          <cx:pt idx="2278"/>
          <cx:pt idx="2279"/>
          <cx:pt idx="2280"/>
          <cx:pt idx="2281"/>
          <cx:pt idx="2282"/>
          <cx:pt idx="2283"/>
          <cx:pt idx="2284"/>
          <cx:pt idx="2285"/>
          <cx:pt idx="2286"/>
          <cx:pt idx="2287"/>
          <cx:pt idx="2288"/>
          <cx:pt idx="2289"/>
          <cx:pt idx="2290"/>
          <cx:pt idx="2291"/>
          <cx:pt idx="2292"/>
          <cx:pt idx="2293"/>
          <cx:pt idx="2294"/>
          <cx:pt idx="2295"/>
          <cx:pt idx="2296"/>
          <cx:pt idx="2297"/>
          <cx:pt idx="2298"/>
          <cx:pt idx="2299"/>
          <cx:pt idx="2300"/>
          <cx:pt idx="2301"/>
          <cx:pt idx="2302"/>
          <cx:pt idx="2303"/>
          <cx:pt idx="2304"/>
          <cx:pt idx="2305"/>
          <cx:pt idx="2306"/>
          <cx:pt idx="2307"/>
          <cx:pt idx="2308"/>
          <cx:pt idx="2309"/>
          <cx:pt idx="2310"/>
          <cx:pt idx="2311"/>
          <cx:pt idx="2312"/>
          <cx:pt idx="2313"/>
          <cx:pt idx="2314"/>
          <cx:pt idx="2315"/>
          <cx:pt idx="2316"/>
          <cx:pt idx="2317"/>
          <cx:pt idx="2318"/>
          <cx:pt idx="2319"/>
          <cx:pt idx="2320"/>
          <cx:pt idx="2321"/>
          <cx:pt idx="2322"/>
          <cx:pt idx="2323"/>
          <cx:pt idx="2324"/>
          <cx:pt idx="2325"/>
          <cx:pt idx="2326"/>
          <cx:pt idx="2327"/>
          <cx:pt idx="2328"/>
          <cx:pt idx="2329"/>
          <cx:pt idx="2330"/>
          <cx:pt idx="2331"/>
          <cx:pt idx="2332"/>
          <cx:pt idx="2333"/>
          <cx:pt idx="2334"/>
          <cx:pt idx="2335"/>
          <cx:pt idx="2336"/>
          <cx:pt idx="2337"/>
          <cx:pt idx="2338"/>
          <cx:pt idx="2339"/>
          <cx:pt idx="2340"/>
          <cx:pt idx="2341"/>
          <cx:pt idx="2342"/>
          <cx:pt idx="2343"/>
          <cx:pt idx="2344"/>
          <cx:pt idx="2345"/>
          <cx:pt idx="2346"/>
          <cx:pt idx="2347"/>
          <cx:pt idx="2348"/>
          <cx:pt idx="2349"/>
          <cx:pt idx="2350"/>
          <cx:pt idx="2351"/>
          <cx:pt idx="2352"/>
          <cx:pt idx="2353"/>
          <cx:pt idx="2354"/>
          <cx:pt idx="2355"/>
          <cx:pt idx="2356"/>
          <cx:pt idx="2357"/>
          <cx:pt idx="2358"/>
          <cx:pt idx="2359"/>
          <cx:pt idx="2360"/>
          <cx:pt idx="2361"/>
          <cx:pt idx="2362"/>
          <cx:pt idx="2363"/>
          <cx:pt idx="2364"/>
          <cx:pt idx="2365"/>
          <cx:pt idx="2366"/>
          <cx:pt idx="2367"/>
          <cx:pt idx="2368"/>
          <cx:pt idx="2369"/>
          <cx:pt idx="2370"/>
          <cx:pt idx="2371"/>
          <cx:pt idx="2372"/>
          <cx:pt idx="2373"/>
          <cx:pt idx="2374"/>
          <cx:pt idx="2375"/>
          <cx:pt idx="2376"/>
          <cx:pt idx="2377"/>
          <cx:pt idx="2378"/>
          <cx:pt idx="2379"/>
          <cx:pt idx="2380"/>
          <cx:pt idx="2381"/>
          <cx:pt idx="2382"/>
          <cx:pt idx="2383"/>
          <cx:pt idx="2384"/>
          <cx:pt idx="2385"/>
          <cx:pt idx="2386"/>
          <cx:pt idx="2387"/>
          <cx:pt idx="2388"/>
          <cx:pt idx="2389"/>
          <cx:pt idx="2390"/>
          <cx:pt idx="2391"/>
          <cx:pt idx="2392"/>
          <cx:pt idx="2393"/>
          <cx:pt idx="2394"/>
          <cx:pt idx="2395"/>
          <cx:pt idx="2396"/>
          <cx:pt idx="2397"/>
          <cx:pt idx="2398"/>
          <cx:pt idx="2399"/>
          <cx:pt idx="2400"/>
          <cx:pt idx="2401"/>
          <cx:pt idx="2402"/>
          <cx:pt idx="2403"/>
          <cx:pt idx="2404"/>
          <cx:pt idx="2405"/>
          <cx:pt idx="2406"/>
          <cx:pt idx="2407"/>
          <cx:pt idx="2408"/>
          <cx:pt idx="2409"/>
          <cx:pt idx="2410"/>
          <cx:pt idx="2411"/>
          <cx:pt idx="2412"/>
          <cx:pt idx="2413"/>
          <cx:pt idx="2414"/>
          <cx:pt idx="2415"/>
          <cx:pt idx="2416"/>
          <cx:pt idx="2417"/>
          <cx:pt idx="2418"/>
          <cx:pt idx="2419"/>
          <cx:pt idx="2420"/>
          <cx:pt idx="2421"/>
          <cx:pt idx="2422"/>
          <cx:pt idx="2423"/>
          <cx:pt idx="2424"/>
          <cx:pt idx="2425"/>
          <cx:pt idx="2426"/>
          <cx:pt idx="2427"/>
          <cx:pt idx="2428"/>
          <cx:pt idx="2429"/>
          <cx:pt idx="2430"/>
          <cx:pt idx="2431"/>
          <cx:pt idx="2432"/>
          <cx:pt idx="2433"/>
          <cx:pt idx="2434"/>
          <cx:pt idx="2435"/>
          <cx:pt idx="2436"/>
          <cx:pt idx="2437"/>
          <cx:pt idx="2438"/>
          <cx:pt idx="2439"/>
          <cx:pt idx="2440"/>
          <cx:pt idx="2441"/>
          <cx:pt idx="2442"/>
          <cx:pt idx="2443"/>
          <cx:pt idx="2444"/>
          <cx:pt idx="2445"/>
          <cx:pt idx="2446"/>
          <cx:pt idx="2447"/>
          <cx:pt idx="2448"/>
          <cx:pt idx="2449"/>
          <cx:pt idx="2450"/>
          <cx:pt idx="2451"/>
          <cx:pt idx="2452"/>
          <cx:pt idx="2453"/>
          <cx:pt idx="2454"/>
          <cx:pt idx="2455"/>
          <cx:pt idx="2456"/>
          <cx:pt idx="2457"/>
          <cx:pt idx="2458"/>
          <cx:pt idx="2459"/>
          <cx:pt idx="2460"/>
          <cx:pt idx="2461"/>
          <cx:pt idx="2462"/>
          <cx:pt idx="2463"/>
          <cx:pt idx="2464"/>
          <cx:pt idx="2465"/>
          <cx:pt idx="2466"/>
          <cx:pt idx="2467"/>
          <cx:pt idx="2468"/>
          <cx:pt idx="2469"/>
          <cx:pt idx="2470"/>
          <cx:pt idx="2471"/>
          <cx:pt idx="2472"/>
          <cx:pt idx="2473"/>
          <cx:pt idx="2474"/>
          <cx:pt idx="2475"/>
          <cx:pt idx="2476"/>
          <cx:pt idx="2477"/>
          <cx:pt idx="2478"/>
          <cx:pt idx="2479"/>
          <cx:pt idx="2480"/>
          <cx:pt idx="2481"/>
          <cx:pt idx="2482"/>
          <cx:pt idx="2483"/>
          <cx:pt idx="2484"/>
          <cx:pt idx="2485"/>
          <cx:pt idx="2486"/>
          <cx:pt idx="2487"/>
          <cx:pt idx="2488"/>
          <cx:pt idx="2489"/>
          <cx:pt idx="2490"/>
          <cx:pt idx="2491"/>
          <cx:pt idx="2492"/>
          <cx:pt idx="2493"/>
          <cx:pt idx="2494"/>
          <cx:pt idx="2495"/>
          <cx:pt idx="2496"/>
          <cx:pt idx="2497"/>
          <cx:pt idx="2498"/>
          <cx:pt idx="2499"/>
          <cx:pt idx="2500"/>
          <cx:pt idx="2501"/>
          <cx:pt idx="2502"/>
          <cx:pt idx="2503"/>
          <cx:pt idx="2504"/>
          <cx:pt idx="2505"/>
          <cx:pt idx="2506"/>
          <cx:pt idx="2507"/>
          <cx:pt idx="2508"/>
          <cx:pt idx="2509"/>
          <cx:pt idx="2510"/>
          <cx:pt idx="2511"/>
          <cx:pt idx="2512"/>
          <cx:pt idx="2513"/>
          <cx:pt idx="2514"/>
          <cx:pt idx="2515"/>
          <cx:pt idx="2516"/>
          <cx:pt idx="2517"/>
          <cx:pt idx="2518"/>
          <cx:pt idx="2519"/>
          <cx:pt idx="2520"/>
          <cx:pt idx="2521"/>
          <cx:pt idx="2522"/>
          <cx:pt idx="2523"/>
          <cx:pt idx="2524"/>
          <cx:pt idx="2525"/>
          <cx:pt idx="2526"/>
          <cx:pt idx="2527"/>
          <cx:pt idx="2528"/>
          <cx:pt idx="2529"/>
          <cx:pt idx="2530"/>
          <cx:pt idx="2531"/>
          <cx:pt idx="2532"/>
          <cx:pt idx="2533"/>
          <cx:pt idx="2534"/>
          <cx:pt idx="2535"/>
          <cx:pt idx="2536"/>
          <cx:pt idx="2537"/>
          <cx:pt idx="2538"/>
          <cx:pt idx="2539"/>
          <cx:pt idx="2540"/>
          <cx:pt idx="2541"/>
          <cx:pt idx="2542"/>
          <cx:pt idx="2543"/>
          <cx:pt idx="2544"/>
          <cx:pt idx="2545"/>
          <cx:pt idx="2546"/>
          <cx:pt idx="2547"/>
          <cx:pt idx="2548"/>
          <cx:pt idx="2549"/>
          <cx:pt idx="2550"/>
          <cx:pt idx="2551"/>
          <cx:pt idx="2552"/>
          <cx:pt idx="2553"/>
          <cx:pt idx="2554"/>
          <cx:pt idx="2555"/>
          <cx:pt idx="2556"/>
          <cx:pt idx="2557"/>
          <cx:pt idx="2558"/>
          <cx:pt idx="2559"/>
          <cx:pt idx="2560"/>
          <cx:pt idx="2561"/>
          <cx:pt idx="2562"/>
          <cx:pt idx="2563"/>
          <cx:pt idx="2564"/>
          <cx:pt idx="2565"/>
          <cx:pt idx="2566"/>
          <cx:pt idx="2567"/>
          <cx:pt idx="2568"/>
          <cx:pt idx="2569"/>
          <cx:pt idx="2570"/>
          <cx:pt idx="2571"/>
          <cx:pt idx="2572"/>
          <cx:pt idx="2573"/>
          <cx:pt idx="2574"/>
          <cx:pt idx="2575"/>
          <cx:pt idx="2576"/>
          <cx:pt idx="2577"/>
          <cx:pt idx="2578"/>
          <cx:pt idx="2579"/>
          <cx:pt idx="2580"/>
          <cx:pt idx="2581"/>
          <cx:pt idx="2582"/>
          <cx:pt idx="2583"/>
          <cx:pt idx="2584"/>
          <cx:pt idx="2585"/>
          <cx:pt idx="2586"/>
          <cx:pt idx="2587"/>
          <cx:pt idx="2588"/>
          <cx:pt idx="2589"/>
          <cx:pt idx="2590"/>
          <cx:pt idx="2591"/>
          <cx:pt idx="2592"/>
          <cx:pt idx="2593"/>
          <cx:pt idx="2594"/>
          <cx:pt idx="2595"/>
          <cx:pt idx="2596"/>
          <cx:pt idx="2597"/>
          <cx:pt idx="2598"/>
          <cx:pt idx="2599"/>
          <cx:pt idx="2600"/>
          <cx:pt idx="2601"/>
          <cx:pt idx="2602"/>
          <cx:pt idx="2603"/>
          <cx:pt idx="2604"/>
          <cx:pt idx="2605"/>
          <cx:pt idx="2606"/>
          <cx:pt idx="2607"/>
          <cx:pt idx="2608"/>
          <cx:pt idx="2609"/>
          <cx:pt idx="2610"/>
          <cx:pt idx="2611"/>
          <cx:pt idx="2612"/>
          <cx:pt idx="2613"/>
          <cx:pt idx="2614"/>
          <cx:pt idx="2615"/>
          <cx:pt idx="2616"/>
          <cx:pt idx="2617"/>
          <cx:pt idx="2618"/>
          <cx:pt idx="2619"/>
          <cx:pt idx="2620"/>
          <cx:pt idx="2621"/>
          <cx:pt idx="2622"/>
          <cx:pt idx="2623"/>
          <cx:pt idx="2624"/>
          <cx:pt idx="2625"/>
          <cx:pt idx="2626"/>
          <cx:pt idx="2627"/>
          <cx:pt idx="2628"/>
          <cx:pt idx="2629"/>
          <cx:pt idx="2630"/>
          <cx:pt idx="2631"/>
          <cx:pt idx="2632"/>
          <cx:pt idx="2633"/>
          <cx:pt idx="2634"/>
          <cx:pt idx="2635"/>
          <cx:pt idx="2636"/>
          <cx:pt idx="2637"/>
          <cx:pt idx="2638"/>
          <cx:pt idx="2639"/>
          <cx:pt idx="2640"/>
          <cx:pt idx="2641"/>
          <cx:pt idx="2642"/>
          <cx:pt idx="2643"/>
          <cx:pt idx="2644"/>
          <cx:pt idx="2645"/>
          <cx:pt idx="2646"/>
          <cx:pt idx="2647"/>
          <cx:pt idx="2648"/>
          <cx:pt idx="2649"/>
          <cx:pt idx="2650"/>
          <cx:pt idx="2651"/>
          <cx:pt idx="2652"/>
          <cx:pt idx="2653"/>
          <cx:pt idx="2654"/>
          <cx:pt idx="2655"/>
          <cx:pt idx="2656"/>
          <cx:pt idx="2657"/>
          <cx:pt idx="2658"/>
          <cx:pt idx="2659"/>
          <cx:pt idx="2660"/>
          <cx:pt idx="2661"/>
          <cx:pt idx="2662"/>
          <cx:pt idx="2663"/>
          <cx:pt idx="2664"/>
          <cx:pt idx="2665"/>
          <cx:pt idx="2666"/>
          <cx:pt idx="2667"/>
          <cx:pt idx="2668"/>
          <cx:pt idx="2669"/>
          <cx:pt idx="2670"/>
          <cx:pt idx="2671"/>
          <cx:pt idx="2672"/>
          <cx:pt idx="2673"/>
          <cx:pt idx="2674"/>
          <cx:pt idx="2675"/>
          <cx:pt idx="2676"/>
          <cx:pt idx="2677"/>
          <cx:pt idx="2678"/>
          <cx:pt idx="2679"/>
          <cx:pt idx="2680"/>
          <cx:pt idx="2681"/>
          <cx:pt idx="2682"/>
          <cx:pt idx="2683"/>
          <cx:pt idx="2684"/>
          <cx:pt idx="2685"/>
          <cx:pt idx="2686"/>
          <cx:pt idx="2687"/>
          <cx:pt idx="2688"/>
          <cx:pt idx="2689"/>
          <cx:pt idx="2690"/>
          <cx:pt idx="2691"/>
          <cx:pt idx="2692"/>
          <cx:pt idx="2693"/>
          <cx:pt idx="2694"/>
          <cx:pt idx="2695"/>
          <cx:pt idx="2696"/>
          <cx:pt idx="2697"/>
          <cx:pt idx="2698"/>
          <cx:pt idx="2699"/>
          <cx:pt idx="2700"/>
          <cx:pt idx="2701"/>
          <cx:pt idx="2702"/>
          <cx:pt idx="2703"/>
          <cx:pt idx="2704"/>
          <cx:pt idx="2705"/>
          <cx:pt idx="2706"/>
          <cx:pt idx="2707"/>
          <cx:pt idx="2708"/>
          <cx:pt idx="2709"/>
          <cx:pt idx="2710"/>
          <cx:pt idx="2711"/>
          <cx:pt idx="2712"/>
          <cx:pt idx="2713"/>
          <cx:pt idx="2714"/>
          <cx:pt idx="2715"/>
          <cx:pt idx="2716"/>
          <cx:pt idx="2717"/>
          <cx:pt idx="2718"/>
          <cx:pt idx="2719"/>
          <cx:pt idx="2720"/>
          <cx:pt idx="2721"/>
          <cx:pt idx="2722"/>
          <cx:pt idx="2723"/>
          <cx:pt idx="2724"/>
          <cx:pt idx="2725"/>
          <cx:pt idx="2726"/>
          <cx:pt idx="2727"/>
          <cx:pt idx="2728"/>
          <cx:pt idx="2729"/>
          <cx:pt idx="2730"/>
          <cx:pt idx="2731"/>
          <cx:pt idx="2732"/>
          <cx:pt idx="2733"/>
          <cx:pt idx="2734"/>
          <cx:pt idx="2735"/>
          <cx:pt idx="2736"/>
          <cx:pt idx="2737"/>
          <cx:pt idx="2738"/>
          <cx:pt idx="2739"/>
          <cx:pt idx="2740"/>
          <cx:pt idx="2741"/>
          <cx:pt idx="2742"/>
          <cx:pt idx="2743"/>
          <cx:pt idx="2744"/>
          <cx:pt idx="2745"/>
          <cx:pt idx="2746"/>
          <cx:pt idx="2747"/>
          <cx:pt idx="2748"/>
          <cx:pt idx="2749"/>
          <cx:pt idx="2750"/>
          <cx:pt idx="2751"/>
          <cx:pt idx="2752"/>
          <cx:pt idx="2753"/>
          <cx:pt idx="2754"/>
          <cx:pt idx="2755"/>
          <cx:pt idx="2756"/>
          <cx:pt idx="2757"/>
          <cx:pt idx="2758"/>
          <cx:pt idx="2759"/>
          <cx:pt idx="2760"/>
          <cx:pt idx="2761"/>
          <cx:pt idx="2762"/>
          <cx:pt idx="2763"/>
          <cx:pt idx="2764"/>
          <cx:pt idx="2765"/>
          <cx:pt idx="2766"/>
          <cx:pt idx="2767"/>
          <cx:pt idx="2768"/>
          <cx:pt idx="2769"/>
          <cx:pt idx="2770"/>
          <cx:pt idx="2771"/>
          <cx:pt idx="2772"/>
          <cx:pt idx="2773"/>
          <cx:pt idx="2774"/>
          <cx:pt idx="2775"/>
          <cx:pt idx="2776"/>
          <cx:pt idx="2777"/>
          <cx:pt idx="2778"/>
          <cx:pt idx="2779"/>
          <cx:pt idx="2780"/>
          <cx:pt idx="2781"/>
          <cx:pt idx="2782"/>
          <cx:pt idx="2783"/>
          <cx:pt idx="2784"/>
          <cx:pt idx="2785"/>
          <cx:pt idx="2786"/>
          <cx:pt idx="2787"/>
          <cx:pt idx="2788"/>
          <cx:pt idx="2789"/>
          <cx:pt idx="2790"/>
          <cx:pt idx="2791"/>
          <cx:pt idx="2792"/>
          <cx:pt idx="2793"/>
          <cx:pt idx="2794"/>
          <cx:pt idx="2795"/>
          <cx:pt idx="2796"/>
          <cx:pt idx="2797"/>
          <cx:pt idx="2798"/>
          <cx:pt idx="2799"/>
          <cx:pt idx="2800"/>
          <cx:pt idx="2801"/>
          <cx:pt idx="2802"/>
          <cx:pt idx="2803"/>
          <cx:pt idx="2804"/>
          <cx:pt idx="2805"/>
          <cx:pt idx="2806"/>
          <cx:pt idx="2807"/>
          <cx:pt idx="2808"/>
          <cx:pt idx="2809"/>
          <cx:pt idx="2810"/>
          <cx:pt idx="2811"/>
          <cx:pt idx="2812"/>
          <cx:pt idx="2813"/>
          <cx:pt idx="2814"/>
          <cx:pt idx="2815"/>
          <cx:pt idx="2816"/>
          <cx:pt idx="2817"/>
          <cx:pt idx="2818"/>
          <cx:pt idx="2819"/>
          <cx:pt idx="2820"/>
          <cx:pt idx="2821"/>
          <cx:pt idx="2822"/>
          <cx:pt idx="2823"/>
          <cx:pt idx="2824"/>
          <cx:pt idx="2825"/>
          <cx:pt idx="2826"/>
          <cx:pt idx="2827"/>
          <cx:pt idx="2828"/>
          <cx:pt idx="2829"/>
          <cx:pt idx="2830"/>
          <cx:pt idx="2831"/>
          <cx:pt idx="2832"/>
          <cx:pt idx="2833"/>
          <cx:pt idx="2834"/>
          <cx:pt idx="2835"/>
          <cx:pt idx="2836"/>
          <cx:pt idx="2837"/>
          <cx:pt idx="2838"/>
          <cx:pt idx="2839"/>
          <cx:pt idx="2840"/>
          <cx:pt idx="2841"/>
          <cx:pt idx="2842"/>
          <cx:pt idx="2843"/>
          <cx:pt idx="2844"/>
          <cx:pt idx="2845"/>
          <cx:pt idx="2846"/>
          <cx:pt idx="2847"/>
          <cx:pt idx="2848"/>
          <cx:pt idx="2849"/>
          <cx:pt idx="2850"/>
          <cx:pt idx="2851"/>
          <cx:pt idx="2852"/>
          <cx:pt idx="2853"/>
          <cx:pt idx="2854"/>
          <cx:pt idx="2855"/>
          <cx:pt idx="2856"/>
          <cx:pt idx="2857"/>
          <cx:pt idx="2858"/>
          <cx:pt idx="2859"/>
          <cx:pt idx="2860"/>
          <cx:pt idx="2861"/>
          <cx:pt idx="2862"/>
          <cx:pt idx="2863"/>
          <cx:pt idx="2864"/>
          <cx:pt idx="2865"/>
          <cx:pt idx="2866"/>
          <cx:pt idx="2867"/>
          <cx:pt idx="2868"/>
          <cx:pt idx="2869"/>
          <cx:pt idx="2870"/>
          <cx:pt idx="2871"/>
          <cx:pt idx="2872"/>
          <cx:pt idx="2873"/>
          <cx:pt idx="2874"/>
          <cx:pt idx="2875"/>
          <cx:pt idx="2876"/>
          <cx:pt idx="2877"/>
          <cx:pt idx="2878"/>
          <cx:pt idx="2879"/>
          <cx:pt idx="2880"/>
          <cx:pt idx="2881"/>
          <cx:pt idx="2882"/>
          <cx:pt idx="2883"/>
          <cx:pt idx="2884"/>
          <cx:pt idx="2885"/>
          <cx:pt idx="2886"/>
          <cx:pt idx="2887"/>
          <cx:pt idx="2888"/>
          <cx:pt idx="2889"/>
          <cx:pt idx="2890"/>
          <cx:pt idx="2891"/>
          <cx:pt idx="2892"/>
          <cx:pt idx="2893"/>
          <cx:pt idx="2894"/>
          <cx:pt idx="2895"/>
          <cx:pt idx="2896"/>
          <cx:pt idx="2897"/>
          <cx:pt idx="2898"/>
          <cx:pt idx="2899"/>
          <cx:pt idx="2900"/>
          <cx:pt idx="2901"/>
          <cx:pt idx="2902"/>
          <cx:pt idx="2903"/>
          <cx:pt idx="2904"/>
          <cx:pt idx="2905"/>
          <cx:pt idx="2906"/>
          <cx:pt idx="2907"/>
          <cx:pt idx="2908"/>
          <cx:pt idx="2909"/>
          <cx:pt idx="2910"/>
          <cx:pt idx="2911"/>
          <cx:pt idx="2912"/>
          <cx:pt idx="2913"/>
          <cx:pt idx="2914"/>
          <cx:pt idx="2915"/>
          <cx:pt idx="2916"/>
          <cx:pt idx="2917"/>
          <cx:pt idx="2918"/>
          <cx:pt idx="2919"/>
          <cx:pt idx="2920"/>
          <cx:pt idx="2921"/>
          <cx:pt idx="2922"/>
          <cx:pt idx="2923"/>
          <cx:pt idx="2924"/>
          <cx:pt idx="2925"/>
          <cx:pt idx="2926"/>
          <cx:pt idx="2927"/>
          <cx:pt idx="2928"/>
          <cx:pt idx="2929"/>
          <cx:pt idx="2930"/>
          <cx:pt idx="2931"/>
          <cx:pt idx="2932"/>
          <cx:pt idx="2933"/>
          <cx:pt idx="2934"/>
          <cx:pt idx="2935"/>
          <cx:pt idx="2936"/>
          <cx:pt idx="2937"/>
          <cx:pt idx="2938"/>
          <cx:pt idx="2939"/>
          <cx:pt idx="2940"/>
          <cx:pt idx="2941"/>
          <cx:pt idx="2942"/>
          <cx:pt idx="2943"/>
          <cx:pt idx="2944"/>
          <cx:pt idx="2945"/>
          <cx:pt idx="2946"/>
          <cx:pt idx="2947"/>
          <cx:pt idx="2948"/>
          <cx:pt idx="2949"/>
          <cx:pt idx="2950"/>
          <cx:pt idx="2951"/>
          <cx:pt idx="2952"/>
          <cx:pt idx="2953"/>
          <cx:pt idx="2954"/>
          <cx:pt idx="2955"/>
          <cx:pt idx="2956"/>
          <cx:pt idx="2957"/>
          <cx:pt idx="2958"/>
          <cx:pt idx="2959"/>
          <cx:pt idx="2960"/>
          <cx:pt idx="2961"/>
          <cx:pt idx="2962"/>
          <cx:pt idx="2963"/>
          <cx:pt idx="2964"/>
          <cx:pt idx="2965"/>
          <cx:pt idx="2966"/>
          <cx:pt idx="2967"/>
          <cx:pt idx="2968"/>
          <cx:pt idx="2969"/>
          <cx:pt idx="2970"/>
          <cx:pt idx="2971"/>
          <cx:pt idx="2972"/>
          <cx:pt idx="2973"/>
          <cx:pt idx="2974"/>
          <cx:pt idx="2975"/>
          <cx:pt idx="2976"/>
          <cx:pt idx="2977"/>
          <cx:pt idx="2978"/>
          <cx:pt idx="2979"/>
          <cx:pt idx="2980"/>
          <cx:pt idx="2981"/>
          <cx:pt idx="2982"/>
          <cx:pt idx="2983"/>
          <cx:pt idx="2984"/>
          <cx:pt idx="2985"/>
          <cx:pt idx="2986"/>
          <cx:pt idx="2987"/>
          <cx:pt idx="2988"/>
          <cx:pt idx="2989"/>
          <cx:pt idx="2990"/>
          <cx:pt idx="2991"/>
          <cx:pt idx="2992"/>
          <cx:pt idx="2993"/>
          <cx:pt idx="2994"/>
          <cx:pt idx="2995"/>
          <cx:pt idx="2996"/>
          <cx:pt idx="2997"/>
          <cx:pt idx="2998"/>
          <cx:pt idx="2999"/>
          <cx:pt idx="3000"/>
          <cx:pt idx="3001"/>
          <cx:pt idx="3002"/>
          <cx:pt idx="3003"/>
          <cx:pt idx="3004"/>
          <cx:pt idx="3005"/>
          <cx:pt idx="3006"/>
          <cx:pt idx="3007"/>
          <cx:pt idx="3008"/>
          <cx:pt idx="3009"/>
          <cx:pt idx="3010"/>
          <cx:pt idx="3011"/>
          <cx:pt idx="3012"/>
          <cx:pt idx="3013"/>
          <cx:pt idx="3014"/>
          <cx:pt idx="3015"/>
          <cx:pt idx="3016"/>
          <cx:pt idx="3017"/>
          <cx:pt idx="3018"/>
          <cx:pt idx="3019"/>
          <cx:pt idx="3020"/>
          <cx:pt idx="3021"/>
          <cx:pt idx="3022"/>
          <cx:pt idx="3023"/>
          <cx:pt idx="3024"/>
          <cx:pt idx="3025"/>
          <cx:pt idx="3026"/>
          <cx:pt idx="3027"/>
          <cx:pt idx="3028"/>
          <cx:pt idx="3029"/>
          <cx:pt idx="3030"/>
          <cx:pt idx="3031"/>
          <cx:pt idx="3032"/>
          <cx:pt idx="3033"/>
          <cx:pt idx="3034"/>
          <cx:pt idx="3035"/>
          <cx:pt idx="3036"/>
          <cx:pt idx="3037"/>
        </cx:lvl>
      </cx:strDim>
      <cx:numDim type="colorVal">
        <cx:f>'C:\Users\vatsalya.singhal\Desktop\dashboard\[FoodOptimizationProjectData_OrgPlatform_Updated_InternProject.xlsx]HRIS data '!$M$2:$M$3039</cx:f>
        <cx:lvl ptCount="3038">
          <cx:pt idx="0">1</cx:pt>
          <cx:pt idx="1">1</cx:pt>
          <cx:pt idx="2">5</cx:pt>
          <cx:pt idx="3">5</cx:pt>
          <cx:pt idx="4">7</cx:pt>
          <cx:pt idx="5">10</cx:pt>
          <cx:pt idx="6">19</cx:pt>
          <cx:pt idx="7">21</cx:pt>
          <cx:pt idx="8">22</cx:pt>
          <cx:pt idx="9">32</cx:pt>
          <cx:pt idx="10">37</cx:pt>
          <cx:pt idx="11">58</cx:pt>
          <cx:pt idx="12">64</cx:pt>
          <cx:pt idx="13">70</cx:pt>
          <cx:pt idx="14">74</cx:pt>
          <cx:pt idx="15">87</cx:pt>
          <cx:pt idx="16">94</cx:pt>
          <cx:pt idx="17">113</cx:pt>
          <cx:pt idx="18">116</cx:pt>
          <cx:pt idx="19">132</cx:pt>
          <cx:pt idx="20">161</cx:pt>
          <cx:pt idx="21">167</cx:pt>
          <cx:pt idx="22">168</cx:pt>
          <cx:pt idx="23">177</cx:pt>
          <cx:pt idx="24">184</cx:pt>
          <cx:pt idx="25">292</cx:pt>
          <cx:pt idx="26">381</cx:pt>
          <cx:pt idx="27">512</cx:pt>
        </cx:lvl>
      </cx:numDim>
    </cx:data>
  </cx:chartData>
  <cx:chart>
    <cx:title pos="t" align="ctr" overlay="0">
      <cx:tx>
        <cx:txData>
          <cx:v>People's origin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People's origin</a:t>
          </a:r>
        </a:p>
      </cx:txPr>
    </cx:title>
    <cx:plotArea>
      <cx:plotAreaRegion>
        <cx:plotSurface>
          <cx:spPr>
            <a:noFill/>
            <a:ln>
              <a:noFill/>
            </a:ln>
          </cx:spPr>
        </cx:plotSurface>
        <cx:series layoutId="regionMap" uniqueId="{CC5C9F44-2092-4FC1-B3F9-DF59DE7BCB16}">
          <cx:tx>
            <cx:txData>
              <cx:f>'C:\Users\vatsalya.singhal\Desktop\dashboard\[FoodOptimizationProjectData_OrgPlatform_Updated_InternProject.xlsx]HRIS data '!$M$1</cx:f>
              <cx:v>Count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1Hzbbty4tu2vBHk6BzhyizeRXNi9gUVJda9y+RLHyYtQsR1J1J2irl+/p7s7jaTau5OFlQUcPyRB
rKJEcXDOOcaYLP/Xw/iPh/zpZN6MRV62/3gYf32bWFv/45df2ofkqTi1F0X6YKq2+mwvHqril+rz
5/Th6ZdHcxrSMv4Fu4j+8pCcjH0a3/73f8Hd4qdqVz2cbFqVV92Tma6f2i637d9ce/HSm9NjkZZB
2lqTPlj069v9U5yc8tN0evvmqbSpnW6n+unXt9987O2bX85v9pcHv8lhbrZ7hLGYXTDiMSmwy5jn
ESnfvsmrMv7jskQXmEvCCfKEpAxL8eXRh1MBw39oRr/N5/T4aJ7aFt7pt3+/GfrNC8CV3ds3D1VX
2ueVi2ERf327Lh9TeOu0rfzfL/jV8+zXh99e95dv1/y//+vsB7AAZz/5Cpbz1frepb+gsjkVRffm
VD6+2Z7apEjNlyX699Eh5IJLz6MeQgJ51H1e/q/Q4d4FQOcy7iGOBGdfHvw7Nn+Z15v/09qTffq/
Xz720vxexupvbnWG3Wb7qrBbpQVEbv7maE6PT23ydyvzHFf/wV20P5Vp3f3EvYPpxXPYEs+lnHgE
n0c2uRCCSIo85hLYQ5J/efk/Ivv783l5r/z5Imc7Yw+x+oqi2k8gotP4ZL67Kb5NPn+XbIl7wfFz
OFNMCJHCRefhzAVEupAeFZQI9wySH5vSy6h8PfYMGH/1qoB5Zy2U6h8M2B/HBnsXEmOCICKe/zkv
hMK9YB5nzIWEi7jkLv42XH54Vi/Dczb8DKF3x1eF0D/b9lR8WZ6Xisy/SFG8C8Ioo8QTsPbk25iR
+EIQlzLJJH2OLfesCH53Li/j8cewMxz+efOqcFidzHQqfyZZlBdIeoxzl2MEePw1fxGKmOdCueGe
hLryZRP8XlJ+YD4vo/HnwDM8VtevCo9b81zhfyYeQA+pxzCWLqEU0zM8gLxz+BnCECDeX+jhD8zm
ZTT+HHiGxu3rQmNZ/UQkELsgHmYglSjj7lmO4vTCZRRA4hxBYafncfGdmbyMwm+DzhBY/vNVxcOx
AoYFCtuY6Uui+PerBUJQx12XABBUSKgGX+sleQF5iQJQglEKHzsrFsfusfv+fF7G4+uxZ7AcP7wq
WH7jIqfyWRd9D5b/oB7yk+Rkbdr+XAaOwc/wPIYYSCOg2vRMFAl84dJnwwNzIp/D+WyD/OikXt4i
344+2yT+7avaJMtOn8zJfm+D/Av8G0Nscia4B2YGJUCvvw5cdAFClngcmLdg6C8s7wdm8zIkfw48
Q2O5eVVoXJoUOPdPBAPUDgKSx1yMoK6RM2Ih6AWF6GAuJ5hiBOzjy6N/J3rfn87LaHwZdwbGZfCq
wDh2pT59+rIi/35FA9cA3ABYaA8MWGDW30YGu6AQL+Ilhvf9ibwMw5dxZzAc1auC4fqkT60FF+fn
IQEeAQP+Jp/1jSvOuAX4aVRw6AWAPILIOC8dPzSdl/H4augZJNevK03dPuWnMv6pkhRxcMildF1g
2BLszmdf5uvCIS/AsfEwVHX8mwl6VtB/aEYvo/LV0DNUbl+XTbA/Qe8KOhf2Z0pTJC8oQ8glGLm/
UW30LS7eBXKFdJHknBGJzpn4D87pZWS+GXyGzf51mZ0qBWx+YgJjFx4XAhPKketJKNtfxYqAiwhT
JBEWUFPkeUfgu3N5GY0/hp3hoK5fVTEJnvIk/Yk4iAvoAYCVBhmLA836BgfOLxBigJLghBGGnjXK
7+3e39nVd+fyMg5/DDvDIXhlvVYIh+y5M/NlSf59eoUJNFFBW1AwZiQS7jnXhQY5XEVESKguf5Ue
mx+Z0cuIfDX0DJXN68pS759a+0Y9QWn/rmPwLwhCMDc5gbMJLnb5cxRAGHydrfiFfLb8hQttTA6l
xPuyJX6Pkh+c08vIfDP4DJv3r4sG70+PyXT6D/TLCBwcgb4x5C/guhSdEy9xAYYnhAz40gKKjaTf
wvPj03oZofPxZyDtX1nHrHxMzH8AJLClOXBfhqCBBu1mdpbbuLyAsz1wfARLOAnw19M9//zhab0M
0vn4M5D++bpA2j4ZOHz1ZRv/+4UHuRf0uWdJPY4I2CnfpDc42kMhs0nwIUHd/O7AfE0Cvj+ZlyH5
Mu4Miu3rogG3pyLN3xxOj91PhANdPJd3F/CQz53kb+EQYLO4ECbgCaMXWMCPTehlSL4eewbL7es6
M7M9mfJkT9nPDBI4xQQ2I2CCPCTFX4Lk+VwiNJsFAQlJzxXLD83nZVC+GnqGyfaf/18rl5ePWH19
XPSbT/yrx0XxBfTNKCw31H4izkQ9tNdAr4CogeOkYLicn5H54xDn/z6Xl6H4Y9g30/4Pnwj93/ta
fx7vCmCjh78dwv3qwOjfX/3t9eBs8NnQvzvL+/tarR9/fQvbn8KqPp8J+/OA7/ONvpGG33aYXhz8
BKbor2+fHXzXpS7IzN/JM1gBA7B4uOJeYMak9LgLGQ9Oc8CVsjI2gbPCFEwb8HOgIP1x6PTtm7bq
ni8923DQbpXCA//gmRKSP09CH6t8iqvyz6X54/9vyq44VmlpW7gxbJu3b+rfP/j8snCqQTD+3FrA
4pmbSFfA9YfTNZy3hs+j/+dGus/gz7gYO5b7M8uRH3elCdPEqLTvqvtmMiSYGKrWyRGZiV2OSdkt
Et7HWweba6R77ecJ0u+Y7K5MMpD9hBNypM7oz62pD90wbMrWisshQ9VuHKtFDb2QjcZ1tMiGz9KT
rYrYjOCWCVmhuvyUu7PYplSoqc3xcfRESBqn3WUDGdVIx0XE9F3CqpXjnaK5F0HctZkyx8TRhybt
8pA6rh+VbPDdzxPTiWJcvDOR8EJSt0Zx5jTLtJv9qPOs4jN0R4spXiSeH1feFWd9pJqqmVUUkQ91
qqo0+diN0a7J6Xuax/kS6TYJynLvjQ1R2YRq38V1papsVCUZgwGnJkjafieQvUtEuzDpPKo2W+Mp
mRUry347SBxiy3xXNqmqa3Pb59PTqPNRSVn5OLHvUDvkqzZflk0cLdOhfsfrdF23OVnyNPJH3I8+
79tKpdpahVoilcuzU66bOkhGRENc4C3bmcjr/dabEh8Re4jHJAl1WX3WBOGlMUFeJk+YdzjsyWx8
FhNvMfSwkqxzbkTb3EZ5KbZZVPjZNFU7N/IS5YZ1Si8rEmWq8qawm9IAz+2kXCOXo6nyRUwwVkVd
Lyyp+DImXPtwnuxdZbNCdTTnIc4qHU6N9CG/+fE4xYpTNqu4xFxlHll0Ml/ynCQqaxujkih2VZ3I
j8bUKs2yk4v7WfWtKP3a7Zbz7AQItpDGR9J6qqB5pko7p8rtxrW2rFJxlt53VGdBX+VM8aSsYI1l
vJA9bpVxex2OTSnXXeHdJ2m1zhPpbkacBBZF+Z6O2AeUx6PblmVQ9QStkFvbECd810dV/wni45bI
bM2Ia941WZ0ErEirax7zY4Yk2RgnV14RatLUH1tY8aRhtc8pik5tfNWkze2Yd/Fad7fgtutPuEp9
l1XN1m1OfRzRaxPnqU80wUtLumxr2+JTE7mJchIyraNoHv2cWkf1sy2CNImjRSNyT3HiDKGI42Gb
T+lVS2fY5DFPrtq57f26jCJFonheFXNWb5wpzVXOx0RFpR6WbYWCRMJS97i8K6XKeIRUInUYu7YO
RV/tM73Ky/whJQYvkJvHvjeI3o9yoobYfO7McAAasZOwQsqwKuBRWvgpfCXCz9whLL1uVbWpiqeo
DWxpqV/jxu96u/LQ5SjyVYfiJWx9VRprlFO0t81cJ6r2hhWv0k2Vp8OWwga1Is3gGd6HPDPpdcRL
ZRJJwsTm6TJvqAsvWFSq67jcTG11dCd4vsfnMpzT+r5Pus5PZXcvKpYobuf8I8NDpyLqLjMnKuEJ
7nipI3kjy/vCG1RHEn1LdEsV92a9cnlkthiPjortroXEwCuUqawxS2GcU0Wc7eiNi2EacsWLWKtO
Fruiw5s5I5c6HRzfztIq6/BlLUurHJL5eRQl/hRPkxorczdrvS+9dcqr/YhzSIKWJ0sn7lXSD3eN
15kVSlu+8Xhz6VA33iV5OqmU5vWqjpZ5G7H9IIfrYoqKRQvISd5dRsOGwOyWo2QPMtHxZefk2x68
6U/cNJ7Sg7tN6DiviJf4pGnnIBE8UTEqhnWVx9dVy/BWjN2NdoOSI3OoebPJOC8OdS25H+tyhryc
1cqZI7vOzbAjOX1whnYNSvmdtvLDVGPs28Tb8oSpPDe5qqCSgaH9SLqkVQkvCyV0NfgxGsIqwjvd
tb0aZM6DOVnmzDYLPfSZGmWkVWqOup9oUHmNWETlvKll/iA6fF2W9UfT9494zPbNvmbZQxdbV+E2
j/wmuXfJppoJOSBR1sEgjfCxtjQccqFVBjlrK+phX5I439oewZtr6/odmttAdwADnAsUfk6oKqcZ
r6M4umv7olEdmiB44r5YSBuvaZxuOi8myrbRY+/NT8M4ZGrSVMVuDh+uRqGSrCnUVNt1Pwnu9x4y
ARlKZdnjzDwlu2RSYh4+22RYjyi/yxC+JrD4y3aoYl/zyq+d4RPNmyrkpQf3nLq11MSPsthRrIq0
H7sTFAVPvIvnmYReMUMh6K5JWzsKoe7OkXaFs25UMU6VsHJQ1sv0Iuu826LJzSYS45Y7jQx4I9Og
auKrOO3dw1Rm1sc0rcMySel+1mzvCm1WUc/YujbZNkeND+fExseMaK2oqP26rugdSkqjRDfGHygP
En2wZX+wtMqvzeBVyohk3Fb5fI0mJ35iBdqKSZMAR8QuXMduTErJpmsmlQ/OcKxtOq3ieORLKXW7
zokDrxzrfjnzOfdryQLsVexAn/9CTUQPBOCfyvuoFcmtbbuw76HSOxnUCo6baNUj7yiaMt9WUVUp
0uN+XZelCBEr8xXVZTj0udzVTZr5Tc+8VYSGJkAsb+9ar0AL3bTJoqo8uvJM04UxcT8lEypvx+Sp
lg5RzFTegY3urJI8oUskmmkRV62ChkS0wCjLtk5euruSu4M/DUO3gkRFtnxiKzed7YKNhdlWDj1m
kZTbOSZP/UwXXdKUvu56Z+VWCLLTNOG9R+VSk+paonQ+cHPZINtth7Z+7LTUGyhzfpQ2xzJieCHj
7FNhPkzuXNxUvQ/1Ott7Jr5su4atyt4OS7fw/EZ4mZrzcg9FI752Y0YVrPUitYW3jwxzj4zlH0hS
nrImyZeubjq/7gaxIKMUYZz1N9iTzmXeTpMvuzlAsK98xzXdBmfuI1sgNI+r6rn4+RlxFJwfM/c5
61Ts9LAmFUMK6/g+xbUJJocFUReLIONGLpqE4HCgfA6qbmqWrUi5shq3PqDjbNvJZssuqlDouM2O
d5kJsKkzv5fTvJWJ+6kt525JRVdtrYwhlenW164ZA4m5c8gIOQ6OKDdTXcSX1NuZFpdh6vXLDh6z
gwIWb7w4XqSwT0Lp6lFNkefDQire80/adXY2766qqboui3mRx3pfCH7HcOnH5lM2xkFKp5X1ug+F
9u6BJmWQNtwhsEEz9jbk9CnNkBu2TXNLUEn8QXjcTzsaq5mYeg1dZXHEdApp62lVDihX2iu1L2mB
jtLBQP76eFdUDfF1Md40M5C9ZoiiQx6Ja9Pr6rrucLspaVIoNx/RghaUBpmTxbcEfsTS4R3D7ceZ
i2ET0Sg5Siw/wAH0FdeouBIzzsMyavMA2yIK6z6D0B0cJyyKpltJJ5U+L4UIkz666VnqHaGAb6Ab
fagGt7/t4/gwAE/cGeN2l1p2fTi10wwUlkINaES7FEVXH0YJ6+30NA4yUzpHW+Wf4mZy72WZ76Kk
b/djzNp946R2XznzI8kaGY6dE7iSN1cFeBdhPg6xAobZ+A2kxuuYMObrTIx3EUSEKosRbZCTv2uG
7jav+y7oGuPjarqGw0CHXiLIj06ufdu3TwLWO8BsmoJ2SksV17hTszbA23nQOcyv+/tirBs1A2Fw
HOCStUN3aZ+OfonkO1kKCsQv+Yjjmio229BO7oeir4dgSqZWMU0TYJ/sDov+Zp4o0HJsQHKiVI1u
dHRT9zDY+l0kpyVndI/GObvLxiB38y4o4tJuhRmwH/ERaHsOdaUEGt3LIj/EvDpJjgIoSk9cWxN2
PW5U4o370m0W9VzEwUSpmk28x+nwOaqLxh95d5cX404IapUBgZTBEetNWpKHNuG132O6TJtaKho3
QAznpoJ4dYD4IREU9ch9Mul7x2nT451kabxrhU6WjYQYJm3f+XhEfTjXtadYa7wgSV3VSjGtuyQJ
otZQBboi6PAsDs6gIH0lqkzQu3KqywX2+r2btvv2uWBGuNpLXsFKEiC7MciJgeT3NrIQXj0GkjTA
yAiHaVNcE8uRaqvoPhs74L7eLp2K2wyNm5xnt5gMN8D8kmXUpH6f4IUT1UCMgKll47BjXvfRRgTo
gZyBeLrkg4Ed4WCnfO9l0vNBY+rrIU6vaJPaJaoytBrGsVZA4CGXzL23zGnmQpYPaiG6XTpKu+y4
vWWDGQuFCpstdFpl/kx5sRCQ3Dde3TaXhQGZSp2o98u4cfyx6uLjVLkDrA6GjNPgYVt4W9emxG80
w36Z835fDc0lZ1jpqo03BkrWssASCEHs9ZcFTY5NnTl+R+fhOOjCAg36XJSjty1jiVQDEDMnFQFB
qL6G8yX1tcHjpwocJz+pikTJPk7U0CXe+3qeVyaNugN8m+62waK6zKW+1BlEMezAfleOdE2age1o
Pw0B1V0V4AKNi64zkLvquFqNYzSAAPD2eT86C47a8rLq2RbZ4hOhtrvrlrxp0R5MimnRj7ZQc89u
jYeAtDsfB47vxhbDBdAUWTXdaZacalyHcnZ71Sf0PooKscpcvmpRsRy8Ud/r2OOqsDJZ8LnbD2C6
7ES1tILNm3m0hyguoqUY+qXVebojslR1LOowk2UflgZIM22GQ5Z1jo+7oV2VdMz9fgB1S5Hp15Eg
6yjr66AHT8eHsuk2z1t9V8UIB1UZ9ZAt3HyNC9MuRAJyB8RhGkAqGW8dVnxIEpIvGye5T593ZlMW
W8xRp4YcZevWrUyYO63eOO1MVWuwF6JmmBd1kiHlurXzqYvrDYYKcscY4kE28O62NBorjKdV4YxT
kGszbDRI3LYERcVjBxR4hM0WxWajI7AumjmbFE5mohBxkD/mVK+l2wdOlic3Vn8oJ68PK+T0kPr4
QcS0WRNRRgukUayG1I57p8liVWtuDm02bATpt3quq11ph2GvY6L9gfTKYdG0q9ouCV3Wc98ZjL20
Xj1sEXP2iEXHwpvKgzeX4iZniQmjtNOLmienlMXsWMZ9roZI5u+N51C/AHq/zCTJw3YavB1GoHPB
PTvVQOAVjaw+knrs1myeoC6B5l9GXuME1ZDhcJxIumWQb63LJq3GVLX1AEKD2PjSJW0WEAJkwWI6
Qylo7Np6em9sujFjpGRasA+eLJcxbJYky+1+nilbOvNcBlMVUWUK02xSN8/XomenwSX1bkSG+8wV
UVjyxK65XHoxle/SBLsLGmmhmAVNrAfcve9KCEvHKZuPeT+sUzmXawxftghNlTwWQ+5smriFzfl8
uj40xcwUyDekG+/jpNNyYebWWxVgZUKgszAd5voSvjR/WfbptNRTJ1QFX5JZGxcUfpKDFdIUA196
U9G/G6ZwquPFmIGFAarFKNZDumTJZZ1C8hlqSRdx5MxQWGMUaunsi0mj3ThMYmNovNPjs7Vnp3GV
YlhJSp0nMYIuqazmquTeZWxbHRQFkNJ0yAbFSN6CfBJoi6sh9Lys2IDXVCzmBkQmqQpXxbMoLsGL
uM7BXygyWSw7lNlNVNY8sJEsg9KlbVCwqAd2mrhAF4hdxSg1YTFh6ifUDAGqQKSl1rsrsoms2hRc
AZF4sNy6lDsD1kwc5c4qivNhSal36xJW3HCIaazDuuunm6LT4EXMPN0m4gpBVN9MLRh8jgQmSUx5
NQ75JsprdCApuEZt5MSBp5trA9+Q2SQkoqtWDB8tHu3WdgOpwRkU+Ra2V2cLdJdmKubTCeVTC57g
sLQJB3WW+e7cZLe2zNiBZKNWLiT/HUsXAr7zB3k61jtsa72rtR4U0JB4qeG+rAQjIRLNnqJ0UXDa
3HR09DOHxVcTfZZw+KZ36Tp1MLmP7dQvcgKlapqzg0cjGnAESnc0sQirqX1ynt+o7nctcq81z73l
7LXdtky7yykd6DLJI4iYEphbXxRhbxLj18y1iuGML3Xm2KOQYsUHkqxZYZACTjStqUiAIJsJHL/C
wGdTbnapHo7awVrxqCnVLIebIarwwqI5KNtmUUa8V0BaKHiibqkyWK8hLm5irU9RxrNdHI2foP2+
sRXfmm7czkx/7OZ1M8qHKi+70K36p7FvE1WNo147xm7LPBdLQRYuBSJscpyoNKLwygJ+E0h6P3fO
kZaVGxjeugHp7OjbQW9pOVxNGsouNhyDzcQx8OvummdW+G0E7oWm6aIiaRoWkAb62vWfJ5+SKaiH
+mbG7U2c6E0ey87vHfeEQEDDloxvbFHssFMLfyYp2Jde9IkY57Hv6i70wMZKoyxf9tMafk/HJRuj
S2RbcIwtWsEpHbtKknbJ54e6dVIQuylTQ7moc89dxZW9nJNspzPqQbDHQdKzpeFcB+DyI+W1j6MH
tFf2KQrSPPEChNEi9RoXrO1+gppibiWaQyb7T3PiFpviI6+dI9f1qhvLwR+sYQFIIVdlDl64htyM
1kCuAKEHrof3oY3H2R+QG4euifyq86pQemIxCnlE78vYFDs98Uy5FVk7bTksMpZfdjTaggfj591j
Uj/UckrXXjwfMudz5wG18TLujxroO8HxXaH5+7QZnK32ar8lJQvg0ae5AukBvh+YW02y7ehQQDFF
TtjOPdpTbQ6ERo+pztujru2gshqcd9C4TZgWUAegrCRXWemNqtC1r0GFbJNior5unTZo+TRtmue/
dB2vcQ4KWZggKkCl9ommW04r0OIowA2rdol8z5q83hbcc0EX1x8jnTQbzHsozwI/yr4ioemjdGtk
vxQtuRp7AuEK1KwDawV+3Q1SQy36kILj0tAMNLKYzSKdSORzVnAor8PWm+3T7IEwGPA76eanrp42
Hsa7qPJmH1G6Ap1EVDNN+8SbPkasuSxx0So3WQMFPFgi7makb/pRj742fD92w2lq8qUexb1H+TEZ
F/ncHev6IYueSVqZq4mQaDHA5slqd81hpRuGrY9m94EVug1bNMhVlAPQ84QUahJw2TXkjxjM0aEC
PdkL2ByweRPEPxV1z0Ep5l4wdV20gry0phUHq5/XOMyq9HPqVPdZD/0UvproXedwuBm+yucxbE0H
WbqJKVj9cENaxTdy4rceznbC1vcxyj4K0tCFa/W7RorLRAs/qfHVHItbh4BK3zZ0+GSZeF8M1b2Z
x8S3JTCxDPILDskowIM23Y5Chj+Af9iiWgTlAOkg9sGPikLXiU2gvXeihO6SZZMNkxoFousLZUl5
2Q9OuZhFb7YCiUxJt0aqE85wcA04gpUFXRrnrVywHLfg7QmxngazA+t9vDXyJqO5o3BMo0OFqnuS
M/weWnQxuAHtQ8UKusjy4THOvXThpNmprcuTJ1B29cESYP+6aSKl48E7mC73Bw+fXCQqWLgVatPy
tpOZKroUMEiGeTkkEDRCOrGCbxaVm7wZJ9hLQBacrn5EtiIrmbkmRKjRIc/TLnBykDISg5rvCXlX
me59mxcfR54avxzrTJHyyamBptkWekFpBnYld2qjYrDPVqNNY/+3mxLdzP6k++aQd4mahRgvE9xA
VZsmFJQEDMwoI6AyHBxaaE2u5ipdtfGMd9DwXBqnoFvqGoerYXxWAVkRzlCZoZ9U7GIwY6mF3gk4
O7Ac08GkIDP7ztmlzKRQlAtohNlebJPmrpBlWORdyNLZXc/EOdQZuipZEu8nM+2gK6L341SFINfQ
cmihx8IqbzGxSWyblu06nnqqS/hwJQU55A1myzFCKAAX/w4Pjr5iE7E+z+qDB0ppKz2nXTXGhf6e
zfx0tGUQabooGwklBhjoCgHe8MpTFyReGfsR/R/mvmw5bhzb9ovYwQkE8XIfOCRzUGoebL8wPEic
QAIgOAFff1ZW9am2VNWu0/10K6Icli0ZSQLY2HsNG0QjQ56DA9ZlEYJi2YOp/T5tItPDheHiPeBV
QPcp67WH8E93WyD3alq9T6JtcSi47B79T0Afcl9cr3p+GsEMH9d58wt3UsCmpHvGwds+MBH84MHC
MouiOm3c+Xmtu/o5cymXae+BkJBVh/yxicti6C4lm4u4HpXxGyspMDxUonop7Y+uQ1U8dqlHhXka
J+R1XbN0KHgcXgQKjyhCgpS9BwVaBouHo1bwvLfTEeCUTra2Gvd4eTtp1AOg/PLWt4QBTjhK6W03
0rHV0Tnqfg2SGALxvG5rm6/xWMgtIRwVA1+6O39Z42PnokDz4hBbmrpvthIijwTIAsabmzkeu1vQ
jM8qmL2rkQVjskjvTcvKnEjjAYVp5+MEyqqICCLOMvVX4moeJf/sSveJ0zk3IwlfaOk/S6qjHLC7
PEgxo7xScj52UA7kKBXzbhVXYdXabFvklbMdqGlAHrf9fhnne1F79qw1edKR8nYu8NESePI5lsNJ
DuG3zTfiyJqV39ru2DVlcDvP7TUgxOAYLmxNeWRAL+iQZRqNH/Ko7YCfwEgAIF+5aSDVWyy216EP
vdwLavuwLPELzB/Pwm/trXM0NQXPo+cmC9RTL91kDa9iihx/MmG/b7YemxRRPiMT+VoFqEQ2yd+2
aECmVC+JmsVaiGB6q2YHZOQQD0XPXZI1nkdTg0oQsJraraxlKXibrBmG+2igVUHAjiQ2VUEP5B/H
WlFZDgJpHtJFBTqTE3hEx0dlLIDR93Z87aKF5OA84w6ceNQEma70mK5GrImSa7Avp7JwTT9fAQ8R
AEXktlvmcdd5RO3nSSUld4GI95cE2f8xqQXl6VbNmSVDs1t9hjhOQCmNJB52BBOe+JKWoLeW15Bt
OWviJrcrO/CW0YNDz0MoptRWq5cDpdxPwU3g9GzvKqPvrTOEBZ9me2qcneWvHPv+IWhfSBWSlOn4
2JCyL3wheOKVwX5s+ZhsptOpWbaDFYtMzda+jLw2mQMsOydxxHeOr/xMl+OWBKCmG6dSBTwka9G7
AKyMbwjAi7Hc957bJHat8sXS8UgukCRkdSeAD6DGpvre61C2E2rLbEKRnMiQfZsbnDseYCgViCof
IzdCWebWqTVVmZTYtEwObhF19s1etA1l66PYrXxEKyTPG8GbGtfJySOWKLiNXoKeHJHJfZfLagGO
Aq7aIvlSsWG7WkE3rR6QoqGu1yceL+fc7VXwoD2fHSFs2FIpzKkxIbK9yR0LOiv61HLyg0udtHMD
BsR9qCrQT711z13ffXEm+TzYNsznGbqFSgE0YoGedyoNxQCmLzBQDwz+adr4U6snXlhA39AU7OKx
8dPNeEvqc/pV7IwfjZkKKaBB6DVY3DTpyvvlLPmUrUZ9my22cIn6ZKv7IZuqcsm6ju4cp/dTh0nQ
kaI9xmLs05GOD8QQpA1QYiWjxz7FK5KzWvVPl7WfcHSpy8IVqo34WzCAyWuHTidRZR6kG3xjfZcH
/iyQkbVLtk3Tndg0TbtwcQpV8u/UyDbvtEz8pnwO43a9q1p1jgQ2AakwKZpNyLQACkr35rdtxpH2
40PrQy1dk4XoHbNjfGt3oguKrgrCc7+4634dy/7ADcDh7dmnSFC0tEOqO2CBy5hVjTqFv1c9GF3T
8H4dF5N1sxmRYL/1FjDbttYy2QJXJE5jXkjntlgO65wZuSCUW4ZsqeFDDsD0VC1lfO7EJ3DzfqGX
+tUMFc03Z0LQMCBsWrcouYmQTK57ZXV5jpdPjSG08HoSJOWChMMRNbvqFtCxLmDzGr7QZJLLsOsM
NA9BVR6dKvwaeFSBFQrbE9ggP9XYufsq8uqdMyA8B54scwEY/0SWsTs7emvyZWmXFyq9QliV1g33
PyGhcXdKoWQwMvA+Ocy91SsIq77pTDbNjn7Qvb/DY38rayyXECDATbhtOCyCI+DC+dGf2DUPaweM
x1YVnA4PwgT6yLo2zLjfgIxcqL1Bpnutw4YVbtc2J4mMnpV6e6idvs5iUR+jgIuz7NtMj+10O0He
pLqmOgA1/IQfx4EybSSvIiz/dYZQatZzBnlzeRypms8W8aXz3RUUfuDmpq1QoQrkk5Hdzr/9Enbt
nMYxMDwzl6gn8TIZQpZp/PhqjKVIXV2D116RJUkTFQHCABp12TtTuk9up0XmrnIoVIUQT1FrqL4J
TtqX3xZSNse6W/QdgMdiWkJ6ngdeFcpOgD3nak02PhWuDdd7PQAQXcGHafcalUCNHBtRXk0ZLzvv
KujkPasjeyaV36fIQubMm7ZpV7rBa0yX9mywT6hBaPeGSxCp1oxPRF4J8LFo39icherPjUROyq31
M6bnrQDUvWUDW45eOHr5YEP3NhSzOvQu0rhma3PO+uZVOOx5AZJ6Raq6yrTyRTHb0SYBj496qqbD
1rC7WomwkMGE3JYokysBWnP1135Pl35KJQ74xfrBjV3qYopsgz8J3f2iKD0sF+CpXKBV6LsqvnWo
foMawc8agCVZPMZxpp0xyEMkODlfe5OJDiRIt6kxDxikWU0r7yY2ABPr9bHtdJgHrVtldKzE0Yoi
akhzs7Y+0u+5GlK+zM2N08zLHpP90roakrrLL001HtQU6n0cOGk00QVYqFtdViZUJeqqY1TvOVRM
u3qFQqD2z33Y8i/loRrFltboG5Fb6LGiniDpCSaxH0qAH13bfUEy2+07w5ckvuhgWtQRdKsinD12
242gaSPZuIew7EHhqq47ltVUp2SUeLX0E4eUqoL66XFqsE02yDqqsvpm1Nnv2BMUJx1Q9tY7A+Wk
e4eNS96O8o7HNb3ZNhLezr0OC82ibOTTV+Ce+jwMQZPNlXr1e7cHqbWyrGugQ0EMkecZx8/N2A0Z
sMT2KootS3ikLSr4bjxEW4zUhJao6VqaOcyh+7KMhtSfyvGFYmNDn8j7Qk7ujgSVfRJze4pcp9tv
LmiDpje3fuk2e6UESNpugm5AjQ6y/NCkUTOfx9kPgYfz+7pBtqw9vexUX+ciIiYPZqSY2gOK1tsK
uIn1wGE79sxND4xrsHHm+GWXcwrie5G6PMaq6p9DkbXQnsiw1RBlzWGKqhTklMWnmVhzdPUGNVSA
2esJlTlgR75zVVnd0gWCh2Zazjao7x0w84eq6RPNHbtvFnEvvKg/Ntp+MkrywgRzW/g9/wzkfMhY
XA6FT+xwRg+XYvJWDU5GmGJ0ZZ9JW4NuVGJMPWnN9TCW99A6TqfR6FxBvYUK071S7gjJQD0/tla9
kbuptOVtW5PbdowuNc44Pobz+n1oloMF9BeJIavIplME0Wo3C/nmICmffPKCViVqX7c9BEP1BFmb
84wZRh1WQ7YUxH7Rr9AG9E75gjrurOKZHkuAwR146Z1ufJPGJTkokJFmEGUS0Vbs53A8j56obxQl
59aUA4oWS3N9HzbRrhMy07W+Lnnkn/CGFYQnBuquMEqdeYwPU7fnUyuSafm2sh5YJ85Pq1u8DpCe
NV+yECRkGnuQcOlYIzmEgm8k9sp1K5xI1ALX5N6ajqryMrYO/p5pyEsdhsOg7ObEs/bcDtuY+Kim
b6IOgJC37nTdHHuPfgqNS7NGTEMuZ/7mM2QOTglppuNXt50dmquIIUtqIL21CR/sRVsU3temLYLB
1HvpTLtlkVCk0f7Z6eqktc33wXri5JhErTgHahvrPXHqfbuWXraS9tHwWaTcANbX5Yakc/vKphbC
Sb5ecbBYS18mvtBFJKFm6GdnSJQXuMmyNCJpjVN0/XxqoNjC9jqJyglzFXoHbxbPbAxRK/0Ip6bb
KRZ82YJxt6GAyRGB6Q5LvHaDXR8uUIfGS7sbSYAYpDaSzhBj1s2WzZjgDOIUpLchcH/S4VMBHeNm
HE9jy34EALcv+oJXd6XOrjLLC2mcMQONrwAE6yaFBHKBMLhWidN6b8SSo7XETb1+izP0plzzfA7x
6g3HAeLPgT3G5lp5bZhGQTND6ofp1Eiq5AIOphtuV19DK7JbZyX2jEDjFk4iK8n8pMo2OLF++iZE
n4Ez31Ei7pGcRak0TX8Gh4nM2KKGlVzmVR1ftW3pnzsCTNltyJ5zBqiEqSXl6vLiV2jSiEZKCW6C
o9AGe2gpBdMxKTANUCmrdkmsMFPmLXRXLdF90HxZljI8zSuyfA6KslvnNeclMUjavTKpFmh02dhB
H8HoLY8C2HBF+5V20NMEE3mZ2/Gr15U7l1b+dWvG8mG2DNIuKp4rYAdD1O5ZPS6ncnK/BxelpdcQ
9TkuceLNBfKa4dM4ohrtrIT2i7N9jBogQ+/PbV8vMSjxYJryDhOceTU/dUu7FZosBHA7gBSA+EEC
/DLMwxE6ydWtgbZXUQ/8eDF3tZ5sDvmZn/32pV9G5i5QLiCisnegUgO/Eg9CouSKHzQr6jlefkSA
/tDlL96TwL/fXHJyYlDLoZkeKJ0AEo+nRirv5El2v3b9UETj2udl1PA8cKGHlS4yGgDoRInua4Ai
ww2zwCHLGyFNgmMU9b8tBMS2J7LF4160ZZmXkl/57jLsIZRP4nIc99IgqZbiurKsTCvgg+ksoyPx
HJGvExgXZ6hyCokCgA0cLz15WizEYx7qWUe/NWKEmkOe/SA4rI3nP5YA7I4QSiPYb4N8misHejAV
n8iELWumtr8hAzTZxspcwQi3N13kHMoAEqM4ivKVQlFF4P3d1bO92nxoXy0X66PX0y6tzOAfzDBD
VBNaTIxRzqn25JQ5gFXSoAT26yCJS1pg68XUX9etG55++wWayqGo1fLQhBRhQcdnlLzBKeYXtMiA
Of253fg7Y8N3Ic3YINj/7nP448v/d/11mV7Vb52j//WHlybx//rqpeka+YoG57/8rvPD7vHjN1x8
Kn/8Oxj5n76Viy/k3Rf5R6PKv7Gi/N6o/t/85f/Rp+JeGkddnFj/3qbyRwfJnxwqf/zY7wYV5v8j
CHwkzi6aVKP90aW5+e8GFXS19IgLE1IU4+/R9xzWkH8ZVC5N7AnMGejFg57X+Kt/GlR8H20BmRvG
iMk4il0YSv73Md/NI+w5f2FQQe/79/6U2I3QMQAeqDBCN8EIjUze+1OqbvZGGGjmfVvVD75aPy0c
YuA2+NLgSE1G6T4aN0yg9zpPVFaQEJpsWHoU8aCpM9SxJyXrI1QHUHonbRx/ag33QCuE59XzIOya
1hHACbRgEjw0A6rUqQAitBmncwnNQOD9QF2dDOquq4PHaYtQrLQeO/Xr1+qe+QYYYQQeQOhdy4Bq
bXGUQOiTRkzkkHAc3LK54f4GFRcIeHaRIzWgG9x+1/gbtH7x9NTMA2TN5dc+Hj5L4hx0Y2pk4Oau
pU9u3/epa+izMeTEtNgFznCvoxXUyyYfFoPTt3LlTvhf3Cr4BsFCbjvnR1gF1wEffYATBAEgoi9s
naA5o1ub1UESzuQHiZZt3/U461GYlVMAp4xw5yQanMs5vXxpNN87VlytBFr3UaymWJJZWTgsouq2
8r6sNsTpC7w08RcottqtzoHwIbxP0TGMAfNFgOCdWewbcNsJVf5hpS7A52hr9o3qMs8tC0Rjm/RO
W+dh56DEW8L71oXsf2DNfGiVL+9G4O0cqljIsnf9QkyiF0/sacJGtp7KSJx51QHjqC0IZaoxqcsE
EULZ3bYQHGEMPkPyZzIVLzLhDhkTNcJxQFhzWAUgoYhWd1B59dBugQuMQGnnlQ+1uNlm4EydgmnG
prgzIDjAydolLY4y6IEzFg1r0dQmTpTt0xBILWjP9SwhbbbkqY5b9yoSjXdGar6CD2uGFFrvesdQ
UiIzxilRVTjJyibM2OYcmsgJ0hAXEqSTMhATNSyZxoanjaSvg+UHCQvUbvLZkiB1ZanRQHBQHUww
zHR1qrnkADHNN4TjEKKPaUdReDbUHsu1P42R8sFs8hs99eNOytpNXDBY0njQkUfINkWtVDEsPg6h
0b/n06dxYzAA9MBLfDG/MODSOEh9xlUqY2Q9A85BcK81T0P17E/OF2HrcNd7Ok7HHtK1oIKaE8o8
tkLuN/kwkLUjULqNHr1BOJgI+B28CScHsusjhcJeoBJrPWiOK0kv6SeY15LuZDc0uYmc77Gs+3SF
oAhLGdIdDzim5wrgRCSGvSPyINmDFQ1YqYWqKe6CJIgggptI89QAE11JfIo1iAsLFUg8bG7quuoe
6QJgxQvWDVikxoTWL3TqH0Kgz4vj4A86A85+iG8jNp967V6FqpvzvkbtbzssNON0abfwN9LOLWSb
S2J4XVDBvnhehQ8LBBGICaCjKoEuJrH1slyVM1+ulpgCzEZtUmgAv/jg5beld4+CRtANjiJOOjix
EhiqRDFMEilcvW8of2yi6DFkcOI1HFoiYFjUAdQZLuHBjB5N8E/BnjAi3DHZfPUjCDg8+0oUFHLw
aQDrGhEdYBtYpzqGwoG9iTAuLIRUeVRqP6lDUiFVrdqiL+UrNSUpVm4f1bo1YMPbgrfTBp2quY5o
oFCzjjQRow336zAd51Wq4watviXnnqD6LAGQIdtGfj2jQOJt/QxXyCLGYnwpNYgvPSCQNqO+W4bE
OC49aWVOAZdIcESQdYjeKMQwVe0nxPFvXsW63VQ6G6rx9dWZHkgU3y+GPdqtvR0CcJpNfDIBQwZZ
tnvIACPo7CCyLkUJ3xWhzoGX36oxaoqxktGu3GKvALvVHnhUF0QjDLuxiovVqYIbEEJbNoYtezK1
UKDOov57NAOR8qfoqnOWMm/84X60ZExLJJ27KuJ1OkftkBIH7991tqzznZuRorjC1OAAQnVVMehh
wqG5mxxTgUpZl13XMDeJQ/0gwmo9jDzYBVpA1jvIMY0hMgdaClPcFGOlVm7Bx60rGqu3nNc1Dnqm
C9Vcq1I2Z0ifvT0b13Ml4XiLsXTyEW4qAItzKkgJh6D3Gcd2s5OsW1IH0hYQIL4B46ifN698qtq6
KQCvwSgH+m5npuiOQ2MEpCY+DJt5nsLoiY9dean4JuB6jxuWxDX6vj12ddWkwllPxFqdQgT1WfiA
/SJoDa9GA4Zt8j5BXRyeZDmXsHbNSGmhVO58ddWAuIWiLdg7YajuolHVeQ0wArkvKKqm7vYy1qCK
1Ig8exFHgJevcQ8rDRbF9bpNbSIs61O8IKYCUNjjQBFLDcRCq9ngJKQsc4aepE2jckc1j6qmnycd
HSNbmuPEw8QBfSUr8EiTri+wgE1ccDu7xhNfYLe4g6IeyBvY4qSv5xRuunbH6HShHET0xMRRO3sA
Yy812ORr6UL6XdZDXVhJE9cT7Q0YW5zqxsIsU31be+8HCLQqcSgK1xmewktAdBmsoroEAQDiLm0h
IBNl7Dw4Q5du6+Y9zKZNPX+LMjvNRbmgamnccM2dqi7ztpPtoec91ICwxGTy2hFp2fvFTILlPOrw
1sybzphYoizwwoe5mikOeJmMbchBfZIy4TCupW69ZmOtg4z2+CavY7BAsf5Am+k2tAsqZif20lau
e9xhBJUegWoOSURm/TZIGgLVkgBMUvcPZQzWeR7mAeSNrPKO9rcbXsqRb1dhMzSo+7SCLhtYpt/W
fe7L+ocET5gOXg3RZLXlkbudaxSjpYSsUertlsWdUwD0wDtrbHgCqZ9zgXJZXFCOSK33Tt16Owrq
JJeq2goPRrG6nN/mvn2B3K1KWAyiMIphu3Eqsl4zfX3R5Z+61pLdAB1R5nZICKmAiZUPgNcgyE3K
RgDFnWL4nj2E1ZjGmDHe7SRylJmqw0zsDTJWDljO6zI1+6+THirkIW0GbepwgFs07WK/RDxDbQO8
GN4LxEjjD5+QpY3XQNFxrPIGurgOBXGA9IYNdAWoXD+AI5eptS6UPCZm2Va3h6XlwOcco3dUALev
dIQl4s5XDvusysHfmaE1GXGxTJSC0mHzzCPWwG4ZBj9d1+FWG2C/kRxeh7UEE+j5eQ8Jb+qfm7Cq
d0oHL2woY6gMq9Ru+BQWRMo2KWTPIaBEC32h08433EG2A2HinR8PXlapKAa4GX3tLiIBuaWxRe4G
IXtRuyXLJIpBScj93Nl5D59SmXKCNYv082yb6R4wR7UpN7fBsAFoMajeGSrF0HxtQyAxul2e4tgC
yPWg+Ivl/DT4zVVsoM/ytBgPoV5JNkv7DNO4q+cpUS2SAfSohF568AlgtMxY8RCsQJH454Ui4xh0
+wI7nNl3NBbnpQIGGy4L9G+cFgI9R5OFsMPkKLiKnKkvsKd9vQsjaOu0i50vExk7n51e0aQE850N
8PVkweBntiGvthUGVFMfZqUlP/ox+k6aGSqQsYsTvcKOTfvgcQuq4xQEL4AyVqAYS5X740MFkw/E
rn3ZwbY4lM8uDHAIA82jIMPR5yQANBx+HUP5OibRBOplgeanYHzYW2js4gGHWYxTs8Ip52vyQjay
8/utPsFp56RwGg8peF+U3thiW6d5GvMKZiyhck/C/tcCpCqRAIRdMF5NDFZ2gCkK+PKV2Iaj48gw
g+JUFv5wy8f9BFQu82X8RjQsTOsMAmVYXkk8HeCUeIB37WZBC7eEGO0kECM7DCweaeBMtCe3Dv0U
or9rRhuLioq9blRFyYK9nRCnvYdjye5iC5EnskTF99NKILlgk91FPJHoeZBDaLPmsyPhkAximnnD
Pfz3fdZip2WyHCFtJCs/YNDPQK2BvHtB2vjTQTH5A4Kbb+7qw9e4kgdFum8lFQIqCJvWcfwSQ9GA
yBOcHVcAYIZUJV4mJC9QINKtPPb19qNFMWTLa7d0wS/OcQ138pKyKroxdeH67GmWR8KcixcCqq6l
8pO4b2acQfFRdO7nrq9iOMH0mtveGQrizA+ebKB/qpwCUfjOId4z92md472/Gj/3BlDqdoYweQNW
7wHIF6w2uZ7ASwMyea0C/26L9bV38cgbHAdpzWNwMrw9xzP0dqMdBuBQw5zOAlAmQLd70gnY/IMK
LDfH3qLXzBueWsG/iwrGCAeWvjG8dihTKRuGz60PK7ls1c28wtVs4I6OnLyb+5MADgXgZ7+G5Ic3
MpIIIKfl5EHMMcfoF/iv67veFfw/wyc/oyn/F+CmeBWXZnP6Iyzz7t/5/wu3+f7zvXr/2zzpt/4i
Hhp9/HvI5l3vlj++/59YDf1HAPsWuolgvaGr5QWR+R2rieJ/oJEo9h3DJYMe8BjAJP/EagLyD4iI
8QP4/t9wHLT3+ydWE/2DEtyAxdAZluIqpjAk/wlW47nvoZoQt+bFoRsBLfRpSH9rFPhzK5Ftwocf
ezhtXIMkqOyUg2rEwaHLL4h1vIBvddHJIy/DcNlztIhC6j8gpfnpdf0FZHR5nfLnjiaXj8E8tFUP
Q/fSxvvyMb//q6OJ708KJBzoSegdjhGAkDUEE2jQA8CjO2Lk98HMX9Hp4l5xcmhLifUd9mnfqvo/
/SSeC4Qugg7Pxf8sJh96q2h8OjVLYOHeggRULytYRqUQh0Y+78bWAau1rBCnQHOewUdsUT306ATg
qjZzNIUKT9Kw+PXb+dju5cNHivz3L8c0dRy4GuIroAB67zLePo9uFX4GarQN6a/H+tOCQFsb2B/8
S5MbXFWEeXk/GKUXlS5k6gVzzZU7T88xE2dPeD9afy+HQ++PBN4PC7Koaf/mObGo3y2C90N7lw5J
Py+CefamZS0JhcSUXGyaKEXHPATDCGYUuftInpeeHQQ49b+ZdLQv+9PAkOMBt7x0Y8QKfD9w5cFK
WFfCwl+4XgMseVsba9Je918Hd6P/zWABubQaxrWUaJ36fjC0V3OnknN0QoFW8qFHlxxQ3iBEF6eS
tyNA3/y/mFGKXeWFaHGIGyI+DGgUrK1+VYliqdrbHtWbLNE8hAxO5gRw4EMLHzoVLL41zhqkvL8e
/QMUHF7m9KfBP67dUQ3+4ECJmM8yWEskEqXLYF+tp+dfj3N5iJ8DCKYtop4XwW3vISh+XLY15Iqq
J0TnngXzVAKa6n3HhRyLIv0S8gsIqfGwsLb8m/3ycW+SGG28EcQJ1g9Ad/IhcGnBt4noRSJ5sLKQ
w7JAbathTDTbsv/1I/7VUOgX6gP29wOXBB+GqnrmOiyEc4ZFan71nQ6ZSkBDVDJzbdEL/4/z6/b3
F/dzk6mPW/HyWGgZH14aX+L6OP/DjggRb9y59AAAAqiXwk37wRR9Pe744FywBDDrFHyXe/PrYT/O
4mVYgnQUbN7lqij24RFDKFhC6C63PIiq9etqlrUg+P4jhVZnBxEi30czYfsVqeru1yN/XKe/j4yr
Cy9HMliQS4j46QCyLj4XN5OECDNOQgeedIfSl1+P8THMYAwwNuiRiPbhSAniD2MMfmC3pvPL3BkE
7HpsnoOjtw1jnNm5q6Kk1KT6z9cM7sxExoDe5Yjlf9r7pvaCMCBAewK67d3l8lxjUxermfXfxBmQ
WO924OXpfJBPIXrfoVPJxyAKDiKUwp+GwrpetvVwiW+ftmjBPlRp1N39+lX+xV5ASoVITQkaPeAC
g/fThaK2RmcOoYo4NNBfxgCN+bnVahh/wG/8X+w8D5HskqnhfjIcge9Hi5tFhbqd52LW6pN1/LdV
AXiCWPFvFshfPRVux0D3eVxvCv72w1OxqJ6qPlxDLBBwT/HyLQxvt9pZ/uYE+ou1jvtTCaXB5e47
5H3vH2fpqsGPZmhAxEUNU5XXExqg/cdjRMggIoru4YjLfvBhjNGUE07Aycn00nT8wBqv7nemY2jr
8+uV8OdNRS9XKYQeYi9URB+jIsHCroHYoXoL7mWEyn6Actr7YmGF//VAf54cSpGdYhC0BMbVwR+e
aEEuRNFbpsw0OEg7fKrIj868/nqMP++hOERKcOl9D+8ImNP3M9NM4RBMigYFXSEo7wzzHmXXiqvS
kV3RuRz6Jk37v3mwvxiUXC7PQUwK2SUOvh+0azyObDIK8xrwjnLRL8S/dtW52m5b5L2/fsA/v8QY
sQgty+GJjtC69MNOMn3vm3Fbx3wwF3ZID19IZXgyu/L7rwf6q4fCHP1GRaNJovdhtgbo+zgcEgse
yu5KZcHiNvq5QUuywazQd7Qy//WAfzq6YCrCf34M5htL8eMBQj0VuFxzVfTzdhcQBriOwgQBHYUP
rPgCnEAX8+shL8/wc86Di+mxu9BBHCsFv71crPjzmUVZzKZxRu0WGsAvV2i8QlG49bAV/6enCHpM
QiF8uaMRfQaJ9z+kncmO3LgSRb+IgGZR2xxrnsvTRnC5bIkaqXn4+nfk3rgyjUwYD73obnTDTFEU
yYi4ce7BwZUDXJyNyVs4B4HYS8tVW8wZqsu5gAN5+pmsZbV9fCjGgpPJrYP2cqQMHx9KUdivujBy
yPnnw1viNjVFaHM00pVuE5va1zQG8+0QOupzbVSGQu3nBbxSejdQ7ouqeQySLryLCuU+9xCtftDV
F6+zMsrChyoRXnmVFhA30WIaPhlyj81wOLMlHb+Xj49gf3yEmrto0SMQQ5tJI40nsh+tQ5PW6Yn6
vbEdT5RrI02DsuEcHu3xlEdxLKdin10iYdy3m/py3Bjb8MreWVtj66ztTbcnh7QZtxTUL8Xe4J+a
S2dHxWdNNnkbbE7/oqPQkZiRU4U4ymaVEEAfvDp4DPykMaTz0jbvRqvajVBTOrqX8ppu1ooyNTwV
Obj73B3O3Ff/vmwwwGMyiFuPoiqnU3QEZKVDtx8bS5rN7VeKD/be6Krkda4o9xldGe7sQqE3KCrj
qkj8FpVs++Qi47uY24HEWjx+reAeIAtBmB5CzkjqmD7M+itp5fDMLz7aCQNY2Q5XF5/wiDva8t//
uHAOCMbnKo7qfQB41cpYH55OHofOAUZ+6ib/13HYasmusL/jT/xxHCUaWdReXu6rzHwQAXX7XreL
qvb5n8chKuFaseQPLJxyPo4T0g9NM+GoMRXM93FifTHG7Koq0v3pYf7ybaFUshw+0YX+bhxMWxAn
pa4tJApuR5c7jeuXPZvrmW/reC8PCLCIPyyOYo9J+/gsdH1YMTWscdvVtn+VW8V43YZKbWo/1nvH
rofPpvITigBjdubxDt8WJipArwITPztEWvzTx5FDqBXNrDJ3N8Sg6d4b2wyj69H30+YObxYnuv23
2fQWb3DHZUe3Fwcwd5ntPxahg36hn2na2qOduRrQ/NTa3Z0e4ujLZP446iEmg+wlfDMPjvwBLKdu
e4AIXWJHVMl0skkjVVy2boSU1aJh8jZFeLMerKJ9pQydvQwzuvae5nrq/VTf9YiafnDKfm9NNEXJ
KZO7vgZm2iMJu0Sug2rd9cczu9nhQlt+Njd94pnlCyVV83FqIC6KQoFpor72anq3qXg7PS9Hb5ps
QeBwRTGAx5q/ceB/Tr0CXjmXZZzt0WUCWrC77CajGxFZb6z+MVjiQUyTmMzi0yTPfJijULp1Bh/I
015RLI01fSgGTdQ06vzrExE6cw/hjsAmTEr544zJwQR04wfNVgE4brJp3w6ojhBgnB7m8MLP07Am
TMRdNixtxIwfh5lbfjldme1e58PLlFtX9EO/F10IakGf+Rp/3+n/PGPx1yEYs2xSdfgawkX5OFbS
N8h8xr7a17tuPe/mTX/pbLNNs8822YZut221Vtt0Wz6GX6O9fQUcZV1uyk2xLXf1no6hx3adbygf
3VYXpydhsXz9cE36+MvYET/+sh4eoA6LgbJtCeS2kuuQpDg0lkUJA1QK8bBhf6N9fp331cbJqF11
5a1KABiK56m+dIsvFjKsoPmOqpFSFZ/fPFN67tZm85r11S3q8idQq4j5FPl2bxfFtOZDQuqQIbnR
9vTTHL3S39NMIsfB8WtZOx8fxiwBbzlV2NBCHgGIplKZ5iY9deBrWkTupwdbDryDd4rDNQXn5dos
KbN8HIwcT2w6KNJ3IwCrJHtK5/jennO6GettVRnvp0czl3PvaDg/YBEtKUJ5GDZGrdOVE+q6PXI1
arZ1bF5GLUM781I2GPwG+OEi0EddtYsAFkUrGrFAAUWT/tcdzSWHRQ6DYIicDznLjw/ujUJUUcQG
H8TZ/Glw0SL5CXKQ0w98PL0mURDxK98MzYaHIWxXi6GFj1tAGNXBvTT7cN2oOt6rsPZ2mqfegFI3
ziygo83U5caHmRI5mmXjOdx6RJ84FW1Y3q7SJAq93gX8ST9uptRNCnHW2p1+xuPhlmoV9lu+hS9Q
cJgdHWQLP2zy832hOdZkAjbA+r4k9k4PYx7PJeMs2xzBF8n7w6XqB5lT+TDxdmlf2BcTGtV9mAgU
l8KjJzH2eyh2M9hjHfniOiim8tMcgoxmluSnFjZcsW4RW28FJSqamh0nW9EF95njrjozIcs383GR
80NtNn86KpYrzEEKwU5ILEzw6fY6RDWV+WgtaHY0iucgUMmTV+bopc7MzdE7oG3e505rk0Qgt3m4
AYrZz7qub+g8AjVNO7Zhdz8DBRdiZSudc5MRJA6pj1f2lyojPbhqisxB4Q1bDGkXENVF8+qgIi7q
yf8BKcWtNuCwjObMD/3L7ySctVgulCq5VR58dZEuAjEnutpPg/tYJA5M/CZ9kkNrn1stRzsNzt8E
ztxZKBAHvz12/7xR2KrxwqiEoWc4sHWm0s8AMwxGsyur0ttPvQjhmCfFU6y9/qqfxuYzEODBXVl+
BqXi9Os5WrkHv+Vgkw27OEWwQ0UEmsL3ysR7QOYVyjd0/ENvPk+jfybMORqQtoYlM4FBJ7s6F6uP
mxutkoNJ30y6H+ilRLZvfvcL5x7lyb5Jw5epA3ty+gmPlvwyIHk6z6Z6fnytjdGlzNqLNKn0C9dQ
+9iDJo8Y0g+zM492fNYzFGE+McmSGz6Kq+tSQHIramc7ZlFbtdsRNjNYWsubUufBLvzKfBjVMIRo
ULsiRtKMdHIUF0w7clQad12Hn+dncNNDv5FI3HzlO7s6DwbvqSNl1e5ao3DmB50Rk6xtM+uGZ13Y
MOWlMFX7poThxp/sJCiTd2OguxpVaueX5Panfg79R2BmFWjrHO48iNfeAmLdZMHk7Jp0chXc9p5m
dXoejLSfrTML7fg1+AZpN26EuKGgjz147ziGTOBdTXcLm+geStMn0UZbmsS4/0xn3sNRREB2gS+M
Dwy3OOuoxEjPLJrxkpQ2leJgjSwf8rgLY/lf1xWjeEs2m/2JzX/5FX+EZNM8+VMknXKfakRXYD+R
6q37yVrbSFxPD3W0NS0PxOJFKEbZi7TJx6G6Cl6dW/QoPATNk3Vv63dZ6XkrkLS//39DHTxV3BVS
T2AqNmMlL7CKecyCFnV+4SZnnul4PdA6jz6GLLrjS/NwH5BDY9EeiBK1qm3gH0iHoRQF42tHX+rp
RzrecSTiUnYbJDjUCw839kwYWTAERbfvPZJLEbyyaI7oEsfaB8HnIsGanMvTQ/7OWn84Z5eMBxVg
YlIekUrbwRvzWk3IKJHEDMl4UY1jdher0AKbiSj91q1neSHbMrwIy8ZGpdEEK2G2za2g6RZ+rB2G
167WzlrNAzTY07/teDoQD3Gt5DZE2EwN/uNPy1KAZ2NLHcYzczPPVwXo4RDYhY6nvWsmtr1zlJHm
O52VKjjzZR4v5IAMGqUZjj+yGIf3MaAUNvr/CoWDV/UFykMV3WWNq75JJH/nkkPHK4yz3GU4bvOE
hUeDtaZvKN+kHoM0f9jooJ/ETT869nzjoN3FXwM7iP0/Ty5VIV4+Xyvct8OKnchig3YJQ+97cZsq
5MdQgdxebbw+Ru2YnHmVR4lcygmmw7HAJYIMBc/z8V1GbgJfvgpgb9qW2ENH99etlsk997wcNk9R
3M8mem6ZF/aVULa4Es4Cjjj9zMuCOVjry1EubQ+A7rEWIJkqK20S9GdO7nl0K9Vw+AEnRnzTpwc6
1DosT0uJEgncUuR1DyUq9G5xzC1eNzSxYm7hXRkAqYpU7EqAOGP5s6dfb6rqM1KHvy0jny/lv1ZJ
9zD1FiTmUMo8K/d5X48/Sgveha27FOgsUTpUYJGfyfX95QPlNCF5EthUzI+qvjSfGSDgEIF7HQ3l
80XpGuVV3g0x7XEyvOnGH6en9fABfRKS7I1kudkRqDMv//3Pgyyiz6KBAUrkJ15jsyP3nnyNMmtv
zdmZbMjh989Q3O9JPgeUH8jYHgxVCpmXWPBgJhB6c8TGq915PVdZhbyps6dzV7/DmUQkAqFxabv9
naI9jHb6tKVAZdgtXLm0e05mi161ocofMgyt8DXqELBfl46PDdLpGbWPp5SC2HL1cJhahO/Wxykd
VU7qe4rlDkgjgPzLJn3WBg1BItjOWbD0i0O3e7DyZ282t87wc+jVWpbTpaUfLBR1onm0wD3X0+e4
A3MC5oJm1VVQmjRVpPiSmbeq1BeKHCuuCddT59J2EOOKYa5cAL+kXdchHGQ++p09nUlRHj+ZtSia
ljsP64Ur1scna+oQs+TIzfdZ+L0NoRBnoJrDmj6cf81PcF1cSqVEjt4Slh2+PG+K2jqjlr+XeBN5
YJi68Gdl0HGAd1YOnfr0K1t+95+b2DIaJX2K63x7gLsOVqZq07TumoU+ASaMu/EAHHG+jqLiwRoV
rL/pwberzekxDzdOxmT7JhLCuQcRyWFkTIFBsi7dej+46StMqk9BiQHX6TGObiI+mTriH27Bi3aZ
1MvHFxbJ1KWvLsTsYjReZppv9o4a4i1GK/WauuojFyOfZKG8CdroV9WnJCmE7le6pQE5Rta+nmPz
+vRvOnrug590MNfSmSUNKlCpmJT5btQzVeoaBcDpUY72Gg4bG2GBS/6Bm8ZhTgYEfTfkOUrlIH4K
Elr2XvvszM55lDMkM/nnGIdrNKChjP4wO9g40witLyfsuCuU53yWU6MddCEI4Vxwc9+gLTbOutQu
FCXpDbEF8FZ5X08/8dF2R550uXQu+lE0BebBq55chHdeF0TbKhgo6BqYDVQrpxbePpWD/Z3u7eK2
7+rKOrOrH73Pg3Htj0uMyleSxpZJM6qBzNr357umLc4cikf7zsEYy2/445CiitQHnR92e0g22XOM
MJ1sCcL3FoTl2yREd+YG//e5JICk8uYCLD1YozXNzoUryBomrXtJD87aBJSdG9jBlGSo7Id/fXP+
gmJYjgogYL5cfs0fT6fJMvW+1ST7AMsweqUdWnTU0riCWMSg96wSZ1bu8cfxccCDbTxLDegnRt1s
O4xtJtd+dvPkR+rPZ77B41n0Tfof2H1QS0v7cFeNaN4MrbFceo3k7WDDrQRpnuD9kn7uI9oGobed
2VuO1wl6TQdZKvneRRB7sE6K0Jkyh1BwS/KttIET2ea4dixhN6hvNeGs7KF4//PbW9pDyPegGUUP
eLBWRnwJzMTL9D6k8UzQCJlnl1H805IZjmDe+vRgf3lAMoZEltTU2M0Po1mrHC0Afla9N6EhlvmD
icanMYo1wtgzI/1ljXBRY/375LVdOmM+LkorMmv+cFfvk1leBn73RArnFUjsmbV/dPIiL6SGvlwp
KBZ6hwfUiHtbpRLq9Vz5X3yjpd9bY6aZtG23SUw9XnWWXe873b+ensijxyP/Sq0VTcdSGzAPV4of
5UWRZE63z5R4nm15OzXjT793v/3jMKis6CVa+geQWh0Nw1rFQWgewB4mGqO2PLPd/i6Y2tGECatk
3J/5AI4eSwKc4YrGI9EkcVQ86kLaQ4e5KPdDZbTiNsimFOibVy1+VQV6yZ//+ngo6VzPRM5Dzero
DqO0Fk1uZu42a75E4ldYP6pzyZSjJ1rsk12ugYSYPvqHg2Mt8pPKboFF7xN56frfZPslkf+Yl2Ce
iLOWhcj6Y+oOtkNTN7Y/jcR4rfMz9m9j/QncwZld4jB6/T0Ge+F/NU3jMF8IZEU5GKosyef+oor0
ZnwU+s6wLz24r9kAB6fLz3zB/2VV/7zWkmtB2UuJT/JYFoLHj9+wdMvI6aXOtkxu00xru0pNOIZL
bZcytI6ScN5LBXLyDlOFLLqsssKJ3hsZhDJfY7PY+/jkJQPKDenFY+VtOzc1g3TtxoaR3yvTC/27
2skT/AeqxBxFDGK27TN8ROM2D67NvI+GtbJjVwASG9tOX6SpZZbfRQeQ7lsQlbX8VjiDF30eaeMK
1jgjdeNzYnhJVsK/cQZc2xy+YnjTAT1UrrcqnKyf6JZsiglNow+pINX8Dc3xexthXZSSPgP+/q2A
cgstR9bZNH9VuD4kAieTYKjB7U5DIH7UQmKjverEmPF7qa+O6U8PHkGOOWMKjdlDwNgA1kIZYeNu
hy1kZzWPndJ1eAsVJYBV2mR4OxuiH+psPQpS3/XKaIsujtdFnrVlszajSRKuOAG0xWg/WBq3RIxK
hRE/jVUSFCAbEPWa69K0k0Hs6KuyiiUgVCLLtiUtCEa3tgUosHo3JymGd2sbYyfrKoAyPqkbCg78
nLXdIbWM1nUBdy/YmIIWQCrkYT9juqzCsevam8ZQWBjCfAOxMq6ht8z6OszwC4yKbgOwEcgmSn23
/dprSAoA8TBDzx4mmxr8RehUPVDIEu0NoHqalG4r5jMAQt9MeAy2KiixLkFxXbSSGrm19N4WYDwd
C5BeXuFypK0BTm1GP4O5qfqsFF+8EFy3V+A/wSXVgOgxawsgQV72ZULnIleG+JenJwceCM2x6VM/
DhiLZ7nsgkuRpLg3lr4RIlsJ07D67kWiS6/weUuwG7DLBsBoZijz0UwlnhBujwjpJ95ZUE/oIsf9
+20KaoEhH74XZXgZeoDlrkw9FNPnyquCiY+Fau20QimXLLIid8TWE0Ur/rKThir/5Cucnm+tKS8w
mGxymG4r38xD9MtiCtNXjCIBZbWBKZM3PxlxFACKHV+AFRd73BxF9Oa1kTF9JRVsx3JFojRLvwcF
Xqe3ylLKuhlB1jInU1WG4S+KwPiVF7Uax4siaGV3MZR5bn7O3EbLHwm2Ougohd164Y1ZzBZeVy00
K2ni/EJPgbMDa92JrdlgPbvB8A7/UCwi1HAXTokXXve0Sqsbs0Sf/S2vKTjyCoe5xq6iFZ6Sq7Eg
a3o/BEbfvI3DUI1fPFwq9b2ZsW3gSFdYrdxKwDDBfV10dfJYC2ZiS6dV3N2mKYRyrCjrLmmDZd03
1nWjTGN+hWehk7UUWACvp7iR0efYbB6D3JvdfRA42idF67w2EkH4CtvXBFp2EQ5iWS9t2xaXZOQi
GqrD2Vw8gccQnKyvO3HFHpRiO0WNrbuNS5xbMEYGlgWE0S+o0ARlZr0VecAuhrWpZ1NbDvlUk4vG
6bV8qZJOSjIxbmezTRDdjZl5U1LUJkJW1SsTrn+4QZTDtSoMIr7XKac9ik62TiQPQWYNIRLaPOzz
YQeWW4dfyjyq+M1aRj3G3aiwA9g1iYhFi6UkrncOdHLi1GvpJaXY2RhdQMJ14kjedMm8WPsS088L
xTCxb+CM55djHGbpYq4AXGDFW5u4V+SYY71Zow3FWgy21W3aosBFszPFYjo/6TDa5CqoMIxIE+lj
EQk1VOKdPoAL/pHPdMffJXbfl5c6q+bxQXeS/qAVPAeR3kAlMK1X+sok8IWY5XpX0CuSXmtDWNmd
6OusV2A3GtDK2MGPYXzb1P3gfVGF7iosRaqourDH3m+vOXzHKaesn2FdkbGc2vesra1woK8/qMdq
VQ6zwPGYOSnQkPvKYu1NDlHXHMtk/q6rJP7akZrs33qLTsZ+jQQR7+cMmMCACVvUZhsX/k4D7Kvv
AQNhXZWsYBh5WIwxo9u89NLsFxyYNHo0aymsC8pnFgmXsqGY+DIVyjAvGrQQahPJPLXfE89qotcS
3xunWbWLocivOI5H8Ys/AiLZqm6EP+7rwpun76KeF8cJ3XnZE+pAeG0e3Ebj0rXmqP+OnUpnfKtT
uyftiLNaKDEDTaA+zGwobRcn6wZeenDbg1tPOEms0rPWcxuNzVNkODr6lsdp6imIa5R/my2OGA5M
WCsHLrWttJ0BmaGzZ/4hCrOPfhmF1tVXv6uDaF8La6kg6QkMFoZPgSFhyHW07q0SS9kFlGHbzseL
xJYiwipchVn8pY1pGZixeA80xSjt8qoeqhQQ4JsxDn75nPWFi7dly2ZN+3cygwUmkWv5O8C7w9Cs
a9vpOurLHHocCDqyunFNdipqyotpVsiv1mFSmt0t/zf1Cs9txwbIDXKhN6DRob1L7Noa3wed5UhU
iojEmV7HraPcxzxS7XSH770saMOVUotPiXLM3l67WoKXwf66u65rfyphbnBaX8ML+hagP34l05vG
myKyoC3MVs3eFNRO6Q6rCO+uvoZ5mEzeroX2lX2ryrwa0yuRklZCY06SDgcUWfr5uEqhAMzltRTK
0kD8yWMxuebgxQMrZA7naJfRJmPt517W09eCFA36MTuFILj1uNjUfFa9N/nhyh39iX9rug5Lw4UT
1MCZtZsQ1zPhji3Avc4wpsVYMQRn+7nEYjq4wkc7Nu5Mu6lJnQ3dYtZF6U44z2nRlrwdqC5DvmLX
0sW7tADpFOsgjlDTrwD94GmxjpEVmN/qxJwwsUms8bepTKtZ5iuNOVV1SWE0t96SpLTCFmcoxXJe
wZEra4hueWIhZdAWWPiBtH3/qEXiD3LVu/hpbLrlDHgKZSDkDYQ3jgZd+RaWWpFhFD+TAr/oe0yA
JmSJFZL6vqLKMObec4cdHZkz8pLYUWJcMlQrGPvz/KSGqpvuZihUwYuoUx/DZHekxuXMyvkaKcsb
Ps09erJtXstEvFhUUzGezCDhwkRpkEuvh7rK/E9VmtTep0nG8fylIp1eqU0SkpTFpQyUjbi2hnay
fjRTT1+nWbLrrWOohx4WmG6IeQLd7AkOaEDvzfheAiyuboLc6MMLt7dnkvexMQ3FXlC6d14QLHWD
BTzE4lIAzR0zoQurHefkNgAA4MoLs7CC4sJWSdTfmzWOAjB0/Vpj4JjoWgObLU2r2AejObQsKyeA
6eVUjLZqckPL3RxhxkykJXB1vtYdqOwv8Zi30Z0evUk9Knw2OvgugcmyRgYfXKMWiOpb3eTsonVY
zyYXmMG1ylfYzEb3SUnONgxhaamAojBXVb/DxKfYYMrpFnrdNkPi3c6tag2wy3T657tgbHIXSX9k
WgoTZggMM/uVhnbCY7M3iwvshGfzghMwye49kRvBS+tPuXoqJ39ZgJGDcSvwJEtuBum1PWmasP+e
122W3MPLh9suRZBF/TZwaC2ifNq48y7pAUuuwqCS2d0YTVHy6s20ltw4/KHzw1BwT8NELhd3SeVY
+T4yAqzH8JUtWncVGzjy4pnWR339C6COMd7osvWR/06VDG+J1jAfI4GTqkcCI8PV26LgKTfYHrEY
CAu4TgPzdeuR1ngfoGTdrLiLuR3WpnIwnnOza8kwhSAL801DmAFCGgNqYOulE9cPpWEjJnVrzwHy
GbVz+VSlDr6SqxKYe08fJF5geEj3dcsqN1mem8Yyu/xGA1JzfjErRVzhn2Ia+cs41059DXd0Elvq
V6bz6FToKy5ntx+7K81lkLNbKT9k00xaq7pMsbtOH2j1TTO1NcNS2Q/GVObcrwsshMtdIRMP9nkR
WM2lMRgFP6TJUiTFKqtKf2eSqPRucBCNRuSIXeDW+EHEhttsyNj4WqzK1GsUtM4SHwUMYWYIPlkI
50wNPt7pIjfDGbqRyOni84IYIw4oqxjP9pFNbXhl1V3v0p8pMDdpcDNSuCKAjcLyylnhi1sQ1VFb
jclsibLEjOayLnlh2cYHTcnNKDEz2pjWHEGp++iWZWB+buoJ6c2jtCdaroCHenaLTXri1tdpnmEh
viJ3FYHliZWnfG+DcD0QFX4yfaCijY7p5qg2BvePNqQekkv5E9RtPNgYn1v42DFLpXih9Xy0HsMm
Ge37Sbqq+SFnp4q/lLRcufd+zV/5KtPa9G4m0jQB9+SyBXwVWbM09vbcp1gYu940+d+GtiyIq5uA
9scnF6sxvGHifrCblwgCo/OCGNDqHwuhDftxyqtq/lloz6o4BVLFl1G71eI9N7LhvjRFyL0jxiRr
2tYj1pH0jOV0292US5PCBJsKRV6xEj1GWP7GmFD4XjdTa2HJDWVJ3gxppYtnx4ike9Xrsc8WT6q6
pv8Abnt8N8525wITgO7xorXM68uoGg2QRWloIM/GIs6yrxo/xjea9W7PnwsxAMyvGzmGuwKHDTYc
nLhLKKSjAdVyFVuNH37u2jZ+qUysIPu13XI3rVd57yjr+xQXGJIJVeLCZ04Bju1bcHa95SGYHKA6
rTpkLW6JnwEleSiO8ZhSOm2m2P0UJXmRAL6zevcFM/iwxkg17fyXihAvq7epKxxgdUhOazwEmj5/
mAC5qdY070G7lS/ZQJ7krZskRh3VEM03WKloY1cPXGnuvSrvg0vTmdJfQ85NDuF06JT3XPGH4Blf
UsO4GrBXbq9Sv5rrW+pSEaayE4aILyjFRXAluD34t2XkOZm3lm1hmQRQo6jaZmPR9AXInf9P+hjO
SBpid8Oo/PHriDtvD0YZ+7j00svNSD7GEkcsKG0c0wUGohHAqeshs8KaCrPPB5ytoljjDG9VtjKe
/djz9IvkaWIMveiT2HuNdNH86dSLfuF7mBoAR3JIpqusVdLEV4FoLYJMGc5Vs60nrzEfVD2XTge5
K9El23uEVLYAwDm4gE5nszMSUif00P2aBpARNAvVFHZ/FFznnDWqibi7xtmnEJ+Dvu7ndzlx9d16
I8S9m8YeJG8U1kpTv6a5lySvISgf9Zyj/1WvVVH5tOb2Fvv411nbqf0DWmyD/7Aie5tcpE2Rx9fk
FOoIDQzQRMIJRcK4XCnAzHze6NC54K50DtIIO9vAdq9wC0nEPTbHwP5wYbcnWvqoiXbyvoxK+NIA
cOk4DDk6jZ9yyFr/MhSmPz31tWquaDTzfkqMnuEx5hKMSTGHISSmss/fSav4zWWnejweZyMJtoP2
6cwoktS4qrzatn6MjjeF71OYD/lXnMhS/LX9onUuu7kfZ7XixiBY8lBf8IcWWeD9MJKogsqH8bpr
vmujaNJvTmbIiWima+gT8YcARYBL5gsd/aAix95S5WP38MjfxKuMQ2760kauH/roBuYefADVYHza
1kGHmUa3cojELbjdxNjLvuP99IMhX1Mu7K9NRVKBCKrv9aVXJkP/7pqBmG5iVGPZ17wtq6pYGbX5
G7rptMHb5ESW+1w5qq0dgLHtAvIck1rXBNsuRAaXrCCnF1dKJyjxCrYn+ufGIJnzYJ2pxqfpFLqt
qYBFLB4rxsozMEYFO9h1ZM4hO3jY1rdZl6UZNGcvQMkHos3t38YJD9l0HQ59iyEGViKDGlcyw3Ft
4qAN4wSrQrPrpnSrRVyX8LpHeOgKyDRTpfeS6LWyVwVZHW9Y67aoCbpBaGD/sfHSOHC/lV2HddGZ
hPBh2VQuudmFJ+ZYhkcUc1D0S3D48jGnKfc6vaFYteZNnMn/HunDqIJxSFMLRnmP6vawN66aXDON
/bbbEoQabYxnyJudfrb1gLvMOw4ga3JlG5/w5nRR4LDstwxLbOORtEe/xOXvY9Y5i2J/FlLJPbeS
+VMclFGw8gfb3NZmnferETDDnTFJb3N62MPS2DJsQKsHfLSlr+VQH4Yf7wAW1W/2UK2H29zKAgxK
G/daRWFz3Qh8tE+P95fHRI+7dNCACTCQcnx8zMhtoskcsK2sMXnp++BaBvfONKwyU69cQICnRzta
LlSpuGVT8zNQax21uDl+ZEQdFdV963vqCURbSFfQJM6Uj/4yh1ShSU3CLCAoP1QUVoKeQJTaqIlC
z7vwXJCwuPtgTzvVabmNjHA8I687rO7w0j4MeDCJ7EJlb3dNtx2t9loP807I6dNkjP9YhluGQQK6
iCVdywAZ9/Fd8cA5ZBjX2y1gIQIIl1TbtguNSgAUjTt9pqB0sDSkh44ONSR6d48KI0rnj8MhOyVt
7y8MkvRzZ3/prfwaPMBKp3QZwpc8vTIO3tnvwZzA48KKTHzhkXwcDBLvGOP2Lfcq7fUOUz2iU7sP
3nGJbdfcH6rvp8c7eGW/x6NRGIgXAltaSA8+b8wMJ2nMRoUh3S3iG7Z64BkcX6dHOUQN/jcM4hk2
Ej5nlKUfH0sDkxlHtdj1WeQEC/dGuLi2td5j6lJGiq11v3goVsNeCPmcsMkZBEBxeeaD+NvDkmal
Pvi7VnwoeFPMbB8WRrsHNzvcY2qNg2OtTXCsgTqzf6ER5JH+KNdJmEwLUstzHOS8tCEtnUN/6EAC
v3WasBvjS4IbD9tCRbqSHOGkox4ovya9Oa+CMB2TGEEodi/f0995K1W6k29umY+hw/c3H9LuxsId
NKUDYiHJZkVu4WXEn1F0fPTX1e8UWZ35Q3ftLJkzYDZEomu/tb3mRQxNZKrtQLkkvKSYbISffRli
Hb8aJiuxYiInR3vfxGzGwS6aRQGJWk0YM5J0s51+g5xvNLd4RZJP8MhGZP26i2yvNi+qpua4I6it
cYAghuiaK2lOvXczYjDW3Lol6di3gvZeKBCKSIjITdR9W2Mfm5HJoyl14CZbJlF7I7IkF68ph16Y
0qiYYHotF1+9z9Qppb+Vfjvix9GMbHL7KRd5RNQQhTisrVwuGgKnDGYLRCN2ovZahF40bE3tZt4L
zeR09K9Cy8EENRpLT1zrHMhmeKEyJ593JtfiJcbP4vChG227yG58bJN9ayXm3LK+tik3tifDaEyn
2/Rla+cXNfLazFi1BW6pL3baglnCMBglFo1tpR6/ysxvyCd3aiKuWGVhMmIQZthjtAVvn3k/gBng
8ep2yrCvkY6Gzsai9uWu8L4OghKX6jEqbjGntWa9DmiNm9/KnkTqVsILdbfckCz1Ewq/DNM15S9l
84PtMLuOqeWZF3OQTq9ei5kvvnMq9tSrl9gG6bMa01wtV/Ngd+oiAr+PeAGuQvvYA1+i9zjkhLg4
88kvO8ef65+WRPT67GPAVp0FFfVx/YculSAHZPI2SrR4x67PvA4mGl0IhNTzjNJunwRV9WS2s7ow
Ejmyo3Zjc012zrtIze5cS+Ay3NHP4cMH4spJeNSBjMul7UdVg8n0YO9QYd/0bra2bJJZ4sKa6NlI
1O70DPxlRI8rzAJ6pZfsSC2SGSk18aEs90Foy1/aN0rSnsV0XydKvmifCGSV+zHZddtv3dfTYx+f
WTQQLKop5LYgSA53Oloeqzyhu3KPh906ch+5B68wu6AGknVfTw/1l8dkPjlpadH6H2nn1Rw3kqbr
vzLR95iFNye256Icqlg0IimKom4QpETBe49ffx5o5myzUIjCUe9cTISaklKZSPOZ1yBEMqXH0M+L
xlS73gpC8TlG18eD3JRa/b4U4if8CxEJqhdgRuePJLMzRjUSlOig6U1eEwU9/YoEPrPd5L1A3bkk
SMMpmf7RkgjdJFDj3ZKg1xoqjwawEj7m6SauAxyOaesrttX6tLdCOcxVCvGDVC7En+dPEwNR70JZ
EWD9GaIkDY1gJNuZu0oBy7DHlxfPRi8k0dkL1A/D28sfbXZezEyGNURSYUye/dwD3tl4Hv60feLU
tHkKXiNNHIZu4eWf2YhgBf8aSDldwKQKjAitmA7AT+R/0Qw3uFIrQaWnVwUkybGpbIMB8+3L0wMM
fX7cT8adfDhkKhTXhAxrRzCGimNLEVV5lLUepMaaJl8c7jycaatnMdE86wiwxmg3baXp3YMkZC4W
RHogDcmjrrY5Fd7ecwXl1a8yqq9dgbTjrZwJBc6UopVEmzrrXfdAg5zUApy1L6hP8a+ysv7vGnNY
D/B9thY6HdGA74haZvIo/8Bf5lguVkGhoGjxV6F0UhJZTc6ihIMzFMV1prSNtXc9yad9FnKQRkdm
OTia6PV7r7rfmP0hrvmEX8tWbwfbr4W6vhWFbkhfVAAH1sZzoIV/o2yB07po5o51q7lBV8NOw4Dz
qUiEAYNbdaj9naDj0v5M96NuwKTUFOFXqpy3uS14ALZoDWBtJ+HdUuUyrUJmpmATK/Xtz1DITOUJ
W5hY3pdlWsrY7Riu5T1nct4Nb74BFP7F8rtUuwLbVCBJmAZlhlluQ623PfYSLcBbB3vqzFurUmLB
ZY8aN5RXYm3q3QstUTm6ZjJl+KOnNls8AVvyhufCbVUvxLUGuuz3UK/VgOzG8BDUDbCTtu6RrYnb
jTZElGiwzlZlvAkFdUjaz1jZpPItrkZtiJEIImwwS1PH85xDrNAY+0JxuEOHr6G6563HokhC8w03
K/17YoroXSKUocrqNxUet/+gKkIjvOQa5ZlPQCRwMuc3adEnw+2DOlxFA334L4C50eH1U8FrgnVk
JdJwLBVHFcRVrwU4nbd93+BD3cRp9sWBiiF9duM8oWFN9bv7FHJWddBlgT86X4buvhXdNIy2nhwZ
PtWjiBBRqFQdxzQawu1dE2JCvmuN2GhWco5FrY2RSqtSq1VCrf7aNF1nPpqhHpsHzzfD6irPJf65
q9pSve5h4AFVcXEbexMLp3ImJOBQkowiAEwWgOPdSUgMjdk0o6It7EjXj95QASfJE9OmZd+uu1S5
A/umr50ifirytl51UvBOc7O7TXQc5i7/U+avh7/+JWPw/iE4b4JcLrokjezCsvi4vV7hqiUtqI0t
DPKrovNhECyScrqACspc4I2uZB0iEWUwl/vk8mRm3w6UIH6pcyE8O7nrEisdpKGFjk11dju06b4N
jJ2h+gtP1MxDD7R3NBkkD9bP6EIRbTzT4I7cBppRbbwGx1uxkj/Xmo6LVUqzt6wxDKolbO1/f37g
cuBBkHNoyjQnTsMhKnUcSu22+JI4x9A9yupC5WLuU408RIlKPu/wtPwzypwYHWpa2yYR3WhFFxWL
qkaRAm3hW829hyq0UkYyZflMbVbuUYxIUjpRlvpe4i2TODS3zXIVdl/EsPo7C4cAhgnmmyqGNomT
KtUK5CiPM7vIg0+aV278TDxKeKJc/j6zizfOBRYw5clppK9GllB0QRzZnUvqMyS4k4RoIFweZG6T
gysCLa8hcIvqzOmJxZ3NNHMrV7dt4e8x2LvB1nGbkVdfHmY8+JM0wfw4jHw6TN+GUe6R4m0xo1s1
xXPpf0nwJKnezfxOqSDlKe3CxOZ2xMcRJxFSlDoRBtmOtovVqyh90Og1GPrnKP1Ze81CWDT3oT4O
NbkoMHiLg9gK0R7AwQW3OlVbKJXNfiT42WNtEzLztFQG+iAcFLMDREHyK8AVUa3Q7n5X3uVXVI7s
OyE5x+gch9/TolFqq2cepdzAwqx/BvqAjw61woWPMzshqMpU4tAkQ/b1dDuoQWAIaQSYXBIw3oSa
mbff8VRFxq2qrDT7X442eZW8JE8RtE0ym1REjvAaFYR1godfAcBRi4qF0WY33l9zm2ZRYlaV3UAo
uiUHWCvIzdN035TBN2IvDnC7cBfN5GxkNqNuA0pVoyjP6UpGJN+1oGuVrRVlE/2iz1WbHsAxZuNl
pN5JXig+XD7Lcx+P1I1wi8eDDTm5MpD5MtxQjL1dnbc+Ze9Y9MTPTheL9ZHQ0NQeLw8nzy3ox/Hk
0ykCpKqNiBqD3XwVv8jv5bf8qbxJn5Q3/xsm3nfJMbjNbr19cmUcso1y8O6jq+xb9S29Cx/T58v/
ltmp/yLBstIINExOOqRzIE0JJp++ptT5qm5F4bXQOtEmz1vatXNfdpTqg15kITkljj//EOaEsVM1
8SDG6FmKr4le08lTjV0XAjhs9DRduMPmZobyxyjViV4nrbDJaJYxqEEeFbYoNSuR3nbpv9Fc/+2z
geI8QQ61W0h8Z+o/Ho1UNlaqbgf08VQq7420Nj22jWrHL5c/1fnycY+BiKSTgXuzNI1uIsBGfdRZ
OZ2uKADkGcvoc4Yvno7PZ6aX9uXRzoO4cTQALFQ2IPtMAx1E8QxtiJGlDHvjFtEQDH/bjec/u567
jsrvJRoXlwc8/14MaIxoCETKIBZNzn0qxr6TIxJsSz5QlJ5WHtgX+e8MQmV/VOtgK5qTizPROo1G
QqrBh6ZUkgaN168zcKTxxjHaeKH9NPvB/hpsWvBKwHwUldpq20zyvlAL8t4l0KdvdamEP3G4C54u
L+D5o80CfhhucovVtZKqOEJZG6OJym4nprJnByK2tZv/3TiTg6WXoMutGFna2ijMLcC55lHA/25J
52R2P4wUOihm6Edo488/3BZNH6ZZkqWhLYcxKOgRtKhIA7iHUPjydyb010iTe6n3YqOSSxEYJcXt
cPSWrYKFNZvdClQ9KSuPhbtp9yzL+6LNUvSkS8lucFAE873Wq8dSWrqP5gYiBRo1CTlCZ3Ipiddl
qIyB5FPktt8KLZmk6o0hAfAz97ETKrhSl1dvdsRRY21kw2JKM1k9tXWj2DF4QYRCu9bad7fq124m
bEdE2eWRzp9NBSV1bNpGDUvSr/EAfNgRftm4JZiwzEZFCkfvGP/6nyI1nq+pi+4sKFc1+eqgrbCQ
8i0NO9mIvVf3UdP1GHxFaQ7cEfgVlUooLJL8OTQzyvapuKR6M7f5P051sqjoUYCX4GiQkMlm8aya
udS/DWEhKbcSJSr/9fLKjit3msywsmjPoGCHGw0LfLqyjhfCytHM2i5VYIMrBU4FehtaizLl/26g
yd0B+SKqRRnFjXoIP+tRgzHs0jU4u3RYBRFEgpigV306Fx9zesOVq9wuvXydu8aq9SA5CQvRxeym
+DDKZCIqvTM4udh2kWr6doee2b2vpfU7LcTgpeUeuIIZ5fcLZ23uO2mjsoVCu4EoapJlUA3LW96p
3B4ohJleuIVOuHDIfglGTPcCyTPUZRN0AbHN6fphpEq7TU8TOwgo8kM3ugWaV6y0IVybYf6Kkkq9
0nP/QNMI/1LrMAgKXrne0+WNMvcVQfag5QMd/VzBJGiqCspgrdl1I8ghhSoz6+41wJTJa9tDEFvY
l3OX2KgACgeA3U9D8nTSKJN2fhDAIXQhb27i3N30rvaEW7GdiMVSpHNeOiAE/jDYZO/koMo1asaF
TevbXSEZW2z8CsdZwZGaTa5grUjHAAjiE2rzCwd9blnHDJUcZ3yFpkICSoNUbYnvul0FcC82YVpK
71HaVSLq1BnW9Jc/4twhGaUSkddh1/KGn64qoUcUD2PmLYbPDmKJtML3bZhsI/M5WhK3mGnkjPLm
fw022bdV5FW653A29L7A4reLDl0obsGe3TRRZuwqrTr0lRBvo8AA59pbPwlclJfcLKR1AituLQmD
+5zo/Q9eUHMduWUPjlH8YTr9Jycvf9ZBQ1evoWHp3w9G9tNAFXutwLu3S62nNaPKGDdk8DFrKdmr
fvfWie6DXPtH18x+G51Ci5/0iZgInMzZCfXjxPVK0WjtoqDV6PTaVeuFt26VLm3UueuGZE1BaA6W
Oe6Ep98vqiTfhzQubCpDal9ASrRXiQ7t//IuOc80QL4Qr4CKREj5rBbEZzA7hKmtjR/UnyPcQ1al
Kd3JfbYvE59r1JVXjRMtlNynKMkRaMSogFMIJSgOTSOyPESqjIiC1rC+Chq70w7ht1xe0bVt/U2M
lt2Ssvn8iMgyjaJrNFOnhQ0YHj64+1EmMAZTsmo7pXmj0mDuVaEpb0mNaruSQ+/BNUt/R3UxuTXU
UlnYO1PDh1/zHr0GILDiKHFWg+0kQLddRVqsak2+wr7+RijLr7TOAFFbsoTtdbeTo3IPbq5Za4rz
NqTtvQMrtE3qazEdXoBOayuD0ohaUiGQmvTGdDFR1+mLXt4Xvy7d05eIrPqvf+r0E6XOAJJHzCgS
Cs2mKbWVnu286tB42iovr7oMi3qJZijH8Pe7+Yys4cqCKQspqT5ebB8iTbinaQwsOEOYV/gepp68
DWHMLGzB87v4dJDJ6VJ9D3aCh9pQX6l7r7Mwu9b6l8byflxex5lxxvec/9FK4+JXTiejpWHYuAZS
jUJh8bTQvkMNwNPzhWN8/oRSsWPRFPYVcJ5pc0ktEl+qHaJzRc93qYI0Qe9g1KOhNbqkoTYzIzR4
UW3Dgop7cKryFcF3HkynwM0Lfa2Sdr2LA3C7BKQ+v/3G3cdM+D90nafBllKldHqAstu1m6xz43tQ
LDzG58/jOACvMc5I9IGn8FRPVoW6AGJlB63irWoRBXjRcW/oMherIQeqAlZ+IZeZWzl5NHgj3kdo
7dcj+mFjwz9PQzdolC0dZApi+xptvTb7/Y2NpoyIPikXBgI/k/jGr6WBpxgXoDqTbEdvdo3S71M0
AS7v69nl41FC7RURrTPRm6Q2cUpprcKWBVze1foz1Iovfp3v4s5466X66fJws0tHD4GexVi/nDZp
Ez0eBisWclutpL3q9leKk2xCiDuXh5k5RqMbBVTGsR13BsgSZccaIl8LbVZXv0dRJdgVmZp/0XI9
hlOnWPvL450Ho2xCMnewPWBuz6qKiJGHlWgiecHL7q7hVJT3AQyiA8IU5V5oxfgaZvh9qkLUEvSq
WBh9dlEpHdAtJp85qzLmalIC23KrbVQUz1Kb3BWZs0UBo15Y1dm98gGaPZ71D/seazrLw0qgsB3x
c+beCiEaES08dOm74i8gpuan9BcKfPz5h6FaJeoCC30ae1SSGQ5GAGwRUnvu7+DEV0v+0crczGhv
kYqq1IQJgE+HM3IrCOAzpTZibkX82FZB2R4FbxiElSsYYWSr2ClKey0vWuNoUeU3bE0PvPboNlEv
QUjsa/0apgMpj8OWFA6I5bjyOst8Er4GBj/UucAIjb0E6xKLOjeNowcGdbUdWO0k/eLIaS1/UoPB
wUsgrkXrFocTR71X0CA44GTbXKEVnDrvDQadxYsCF0e5ziskil5IDlz/ppfEVCIqF6FCBu6gS584
XHH3ktK9Sz5d3uwz3wYnDFDl1Dnock8fDq2X4Tj6BD8Yk9Kl7R77Ek3fSCy/Xx5n5ulgS6Ppp4Ni
AQMxyUV8lcJl43SpbcTDvacUV2qgLNUCZuZC9D+6WoNvPLflQaYzk5JIszZ50KK64+GUCO9SwanO
lRFOvTyh2cGIIhiKXgqX++kuc2TPk8ykM9BzGoJHsa55nXrfMxBEdsJyQfZRnhuNOgJo+JGOcuYf
DCHQjHKpjuxE0VvjLhz1L/dW2ebW3kC6ZaPqTW/svaKFUR6XhYbDSKfoTfIoxVVe/jC73NCfwiBG
PTnGTKjH5bNAZ9iVsuRTM3jBVYw6ESbkrpToxbGKLCu+an218XaZ6efiIeoR5Nl3Lhipm4hjIqzx
Yk/C999fU8qmoJvQizmH3qK64CHsR6Fq0H+EyavmIqPj/o3vhgszWns0p8DETGJM8OySX5pYZOU1
cg3FQFHPX3XtUtFo7oMpNMJw+ABheQZWEUwWCRnUyDaatnwIkyjcda0lIfcgWY+XV20ujeII81AR
lY14lclV3qQp3zF3PR4sPBqPOm+iccwFs22vLT0d0nuEjFPjmb2RlJuY6KR489zAFXeIaQvRwlad
m7hGjjBuU/wMpkGvUplWI4kAJWov4Qz67mObywhmGQtx29yFMgpbooGOnzJNstPzJyq1gtEePDBB
zZIrIrvuxsxL6+vltZ15S7itQKDDSRmT4snSuhEaWHiDA50J9G9ipEHGDFT41/4TXfMvAVKQC9tz
blpU3DRw/2OLZ5rh1fGYLmc1wp0410ZuuxeXPtBMrx2WlMpWkeCHM61xzh+eY/zqax91MGOXlImN
+sEOB7tdbnqbSB+2KEFc9V7+nHfWje71yMsidBalxbrx+zuZFugKdHy0ajUdBeo7umuQksW14n6v
ZGsr1pK3canA6CnU40yL91I16i2lm8tfZXaRPsxgcoaj8S23KvwTqk6XVmVqfALws/BgnUedpASj
QLuI6KKMduDpKnF88rxLDcPmOxnRlUPVRRBWXdX7sFK8rut+dPAdpfvLM/sF+DrN8BlWxpB2vAbp
+k7KroIzCFTdAmgA2+Rg2soOL+CNu/Vvyt2w7rZI5qyLtbcVNuZC7nC+pqcDT85ThocMmhyat40r
fdi7ilQdiED8t8vzG1dtOj0q6HidcMnDHZ50mweh8yEEUmMyhxIWSy7u5TJ5K/MSBUJdeW9T6abU
hB+XB537lB8G/VUA+rDhMQwNLDmiH9cZWrdOkBdaUUbRV9j/vhuOuZDDnl+AyCSDXqeOxsUE0OJ0
4/TtgD6yBWsqMu7ydvSwehW0/m98LSAWVD3hTY+2F6eDIH0TVjiSV9uSHhXqTILVfKs8cSmhnDq6
URujOUsuKcq/3rLpdvQSOG7cApSQVedB6XzvGNN7aKjXo2yCOJypQq8XkmgfavExNd1jSaE+pam/
6Tvvi6RX+6jBvBopiScF7e3L33Vmpekc85hxYlTQ0ZOLTJdTpNoEM7BdCc3GTVY1arP2jSLv13j6
kbtdHu78LRgb1X8NN7kREvxo4tHwENBXll6bil8JKINAyxM6V982jSF069T1hwVg4MyRIdnAJ4I3
bMSfTIZtyVa6LGvGrr+nbPTYV25Ko/BuHFcqr2JdFg4omJk23IJoYcIz54beMhYcKC3TpJ+qpjZ+
nVphxE4Gu2NdqbiT24gVDHulAB2fqI21u7zAc98TdK9FyUxl3OmTjv5pIbW02uyi+drViH4Zt9Hw
9fIYcx8RZqkCvYtvicfs6cHx0l5OSPyBjKa6h5giZMBAkL57+POt8j5KVoaZLQx5Xk8Ae03TDlY+
IISz2F0JpSYo4KrYTdRi8qSRN6DoHACwkd3g2nV0BwdvhWTYD6pV3XV0Ey/P+XwHGTjsoSytUd6S
kMA7nTNFfS8sEIOyCwz3joEsl+zT9nOCGoJfK08DCloU/DVn4XOeb5/TYSd31BC7sV85mbGFQJE+
eBRSbvJSHGGZWnaUuz5eiAjnxxt5gyMzC+b+6TRTBTmXJKtQ8sXEYsUbpB6NrsweNUGgEYU8y8Kz
cr5dx/n9z3j6JAOs+raQUCTUtmaG+GN9W0EdlZaMyMZFOn0wGURDzIFABEXm6X5FRDdDjQ7ckqNY
3SHLhWqH7OXSPT+7QzBdJ5AmZVGmjRgnT1E0EXj801btvgm+eIfS4a5O1fC9D7xHx+mpdYm9vLm8
MWcnh0A3RXhIy2ea55CieivT2tB2iuqF3trP1F8yapkbwoCCSPUQjQqoCKeboq3zoc1DQd1WbmXt
G7UmS6IvaV+eyNxW+DjKuL4fIgxHafWRpe/uirRHjNcyKBR64o8mQffz8kiz8+ENAqyHjsOZMIXr
plJBdalAVCdHGLVNv5aKt/BZzu9IdhsYUQr9ZCBnoa9ollIbC9DXJFwYBvOhUg5JqK+M8N3w/8bC
AWkgxvjVfZyGZr3VI6Da1JSQCcpcz0f55sGoljx05hbt4yiToFql1OcaUVFtay+6N2T3FSnA75e/
y/klT03hw0Qm74rr6Z6AyUJuI9ZKUEbpsG93knD00h+CqNtihr50smSIOHfjAVHigkD0gvx0su2M
1kexKiGajvJ7s3kT+nRvxiKCscrh8uxm9jfRpswFhEIIyen48w/7W23BMzQokZFsfycfVHEpNZZ4
ZTN30MkY42Q/jNGgSRcFQqjvigQ7qrR/hvn1mOjiV+Qt90lm7WHKLHy0X/fa5HaFjUUwQF0NlO0U
2WMmvFFYHpU2bfyDcYy36lZd6/bwFQvjq9xujvrGWMfX9Q5R2rVhS9t8F+7cHffkprP9O/VhaaFn
FwE5JNIPDc7EtHqStAHoQWyzbKOvSaV75zbvhC32sHAyw6tIKK8MvxAX4oOZbWQA8EF1gx4YOIrx
+HxY+cBpTQ0VDRrgnXWHgJzdS7mPkKXzKuvdz9/eSWTU4PQM5OqBY062rNqIdSqj/bpNq1baVZUi
2r0CYjBU5GHhGpudlgawbGQwmPSOTqdV6egsKgpg49TNzCs04YdDLUvCo9pbzS5KJG1hvJlbhjI6
ad8Y6J1b+uZNn5VCazbboAw+Ia/1LVOM57+xetD2mQ7t17NyFLGxiJ6ko9sVCl71td+56AeiHJYc
UcuIlgh3M3cajtW4Z9BPhnc6LYGQVXh91rUoc5VfZXM0Z/bXlvU5EK4NVbDF+lHXir+xhh+GnKYA
vHlF7Qe0zGVhaFd+WNXrymzuL6/i3LzYfbRJ6UMgxze5aYaud9CWq4yt1yVbx40xpUu/cL8K60qu
X/UI55qhRG2uSNOFe/QXR2By4QCpo4lJviqJQBZP96Qr0CIYclphGrWP2yTOGpTIOtB8XpQe8YyI
vul5FN8mUt5vU7UXdnEiQYsGW7BuSSI2Q5Bi9lQZ+efLSzJ3VihX0Mag0EkqPVmSVqxKNzSt0fmj
8XGlT96KIfpcpt2zoHdL0ebMa4JnD4eSQid1/ul9k/TOoLiDZNi9J5oJPPNe+FbpYo8nmJwh6nF5
arOj0UkdqyRYgk1jW/Ki0ohkIbNzpNbWdRfZ6VAdy7paIoXNrSGdIOgoyKQAy55828AIdC9sCJuc
7puPWnEAejCCx443x0JiPv5N011ECjv20SgUn0HaB0NW8yRVtZ0TayjKw7elITRs4p7tHCTKyvKi
vRE6C+SNuYWkATVqeXHHnUmHiIKbJkbM1Z3DN6tXbu4Mjw7CRZgkQ4j/7Z4xSoDj5kAWDVDfVPWq
qAb2qdmo2ywOv3a9dyXEAyqGVfPbNyqagCPWZCxyQHYbL/UPb1+L6WZKEQeMjgTFTNCR8NW3hVju
L2/C871B2ITsCthELh3KgqfD6F6ZoBqBoI3ga8Y2a+pqhWz/3qrCz0gkLB2wudEQC6N+jYQWaL7J
aXayKGyJFlN7KDLj6GJ08SwVkfYWc+E9uXKYLTSRp+Ox34DQjr1J+N+QSyeZsAAoKEwEp7JDr70y
W+e2D/srq67u80x6/L2FHIci8SGCIFLhVZosJHUStwtU39kEAZRiQZbzreMhZZnFzbBChP/tbwwH
HATNBcIVcvDT7xZnNJURo4CCpf5otHwHMtTWy3Cdy0tgyPEf/vFMMzGThg89vPGMgTU/HcnMvLII
HQvOXJts1Sz/2ljpy+XJTA/wryGMUYxv9IMEI3Q6RKdlhas5ibURU3+TtOUO3td3oxO3l4eZpo/j
MDhOsg2UUchqer07mSagTkVJUtDT6FoBqnMjome9aZs6ACzcBHZiAdW9POjc8vGejEKi4KsgIJ7O
jWagUw1erNlD6QztWkkM7bvUy9GX3x1GU0mKqU8CtxPPYsrIpBRL4VDbala84SFfBdGPyyOcfyQi
AxiatIAAvZ9juJIMU9tcRbEBJx78FnLEO0MTkWFhd3mgs0MLlxhZVCBOlENHM9vTFcutsFSUoKjs
SOmk2yAU4utB1LxvlArTrSjnS1WFs4nR1pIRLxkjct6sKQYOefouEQhkbLHpKSI7UWc0e9MauuBK
8mPB/83XyqA3Apx5rJEwy7M2DLPw8IkY8FjODWx8MIzZl55crK2ilxYq9Gd7bxwKtVDEFcAQA9A4
XUmqxrrn5kkI092/Z4Zbs8wWztTZxwLKRC+J1574jDBtMkRZOTRsXa3eOkBjq00IoFB7Vy0UfO4M
LYnxsbE8IzF/89UiyQBVwAfjwgCGPn21Gv6z66RJaTu+8SQM+Dg22iMS0bedVS5s+7M1ZCj4wqM4
Ge/6GQ1DDFARguLlbWtVUK9aocPSpe7dp9/c80C8eetHYAJowrPrnAjXTwowyLZkdn70qUZnOYcG
HbK8Gx1btdE3JJbScGGDnG39EVk+KpJiETgjkRKHsohQc25sgzg2QBv7av4u1WFjbT2A7tpCdDgz
2kiCAIEx4kHOpEv0EPesSG1q+lS3fn7dwm9ECfo3o+pf+SdbHltYikJncVM3VLgRqWGzVUvjJyL7
+9JNbhSpWbjWZ/a9Re2b+jDAFko047b5GJ5hF9LQr60RkEefv8GivJeyOyVztVUEXedvTIqnl24N
XDXK7fLpaGXQx21aWkipFtGVa+XtSgryh0iIFzb72QtJ8s55QhSPQBrO9TjrD7PytLYQkTFF3yPt
kaokE/GILQJX/5b0+KEtKqqOt8NJbDEqcKD6C6Ca0c6uel/rEKTXyTqj3tqVob9RozdFgmwVbQ2l
3kTvl0/ZzHAjgpsjJo0XyPSjdYlpYCHuBnZtZMUqzJI9iYOxdUoF7sqwFYv8DcKHt7Dtp1k9XWAA
EzQxUOvhpE2vSKUWBZU+grFzmrDDisNIHG+N1+Lw1SyCr1Xdue89mu0PlSiIz1FdOsG/Qd7/9b37
P+57+unfC1r+67/59fc06wvf9arJL/91+9pU7/l/j3/mf37P6Z/4l/2e3r7G7+X0N538Gf7e/4y7
ea1eT36xTSrsne7r96J/eC/rqPr19/MvHH/n/+8P//H+62/53Gfvf/7x+iP2k41fVoX/vfrjPz86
/PjzDxBcGnv3vz6O8J8fj1P4849HzHT8eOaPvL+W1Z9/mOY/YSTQyuW5H7+JwVXVvv/nJ2MiBJUF
dd9f/z1Ji8r78w/Z/OcYlYyBDwiYMZX+4x9lWv/6kfFPdhViSdyk4BEQkfjj//3DTj7OXx/rH3iF
fkr9pCr//AN5jdNTgYD4SM5QIR8hzg4/Y9xQH05hpqtxVmQA8VtfvA406bpUaUUJfiuu8NTCJkWg
Pyyo6wEc0NZ9SDKhtlFHuHXa2FYa+RY3kbuuKTq4nwSDPDx4RAEcNvWjxN7byUN8LWJ6vpLvLTqQ
qzDSnxp5WJcZzpN5dI//u77yRblfawIuo37VbHCqe+sqvdrUWROsHDU65mKlb1RqwRg5YEGMvPRD
ZKpPTaVtfLN/EzSkvYTY0LFEdA4eQoLbtOwQ9m90/yCkIjK9bnwz5N73WlWTQ4ixxkbDnmYzuAmi
eYq785VAWlXwj+8jHKlTD2HiXteN21hrjkogxAdN6WwjD7lvHabQ+WM4Cn0xDt5C3vEtgN83KCE7
T4zyldNp6mYwMX1KcD5XIiVYe3XLdLT2p1Do/Q6SlLceItEWejPeOWX9EGnJXRlu6J5tfTe79oDK
bFHNx0B6yG5UlRIKJQYEWAM8oHQ3OPim8EnGzGg0eCEojsRdpcfGSt04nevvAqP+3qbixhPScBVW
qrGRvbQ9pGFve1V8Kxa6+BCoxk2su9oGIACSWxpyeQP3E0jr3N/2rrAD568QeQvoQJaJdYSmucck
Udj0dX8lDt7nWtt5ZokbB84zNxVeVetuY1reDfQwaT0IYXmlaSyIX3hbCRXklWqCq6+D/BqHQsxx
2mCb5MFGCtR4E8hxtZFi9UbtUGvGRElYS9KnvAB350T+ra/o3rZxvbe6c7qDMggHpYWqOciedSCK
Wgeh2m28tmvWrig/+ANkzFCp70K5zNaB4983GM9CaMudVdkI4Uoq9Qb+N5G9F1/Helpvcs9q1nqV
h9eD/qo5dbmB0yZepQCE/cZxbU2q+r1fD9cNHjB5kN7JAU6LPisSNMVLOioRu2pfMjsnw/Mt3eBM
+ILZrrYDwpavKBarg6s8dMNDlMnd1s0qwwa6x2JrxrXhBOXefAmFsl7htSJt4kxVsQrPcKFRcFfV
83IfC2a4Ibr2AGtp9apEn9qIhdemEd11q5XVujfwwyGzrbdS7z+Iof6Uosdy8Gr1GseZTWRKuN30
76WAkanQ5T+1/pvrZdGhDZtwZ8TgaYCe9T5mp2XkrXvT6nZw/Q9RKxcHA36dKSMTKT7jJtQcCz04
1C36EZGnlBtspe89fYWEzwpHyc9inCkrwM0vqVI+8MKHd25Yb/kj5bqjjM1B4z4ZMEFtQ6XEW8oU
dy6u0WtFzty1gXdSw2bZN3X7MyvdXSJ+QyZVPcpFeBdr8bOnl91Vp0X3CVWCjeJL+C6aPZW+QaJx
leq2nnWj91g2bAYle3AEZxsL6DZlchmstTAW18hS3QmlNnLdLG3fjZdTXHxCeyBcgYS+gVvDTYoe
eS13JnsmU9YFYco6F5unOpGc1RBlGAdZ1U9kL49tiWcjGGd5hfVogPJV8CUHIb7NiwhDxoxOhAEq
fgumiV/qdkpNYlfA8Vm/KsT2vbstrOAliRNaXJL06nTWiyyF6iaX4me3P8Zm+yOITfdObtHvkrx8
uKo6OzSH4eh1srYpk2A/QHLsLfXJdD3ni5FpR7FvPmOPuw1Ec7j3rehLXMlfUYT7hFdfeJ3x27uy
3zVSenTFtMFdJrBWeeU9Uo1xd60RfK3BM+WxbKy1BHRVyDlrZBevQ7mJdwVyIZTkYTfRQdsIsXZV
IKHmx1m7kntHPfhqnK+E8CBqGfeuX2BIJ1zVOOS9q31+o6CXuUEDElgakjSrIt6LcfIFcj2ugRLs
Q6F40xChJ0pHzBy2+z6lp4U2m39XhbqAtndJOxkns0Es5J0P8hXauBNhsOez8kqGe15TjhSv9xTR
9LVjGtkhbz8ptVRsQlV8gmQrr1Oi2SNq7yv06/IN0e+wE10cgRqkfLG+U4WV5jvhygErtNbNXetJ
Je7cJEeZ7l5pSdnuvUDtdtg12W1iiNeykByEKrZ2iMt2K6hgPs6lUb8BkHfrUag56rEq7iK53BRd
id27pKyqcjC3LfZJUZB662ZQUIgFY7vq6T1Rv5NdXsNoj9HxVZx73RZ53WcerEcnyl277Y12Tddp
GwnBBsEHc01lM1yjP31lieFD7UjF9t40HfFTw9URq8oXETHWTRZVd20n3qqGv3NdhGmD7miVpX9A
c/OnGl5ZfBoeGEzRJD/4GRlxvYGc727LzjIwo3GPqPTaAd7aG9f4v+yd2XLc2LVtf+X+ABTY6PGK
LnsyKbbSC4JqiI2+b7/+jlSV7ao6x3Y44r7cCD+YYVpWikQiN9aaa645zDnsYjC3Wk4obqGBXAQd
2kCmzK7JWB1VqjbCAX9a7EV4Y9WFnbleHQD3uzIWBMf3qd8222ekywcbw56/ZACDyPl+XMiyBHwu
m8BpH83kx6xk4uCMw7Hv4eDleKfCXyXa7/Xin0qhv9eg/w/r1D+VtpfH6On/g0JWQ1HF9PHPC9nr
+GP8Ln923frHYvb3v/Z7Mat90pB5yOMnbYQh3k2h/a2Ytc1PN62dNpUQ8t8K0//zezkrrE9oT+hD
t+xNoBa3zLXfy1mhfnJY16XSpdG0SWQU/0k5+5fuh84O/g4bIMheiA2geP5czJqNu9JSjm2oOOYX
YOc+NGRYxMlo+8U8VV7ejksEOPPcVPr3P1yp32+nP1bSf+nR/8c//ZceXcuETXxd35LLmjMWkrCE
Zbbtmzz+NrewNv/1v/bXVAugRvjUiGJhI5TpBojMP/+mWTxl1mBUnOVKCfMCxqAnEnbXNPdLaieX
rrjlHztaHq1986YmWba71diKXnMGQ0km/0KHdaxkft6oZjBZ45sYxZdUAYt6T7Xykm7pxRmjdbAv
ZrZAledppkivXOuXVVPPVGHXdh6OWKP3aZ2dhF71v31A/9RH/vGCsk39l9YEty9GG5oveiCNu+4v
rYnWlb1tTSS2QjLcjMzd5RPZdorIx6sxmjAnBx6M+AKf2QmzAP5uJjvLxLT0ds3zsnmzBrM7zMqd
XijKLq7Z1jZi815bWhWgyPitMHO/UYtIyq9EnEMdOK6LTdejZd8UozpL3dhpdf7N0ulCqix+Gtoh
88gZgAV3E8jmzMt4GHuJKffY/O1jCanwULGkuHNW6LmmLPfJKtNgqVkmyR0GyQWov15zgTp/1EoR
gJmFGkFrtMIWlWS5QyJdnJUEhmxf6OtOSVBr6TnymfoXomg1Uc+U7plYwWN8Fe3gm2KMDG30GaPv
6kS7N/u90f7oxVlbTDLLF+/rNEvzJJJ+X5tQR4zEBN+6ucSBDvURBbo/iCY/pCXBjpk60SdAMux7
C3q2w1XCQvVikC21owA9zE6r3Vu5+tAb00u2jl7hmvIzeEYRAWz5oU2bc1fdnmlz3u2rac4f2ajb
0ZyEfCqKw1hC9q2hrypJV3zlEqJJF82hKKuW9ihnCe0nbrs6yAc9D9aOQgC7VREupjjYxjMoQ2yF
9gJSfYh3JvlCxwmucDiw/USfmrPAlorlLgXVm6gu9VQdR5bljp4jrTaYseAG85bPJ9XoC2LK43NS
pfW9wXqOyiSomdzimAP3PVSW9XVhABVSntEkulp5aQbjYezMOiTddNy7+Z09tfFh4tmepptfum0d
zuB5gklo6wlc1iPOQYZKIFg8np3ciROSEyP9M9hjQnPh/BoT16y2siRwKPK8oi+VKE0z9hNxe5SZ
SKByKoPfm29tPdSe1hJUSd8nYB11970mQ7WavZppcC1j5hZllDryCBR7T5sbYCh668De68Dculjf
dmXxLHrH9eEvkrJTxllQlH17weEWLmP9ZBfc6//6cDL+qimwbXxT2W7zNRoP+9ce5x80Baglom2G
VYSECZ21KhmOC8ybwvv1X3/7ohiYyMT41Va38VxNhq8k5gxPPiEGBUACPFnFPOhYCFJtOc+LqYVW
ZSwHO435yBu5ExYVEM3GoZZr65G6V9H3uJ+eF2A1G4ymU9GVmQ8OvTpxZ75L8L+XAgxAk72k2hfR
m0PUm/DhpeX8YK18PE252d+Bgk29vh3HSzdXoHhn4uQSIHIRLITffNr/rT/+uZCG95hnvM4x/s9L
kMvPRL4X7ytLML+JczcF7h9/8bcixNU+sTmlIVzdfPws7/GSvytq7ieKCeuXwkviyK8/+ZumZn26
WXlJ+LytX9us8/y9CNHMT+yvsXOhYSJ1BbEb/0kRwhj0zw8uVLSbfYjMKSaYtwyPvzycx1gOjnnT
oxbNfeqKNCOGYhJRXNXD09JyY2t5SiE8tB94IPITANTkujZi31lKpKDe3muTWh6MmrwqTtQuQBFB
S3DF5GvOICNd0e0LrHTnsk361w52yo5EOWU01HOari4Ky/oE4da8a7dc8RGCs7t0ypqIS7n4Szp/
UbqOXcYisY8KFDzfabTSz+sBjkOWlQd7m4JyGJ5I5Eo+G2pq3pPUz/p4HWWru71USVFEdR2bx9Fc
unv8YZsf62rYKVJ7cqwCGoJhGaeGGPfXPq6ItBwI++/T5g7K9iOMSLkHgbVG/NO5j7i8b8yFvXTF
eR+FvtyjpZtX4STWNQEZ622WfCnKrj+li5LvbvEAF3W736yjPtomklaboMI5c2DFXRPZjJjuVESZ
Xblx/P76tu1JApFuRYFAHtcjCnhoJUtyFfAHPmf1nj5mDpxxMQ6K6N2rIfXvqRN2RW18r0fZ+KtZ
91crXXeiAybMzmt5dSTJuuQ/e1OxqB8cDXfjaHizo+ZnrWPTU3HuMlfNDu04LQgRxje1sb6Z8fZj
7S5Mi3Sv7BuvcvNXRbrCN5zlLauKzyCAtQMo9u/pmt+vtt5Fq9betbgVDn1Gt5sv2l6oBa6Lyvk8
b0vhb/mrO3yOtyzIHMWzp1L3Vk3ZFwMSw2qnA3GU0oi2Taa+0fcvsnDgqo+BZFR7NOmHEWJS64H/
03Pa3Z4mduvcmQO9edIXp8mw/AqiXKhNvXtaLVn7ccYIXk/YHsSnQcki6HSZ8SSeyq2Ejvn5rcsW
+yWHrYIODqrVmY+jDbHWlOMQYlz+sJuFfCs3bAn0BSI5vyrVwuaYpR62Wnt2Ov7A+b7qw+yvquwi
m4BNr3fFMwCw6hDrOcYkXVWORNKdof+g5pMTcigB3LN6lkzKFgwiTn2yX4ojA9vGT1WqxG7aDoOS
wZ11x8Qf5oxH9XJSEdK6ybwjJuAqsmwMshwNa37XtLH1Ian5it32oFZS/WCuS+rZ4xZfW8L2r63e
O5c8q6OhNO0rQe5pWX7uYFbFKgkwWqptR8DVv3/5x7e9aKm0hsxngt6cKkJD8fq3FhnNrd7sNZGo
n7VZvAxy7MM+Blo+fWxSMb60RaLu8SQ7odo+aMNkPkxTnYW6dHS6+ozSoVe1M+i58tCNMZV5Wz0k
jv4u0pkZwTBERaqrX91ckkXXaKwy9ESAyAVS8FZbLslC4Ou7wlKfczJFvdQevpLhq9+1JsdWMyrL
0zyZiGqb3b8vpL4s5XCVdVw+9jALA6WZ1bNsZEG4x2D6EN2zfBxe7cKF9qu7qecsxXQw5nI+oB59
LWphf1Va7POx1t2P/epjleg/w88jv5enwFGHSuwvJnpr28G2ntz2UfKRIAux31NrfKBT4ezb9BaZ
XVnRKQrJD+hMkebWUTMK7TA1+nRMxrU9lm+it8vKG4qJJDwGrOHSZD9bMZunuiKmohvm46/vzNjE
QFivDfJqbIWoHu35Rhk+Z+XOanXt2oiVnOsqdp8IL/iCRBYmY6O/6nms7yxRrbvBHLbLopo/agse
MlrVFi6ynfd1nBrHZWwlvHWjM46/vv/Hl1//Gzv1N9iznexXd7Cv/cC3hBNIb0n0PlQwPDyNAJY4
iFSbcccUpO7Y3m2VyZe+RP6HgHgY+8q8tGPNXaz1oV643zUsfNFYuc9junBk2RugI6E93aDGdm0X
u7xa+lAl43ivbOvNWbOOp9XU4BmlIhwYARPylox3K5BIn9xPfdfO3IIuO3QRcV7B1rXTFwHsUV9L
8l30eg4XGxKl1OLlaXSta7wa6gEbrcFaU31uq7R95vNRHsql/DEN3U7fnOKkVtp8WDSNbbh1OePj
mM/2S1l3D72c7DvXHX8qa2kfq6FMAxQ9Jehcc9mjSq6v05S/d6yne2Jch8hqLkIxk9AoRuElfLZC
mNp2qj3HQ6pTGydRUtiP6zCXUVbqz/1ApJGoOYnJ04v0m27XyMWKFtDSTt3oh9guGX+rgVaX4tBq
jvQct098gMK1ZzqiCLE17zKebpI0wWg1gNPrxndjbVxfY9HKrxrgNkVex0eQto631Od1EmuUZ4vC
6R8HtT2qfsOR7pFY9kRj0IZVYhMRbzkZWjG7HsQwMKFQhsrvecLvdA7MHHZU0GDvigyXLbvWielO
mOwqtt3e29ssPqfFFrQDHVXPqR4q0cLz4h77d/Xbl3VmrrT19mNZmY9ZYy2Xvp6XC9QrK6TlGjwl
5R1liUdnRsWOojn3IqLz9G19GbyVBvga3zZSVR3nXLyeVxJ1/U3O0zl2atbyUxXgqGLjfCztSyHA
g4/z5suyMtAOOK7Xtf2YhjYoenMJVN3tIquGQzpbah3hNX9TkmY95ClPP8Ym8CfTyB3aw6BuRjh1
zv1cOxPpPP66FCen0PRAAX5FadW8Z6P5lPdtySSgFn459V9ZQwyGZelCdi/HaDKraxKPTdiufe8Z
5FW4S1aF+AwWj2FUr77IWhhRlzGYQ6Oq7oTGRneul/7QuD1Su9WHSepaB4vIQV/0RuovVocfUrev
kNGGncw4TLIY4TnL5z7QC/RiVy570baRtbRnTSse3Lj215Sr2aUqueWj8KVgCKCoPCkX9rdbkpp2
DZOXnD6R1FEi1GPDX8euv8Sd0l9WIiXmNBW7JGeMlZqiIlw0M6LBXsVlnYp3xXX7aM6lZ4t4Ok9N
E18gY4Rbt1mHwlod5qDlT0Pd3svxJhepeu8zcbNoeOhwtliR/PCDOKyVMZ+MDM2KZyVzgE29Kg6Q
RLNZRuyLyXHAr+7LLuEBXY0EW2jM2cTU0LB6ZblqvqKyBj/19Ws/afF+3ZBLaql0x2pS0YSdu9WU
W9QOTUCERRNUaNrsvMmo0o2LA6Z4R4hcKM3tqylILl1wCAVmt+zwevO2NxPzAzGfx83QfDBuD0Nu
w2fPT51mj6DsFijAQxPashAh7r0DoFNJh8jBKHnVYl6bnVp1QdGQVFxItwmWMjN8J0tedL31taWi
ZBna+1oOq0dc+mtnpuPDApvS7V60ub+zVrOPdHi0XqsUqaf0Lp22lZ74+H1pEtI/5jY51FIqR6Vg
/61vWgEukEolW5OD2RN2tyhq7G9b4l5qJ9+nhjPsnWTuKKk3hppd/Kz0dew1k0zYnrT9Vrf2GsC/
HUw6Rgh08pza4TapYNupVNopqY9m25LMtdrINoXxUyr5eFDHLbu229pw3hlZ5H4hVPt+LiYlcrTl
K8ji0jKvq8oIM9+aUDjTC/nwI0O66ZESF/4twfc+5YWXwpSBjyklHifx9Zeioa564Yu6KPfSofjX
FZN6eyKLv5qEZys7V1Xjs1Ur0bDYx2Y27Ptedntp6fxaW1nsx2rb5U1qhWxieVaHIDPTDjT1GyGE
IIwYCHVa9wV/vQBJr4auUhjnditeOlMFY8sbQ4nzIo2sO4osLOpsfUw1662usAS2PW/1r/7zv436
v23U/6Xp5fJepc3Y/S9tOn/t9zbdQPYnlOJm6MaEiqfsb206DTy+dXYNWNhkgeNP1hfzE7khSL9k
vzALZfX2H226/gmMBcmeKqEixP/p1n/SprP3/j/adIYV7CPwIzB5IOXjzxq62fa4WYDs7kcHXdnt
arwEVO7ePJDrYZR9MLblzNlMzsVYWrvJXAa/1jPd57cK9DgeTlkXIjRIPAVz7qnlEiSbQTQNHgAv
znhSkFrsHPLqNVaaJ20efdEiUsqbDwZ/5eZVMO/IL5nDngPWa428BOdo8NpTci+2wgiqLaYbm9fU
7/L0KI0fywYAeSpcNcre3K1Rji6BG0d21M7sb3T7WC+uXTPxATJe+oz+Nt2gInNm+eUG2E8SuTCq
WaAUzZuIaUK3OG6CWIoDZob584TSuKOXE0FmtMwni/6afdn01cLNkjhe0zvvlFOcFrX6rA/9fZW+
25VU7svcqoOmVA69sDNfIzv80WyfRCUuDIIfEDsDgtO681bFvqRioNhVi4BRkj9PC24DQpyDzow/
cisZfavv8YLENGrsQys+TyrpNWtJmWFJ1a869XPfyXQ/TOqLpRgJR8iQvOkuOx5PDrXJVVvbEvDC
PFDLd71XWPnB6tpl3+qkGs/al0pP2qs5lrc55MrFX7poTtslGJ3RAZc74aQxuX6IyHa0ncvJFqeh
U/cE9tinpuF0c59cBYKnnuScwmv9JBUbyrmNf3XsblMmExpOSf05NV2+q2T3pSRb1dPqVO5SbFbI
MabrrTTrDJizI44WJVprbQjMltTkGw/+YPc6vTZ+sUiX/WuR5Ik36u50VepeerNBdalKsQVaGRNB
bPbYQer47OaO8HLW4g9gua1TmeMbUhnuD7gOvGZoHnHabsHK8NnTMtnvUwYqgdtWV1dL86Oia4/L
MtX7GtOgNz/PcQMj3tDiXTXKe4mawbGMTl9YhYfrog6SdMW5JE7NbVCO1HZMioE3qtgYyAPOjShH
cPTo1Y759i5t8Un05KSbdsV6Sl7e4YspvBo2kZk4vNhgj2Fj4MGQjULTlJcmNeF4Ima/PTTGvAej
iqrLwCOUN2L92J4g1+fX0jW+OfP6ogjm8XrM/izvmowAxJjcYwjF7rj2odtl+b05vhaZPu+cebzf
Ouhr7CVOXolzxbUmrFaSp/2QH80cWCg6/WsyVeWpr9F/itu3sUURabbGF1uxi7BeY3Ho1Xtzxe8g
Z4E9YEVecGfzJe6jnDQ8xg4u4lZmx54D/cHr+BXDvAAlo8U8I8c0Tk91PENMksuPGRNTIKWmeJmG
D2ASzt4si0CN64UWXcFnMpxbbToBpw5MbdivevwkjJ4wLo0rtlE+GPZpM/d9nz/UOpgaOyEyk8DU
Jwr1gQIKA1ofLy8xTpihms7WYt3VzfBaVIOf2aV+yMrq7OT1k0pjFdiuEh+sSkaq+NkaZlCC8EFD
IRZ4IrDwQJGIvx8gWGKZn51FVyHd36dutlLdDX2QO3hFBIzNRpNG4NZyfqQkDwfT/c62KUcrA7H7
LEGaGYq8OW9uZr+4pKQ5MrmU+SpPliqYsJjTqnpurUcj3ok9KyjTUcbrdDS1NT9ks+GT3dYhea1k
kEpx0uSsnIwbVkOUwN/rSpbPvenGHovIOe9gOnKd8vRcZ8O7Yqd2xKI3tOpCtUEOSPOic5U3r7Dj
NOzywcKGUWjHAi/xUQOSU3qsMd/VNNucNgZ3VSi76sgxJHGgmH6dq/vO4ZbLu670S93cq/isQrd8
FHwarSy7tK18zgslMpz+JEdcQWzxnfDFrcqYMe+pi4PbYaSjT2LOSourFZ7S5oKhUfU+SYKj9NR1
dm7nfGmVZcBmo1igozA/4RvBmGa1GnpE/LGq6rErtfLQZqo/mr/YA2rxvWea2HCGx7pW+5uZgLHL
nO+Dim0pWdTPqpMTyd1YP5sYiJIslDXAEKB6arecEmuOw5kxe6grxi3fbhWklTUHETfx69qkNqLO
1ATQSONXqyIDSs6B0if6xWq+ijKPL0R9O4G2sDs7p9X3TKr1B43O0k0/Vm2yP7scAeEmRBVOCydH
1s3mGbsloWFJVuzMoqh2i1M/29jiQq1RbL/TtsX/pZAobqIHXVKe9DbjSul8momjRQ3ZwHRDwvFj
RYu9BN88E0ONp0wSt5EjRjcwZic+KWwCBnmXcyfJLvcsgMloVFj4Sqv01GE8Ko2x7Y0J55ba0AWx
MNyh8GJeyzItCRZxKN2eD7Kdu36/WVeKVqawSbfn+TyQNJkckiZDNbMRaDQ7AbNkjV/K2v5ZPDPt
5h5aeSbo1o+5UJoA8ciXjlMeK3u6U6WHyNGEEvIHcq7wmiq+xHS0mbLs1Zt9lQ6IOJ4SijymwEoU
vHYmfNcxZKipyjfJG9QufBakPZ9zZZx8mYrr0lt4rtrrDUmkOvskTTkLk3tEe27BoginWY/UtriH
Kf16e4tNvTvNgvetMZ6qhgetjfMJYSn7oY2w2Ce6tR4rVnrZmvIwDGdzMmmJzHrwaixvzFqifm3f
i0RehkJEhGb8AAP1oI+bD+2XmiTtHF9txJdB321zroXKorT+ok7cZQtEL4RHImT7afFNaKARacHY
QA3DL2J4Yrkif6o45BYABV03+FrF6bQxjuT4mVbuahrRGOvEeaL+IZwtJ7kihRKJ0qsuwxsP9e9D
goK4xeMhXbribhBKGbnEhSNxjzy6s/48QO+hw/6oTP1HkS5hNmHi0iIFX2WQEU9963+jUrdYzM+S
E64qyOPrWWRNHXWUGv6o4maGFv5qZMrFMEdwcgmWkMWqz2X1YCRaKMdFvUh7uN8S4nK1yT0X6vQe
qyPnWq+cqnp1/UHFvgJJfQ//W/pl1V0YA89+29XEwl+tDJN2Vo+f5xbbtD7J61afxlGt/MGwPmuF
qLlHcF4mXEsz42HO3fo9znW/6Reb12YWMKJCU31iMiCG46C39peNMiaqzelb6vaeXiTnjPcqyCcj
arbmacI44RF4PoWOc1FKBVNcEtbs71sEFwVDxumytGvU3JXExHjMyNLIaAnIzJe90bQvVaNSQvMK
U6P6AtHPnxDUgE2uV7NtTui3PF4YcgRisSDdmNcNqR6liI+SlfugiKN6gv3XVVgSbR656qRQ0iYf
lHuitSVoX7OMTHDnSMTFXdnfhGuNws9K5+9DI5+qmEKjVLarreHV9vXyyB+XtP/OfTbaqc9WsPa5
EYdKb5aLK+qEFVdDC2oWfsMmU9TdkFY7c4ln9mL4EWplK48pPIjQJheOk8IZTgmTEQDtMdixzgrn
JHejQnI+TyaO5a39luPSHJdsPCbttEUYnm/z6kI81q55zYXzUmV2f8nrzSQu9+AWuXGXbUl/nxJc
Hcli/Rg2JYHD7iTHJh9PQ7J5jWOyVpq639ptOjEwzb2JuO6ykHjI5Wx7Y/1KyLl7NK3QTldc4m2r
hjRgn0WvdoQ8pHnopu0bRfMarXb/aMQVCUTS3NeiiO/zdTICRpK2UNoLOtUD9ehOLecJ12XZeZqM
X921P8+iPLHqgBSjr/NxY/PMczLsSRovUZXlTxbahugGXNaG2k9dcrV+1cX58q6yBY6jaw5bt1i5
ZerS19v0Bz/FfVcWnhkj4AwmgsviMNEfN/c+T8cfg9GFitAfWpBet+5hxmwRfyzFmI0Xm+UvzqIt
LOx2jEqeOruZQog0e/NSZm0V4IUtETBqMiUyfNutMF5XepMJ8dOS9k7JIVNYeUwIhnnqhsE4M758
xVkf37mJAnEb7UgwkTNmeRGFUnlNrce+UyR7x8cbnFMKucKbMdez3MYzNzfeGRIeOqPDkpt+aScy
cxwr81NCsz29PCPCFXs+jWe1r45poSH9l8w21HGd/brSWVQ+TJOzHbZk/aFMbeEvsfaoy7n2KXcW
L8Edu7TaO/95LTvy5QeeJ7RXHBh6ysLGwvkQavQXHiPM6qys3Be5g7G3oBiPy/1/5ZJ/syBEZJLO
Es+/sjXs6j8ZGv7+N34TSmwDU6VlqqyJEytB0szf/Qy2/skyWdZkQflv2z5/N1WaWB0wOOBXQL9g
W/4fO0LC+IRtzmUGQdIhL+f8RztCN5mm+cPiHLuvv7aUoDhC6xEg5v6sk2g21kkYT7jK7S0wnPUp
buZwdMfjUjDvKCdl9gwU/NxV3vus8bpYfjOqNPPtuXn7w0X7X0yWfzUW/faTQNFmFxJ3xe06/XFZ
qWAilluFOmMHJJpmM5KPacMksLIp+28Mlr8FlfzltybLjFUrVvjAkat/NXGQcKLrUs4hcTG5v9lU
Fmgz9q7gCcnuSuHunKKkQ8m0ozBG/QAxAw9ZMl1Gt3it1lbuBkf/GduWvFvqL2KxHX+WQ3lPFFfY
pou9VxJ8dnoJh1Vd0nonV2cv1t7a2alBdrRiacdfX5pC30vWf/ZKLqxTq+F1GOL5MFZoNBmpLqEl
KydIMmmFVTdeUscy7zRjDYl/HPdxD1Ztc5s7c5oJpshW4+AY42lLh/bb1sw/VXMmuFYz7oRw5b3Q
4+wwLLGzz6rysUSrvZvXvAmLBIPG2FYMz7Lxq1Bx8o1u2u+ynLm5NgyvlbPJa5pawwsqNzK5FSRq
ukYFHvcHx+Xomuem9PJ1rB8KBtfXBvegkk2nep0fGqOfHso10QK0JFYxF+NFsNfgdZn1g9h9+eyu
58nqUETmkvU9oQf4aCApN0pyWsrlYo+Nsufy6nss+ZUXa2MFZzStD4lFQEZe2Xogheh9u1uMaNEU
bI2KsD9PSJY0kCE6Y3Vcrfa5Htzi3DN7XGtEI1y3u15hnmOYs3P89YWlC+c43b5Ysyv9Jq4Zy8X+
aNv5XYPHOcQ+WqFzSKYOZjeiB7FDm0wldeLQMPafy55NWrGdFOJdfbb1DZ7CmRZAklNxPHbpxdaw
qggUEZwo3T10nEOSVONJSRR71254Pay1CbEWkbuGXH7NF5cBGWpbKREirKm+hbeqy0FlpQzBcNZC
ehRxnmPaz5ppVdYnG7coM8AmT7/ZvXVAKajxKrNyICD9FS2jxOpcrdaT7VAoDLbCkkWjPC1Vte+L
9GGW8oOamoWprgqZybMyUj7kmR4fm0UcJzV7R3ERPpbdB4zDh7whG9nqzDxYluJsJDhm16k/bYFK
VLIRqyxspc3b1CjetPEvkR37wG9feWkcOx68lHN1WiHAUYXGYbaoXyc4BU6dfKuM8iz07IMhLbs/
+Uttqd9a2LlM6PDT1pmnVgDSk/qlZ1mHVrU/tBim8lmnI7CKA0skenQjRnpVm35zpp+FWL6XRPvx
WqoX26Nnx3Rt1eppsXqbSj3jPnhj6k6ntBg5ayP1gbLnLMvmQtH0uDCq3rT8asrmRxqL16J3fSlz
5mG2/MaUFR+o4oZ4EtddnmgPo8V7aFV3a8son2QvXeneb1fr1z9gW1wywcpM0LEwjDdLzfeiy57M
Un9wVvN7pYhLgo5SdMuLKpIPe1KeVMogc8w+qgwVa+6vba6umHNYxDLU6rxN3JSdnb1uzurXslcD
y1AQAS3+jV1hzQ8Gyy6wgN/HumMOb3RvyAR25X5oQNVmLrBmJd/SGQnc1HYi5urCqKSwNI+L4jyp
8tDYNqQ37iNlsp9gAQ5Q+a5rzi1gJi7CZ3Ge++pVUV5Fbh8m/TlrKXASxO3Ujp9uR7jrZt/rH4up
Pky5e7WP8hirYkaqMoKBAMTRQWbgkaK12EKrYbqbWG0E4ZKHOHbfTDX7mGLnjhCPj9xNzxMboGnC
RYxFdS5XB37j6L4YX+u1PFdJ/OQo1p0Vc9Fag/bGlRETv95rNX5RCqN6vzBqC5Qxh3qHlcNbzHXi
LLOyB2xg8WEjT5t1AvzaeNy03VYP43Wco5LD985u4vZe0NfXcwc8zwKVkzmndjDvmvancM17K9Ef
8v6wZMs1cZyXaVGjvnOf4gwngWv6GlvpTdLyQE3TD+zr9Lkl9063IKkVphkaQnmoYgsHVoNhaXio
SmsfG81pc3DEpG6beaPhcCPaVIQxfYDKNBbP8Nj7ZrKyByr7Nyf2Wco1vNvFGkZedyu2u36Rx9sV
0cfkuiTT18pS8lDRyjeH/Ry9yL+tecyx5hgPuPEr35nyL0NSnvnRj2pnMdIYj2ozvsYVCg6aVDGn
33r1/7J3ZsuRImkWfpV5AcrYl8sJYt+1p3SDKTMr2cEBBxyefj7U1dZVPdYz1vd9EyYpU2sQjvv5
z/nOvGMK3fJdjErHXt1+y6enMTaegcLz1FhtCRFn26Tu96JjalsN22B0PzRd+71XzffIsJ9Fj7JN
1IP5vJFf/Mq8D95wL2MnXuU5T5ZaLi5e48dELx9aPXgeoNKsIHOdBwO1WfT+yhm1DUyLjWz5l4FG
ov9sdP+fja4JxuBPG7Ylav+XIPx/d93nX3Lwf/uEP6aB+G8N8icgJfCG/3mT6wfYeX2HLTDCIvvW
JVP0d9Ou9xtzQieADkHpGXxkZnjdH0F4m4w8/W60ETPG4wT+byWHTD1gsPjnbS6uXewaAXs4AvdA
Ub7+/U+u9Rq9TE+0ztobftLc80clh/TI70IO1bTTi/sR67NaY3jHhNPPw35qxmQnUA5tkfsvPTy/
q6Pp73GBbTefNfOkhBVsTESygxQ3OZvllfrIMDDbKExHp3hV1PutpTyw0k0mSA82k3GrjnGSnaji
mQ7F7ASh1o7FCbBOenYidaXICKFT0GpOFVK587t5ZjeCtY8tISVIsNXJQUqGb43CUinxHEdVi0Mk
m9/K2T4w0QgJSKcHwFh44duuOH+95dnRsMGj4ofTmPdH4aB0WbPJUu8VP9T4IF3y2vVka3vihh1O
1RVBCbV2Ou+eUP6ERl2sEcNo6Yiakz/a032me8mx2ykEzIvTqV/Vi/TjiOa1Jpu/H40bZT7pFt8t
zrr7hGbUL+KRt8hIYtGT0JUQq095Bf0eualfhCfDabnbOVuLZOGajfU5RfgRaFX6IlrZqFcgxA+d
jcAY4dDbCL/o17IgzaqhevmoX+4igxHRXClZdaxuSGQor4+sOKx16uTJ7K4WMU1rxkfXmvWVSc4p
wKLU4Jsr0N/yRYiTKHIYVKoVgF52cqh1PQEE/FnDp4GONy2CXmANN4az+sVB66uqhwnlr1kkwLGm
mcFBFcwKzuseqaQh0ZtQzEO9xe5wHvHX9ouoCGQwDHrs3gq7DXvxZB3t2Lly9TF6rNElpZ//SrJk
N6JXaotwGS0SZr+ImRPP77WSmOtq2SDwMirUhm9B490j1LwloralhJnUzFza57ohcutLyIJDQ7CX
3Wq9atBVR/RVNIdTht6aL8IrkSg7VGixeJar7egjxhsDcwZzkWxZ6fVw9jNqV3UmEk60yx16lBeh
N5hRZOeaf5bew+w0lMaY23LRhtGIDbRie843adEhBC0ycsI+zaoOE+pyicqc4u4kDcUF/7NCit54
URBj5bSfFfq0i07NSegQoFvP6Ndg2bYVena3CNsBCneC0q3nHAaW2PO9wLK5kol1LxZhXKrpTMH3
tCr4ChiLv0eLiO4tcnra0LoJMnA9gQTDEziHRNsPORo8rKKPII6vCm0+XkT6ytGYiRNuQr1PFxmf
v0RYN3mzxsHwM2JH4C+Sf/lSof97zAHMhcwPf51pRYTxIEvTw2BH8oF9yz5fBgn57N8jYzlbT6MB
P+BAT2u8rtH5Vl3JBCqXehbGGOIRQTEH+9FAWDgoma7pHSAD6zlKIG52ibBDhp7FevQL7UTQL1i7
Cv9m1PNKjWv+r7nULswZuTnPtJ46hirLNxhWrY4TYACoy9DLWvstRl6ttFVY4gDHBDkbMB3aF2Op
Tqo1+YMZcrlPU0tbJ7U7rTvbGNdinqd9mZYn3ZgQdS2t3GUJYR29JUqAcnbQjSjsRFVe88Q3wjiw
OAaskomRqREjcfbZtNcdVFWnSo5Nm2xrT2cbLN4GL3gy2o5oBOhkJ0cAbiZ2arayH3QwBOu8KUE9
qeqnlhSbquSl2Atm01yoWLJd78nn/Nklcb/CL+9uh+KBkT1iGNsaM/qIQHgamrEjvvkkE40xmOeO
q1b7hAATc76mPNwZUIWr7PuYtqtC+v7eS9l3B4HYVTEvXcc6m4kxXjMreDHttqMXpcT0ZSA3T9V8
afLupCTbfk8iTg8K6mVvdSMmcCdExWTgQvUcagMA2KRtj03Sf+8SaCEpTbCmYPbPMfaS+Oo6uFVz
SVm53DPO3GYz629tO2Nh01MVisaHDTCJUF+e5VHTTiU+DsRJhvgVuZNd469hzsVnf1HH/dEnAZq2
D4VU1tpJm+gRx29MhZ6an6eSr8ABCBJwn+Bx1xrOm+4whkOEeTLiMHXN7M662vVEp4DX7KblalFt
M93tqcIQaCa3UqZb3ZTdhb5Ien8LJnMoutl5zOZgOztEBVq3RECKp/mh9iyqnsjQQRoZ7JMtswct
m/OdH2nasZExHoy8xaoxt5egSv2Tl5XIHLKXIUkO86FUg7YRqR+x7kvvFGQ1Z8KxprOd3sXtAO3v
UueOIAJgXzrHSt6MuL/U0TQ9mFnAVDrKo5UZlOV+aJYghAn7ZpX6HBHi0XA54rI1dSfmoRmTTi0z
HxMPWCVNOFh/suxAJIjYx7DQNur3PKvand5FKcUmudpppJL7brl7s7O1/d5csZ4oMf2ykcW9vkIa
iZc0gG6IS5tM3ZoyQ8aYUDUo5zPlrdZI7NVjdKaYtTiibOsbjmf2Z7AqpmxDxRz2Ba3saoYrE6SA
wT11pIEecY5bfsepKq0y+j95+HIfVEV2YU7dr0GY9U99bT4C3ug+rBxQDXwAmDslcaNi9tu1pC3w
iql5AJqBeZzlsg6Y/a46Vwy3Qa3aKXNuAaye0ygq8wj9Qa2jNnIfW1MINv+dxHyyMyoN0+xcjt/H
nOFgqrthYuZdCWwhmo6Z8PONtL3mEpgyp52lnFFNevup1ZnsajNtWHhG7Yy77Njo9t5OlHMRrYuf
pCAcvUoaZPgyc8C7kDG9pDWvknwqGSgQS83WUJfem1JTG9C5CXWKo7ZOJ0DSNd0UWzmnwXH2jCdP
xwEWYfi8urNjYipV1Y9K3HI7ib97gixPO7m4wTnD9SIuzl4BE6NPdP2pkzybut9PN1l4b347Njd3
eYC/E6x9T+GOQly5ZcPsbCt8yisN1xIJlPzvD5gVdrGZ3kTkmLe4voOBz/cWrrUQ6ov/MHUcrLJu
0j+nxXsxMjaY/Ny4qLm2npqgP7TomHt8FBSkMFrBTaHaV2/A2Drppv3YUxq9ts33MrZ6Io56gSsB
19uYohRSUeau69J6Zk/pXbImkfwFnP51hoaBAFSqtzwSL0qq9u43oFK+HtZdLadT5abmmXSQSZqe
LdakMU8kmTJc5fJQOsk9wrEZOtMc4HYorTPzfewy1o3TQYdS5O+Z2g/rcco0NMNAbtxBauvaaenZ
wkG7dlvbujddfhwxhvAnKV+ZiZsbzKL6tUcP3znOaJwyWRqhnhpyG1STPKVu1q7rJDaY4rb32Wnl
U1ob8YUaTLGgM0IMGfohcqxX4B/Jw9eDcPzPZq79Jw6Wz0Xfq29xy0rb+ljFvNJO98OUeAdvmrVL
bzc56pnV3PI8OMx5mbyKyfjM1TRsZTszhrZ1QVQMz//cT8m1gI3SmlKt2fQjZDK0SwGgpHaeb0jn
1ytXet+rTGTHvsIzaGreJShSJHTDe9awE6+DwW7WImB59bxvhos+aCUDm8spwD6ivDdhNeU5srRh
5xFY3avBYoOWIM0zyRzCnCE1dz+DYWddxseYMew9SIssLE0cg0ZhF+HYFMxWJ9O6zvnwWJpm8mTz
EXvgxG3J4caz7zy2mX0BSHkjBu3dsOxPW4esysnAmbsi3RHh2xpPWSaA2w37vgjuDQeUMmaYb1dE
jOqxG/BjdJRnFXdbpuyLa4Lt1ipbN45HU0w0oKF4LCXxMN2GoS3OSVxYi7O83gJBYQHo7PmHXdgk
UTTwSqbbHtNxmE9oJgpJUHLDL5v+4etm3bh686iy2NgXwFx20ySGp0Fg62gNknIgeJeNemMh9Vrm
3x7KNi1XWTkxJauYFob87/ZgdJ9Yq9tj3DVExsEz8Sv1E126Qan9XlQzQ1BWNqLvH3Vg7qkMDN1o
OcVE2ELqidf41NXaoW68h7Hfma5JLK3w431qVhlexpVWOz/nUUMu6T9tFb3Xmh2EWQG+WUlaQ2vs
3b208YvBx2oSx91Ok/3VBR8D20m7TVo37tHAGiRN/4FUlLj6NUH2xbiUx715/Hrr6wEhGEsL1T+5
I7nhNMmrRf0zzurBPKYNTqlaHtHSexbisbxkZhq/jXO29TOu+cSbppWu1cmLrEfq2uX48PWeUdbv
MMV8PIwkhgZCCefJao3z11ukJdIVA0+aVR1P61fg57DJ9oG5sWonO2a86ndVF0QPqWAL3iN0+dKM
3o0B31zmV/V10tCtBvmI0fKuAs1+JtyVPLEdJSpvTY/EznGymM1TWVcodLpTnOI+bZ+MgmZZUBl7
UGglSYsgeh4XDs7ox7+bYxUdjV4S+O7EGJY5e3VUMXGRiUjXidC9C9e1tRqLjG+d7xfVdO1kfXVp
PT26jHX1xuj3HEmls0Nuk52nSo21tOemKKrp6AkWrB5SxKHAJVigN3NmV/k11hQIhJQzjcDiTyok
XjvRhGtEt+/Q8XuW3bnaBJVl7hkL/wog5BzxeWb7smxCZ1CMfiZtpEupomg7UjwZMrqXbkOpV2ld
URiLg6Yf/WYaL6UZpNtOsN9pdF+uOYUzIWsjeqCn2mL2hpWr4Am52vOU7hoUx92ImZVJS39Ks1Tf
JPRrfWOhO+V9of2wiuKXaUzNM5ONU1y4AxFe2zvOUxycRa/MjRmTMlajy1zdsZO7MRrAFtCKVw0N
UE8N2VAmYnG/zdxJfpu8eVup1EH5r92bYKmDn2X/njvRe5EO+reoeabCByLEWDR4wdr+kT4m7uyN
2taRRyw2b7LHssWDNUdj90y/FJgkHyJGIfRfXa+f/Hq0f6i+fxPMS7eiJCUR1UNChCzNDllhPyFR
JKEZqP6Qze78hDxPrKtpnjwwz5273FWNyBzZG2kcS77e1DgMbvSWVCAJTPwFriQoyT44WXtO519r
BqWHoZ+eBwqQr2Zg4lD4epPT0Q0jW72OyLKgYuPCapeHr7cCn+BkETt7D9bfvKgUhxLC0VErK//i
o/VeTLwbKYvWOY3dX33fkpXXKkR3GBGzp42HvNScR5EE3TUp4xN3koZAi0n8eNnuOoPpnb7eEl7m
nWxd2/ciHQ+JKZxz1M3O+eutvsyNNSFoGc71cIr6fDqoPq7h75nVpWub+vL1biWKR4Wd6EA/yrQS
ozNDm6lRsXq9uGYCZwtsNC7JOOlvcfYRo0Rfjawf0SES/BB83bvCp3kA1vWr0Jz8XkdNvxL0Ju6j
uOIMPk57PJHZxbWSclc7Lm5a98vESOTESXFnBqA2zjIyueZQFBkEdXhJl3frrHJx6wyM1eoswBBU
3Ou6Efe4URfXL6KT94JMcCnU9OxpNYUQXp2vzf5StgEHhXhfKE6VxK+qcMRlGQ7l8MMZWsJkuDHX
IyM89Au2uta8ji3jZxez1S7USl6TnB+DF/wcZopX4+BwR5mSN0xZ+FXFnXrq7y3blVVvAO5I++J9
bOhGFwt6RR75IbwNJeR4lxZNzfZeuVd+mAXssijZBYWUm8qJD5Gf7bWqJYpbPPk1UMtlnKHT3BXm
rfXDDMS+8DCJjQlZP6fcaI5/bdJ5XEtuKxN6SBjQSn6oh02XN8VW8/UPWPgZwTxolJVBCDGP5dnz
uOT9LvaZsRQ4czDbaM1HILWdiLNgPx+BiprHgQMLWaX9mPnkZV3z0QmaVd7bL1Pfk8YfyvUwGL/s
RuKHycTeN4KPqYlC19O6jQh0ata9Zp3oGIOjuEFGYcATlnZBgWf8mLrYmvrogwgVtXp5GWz8miSo
UxqSJ199MySA2kaPVsGAiP+czU169zSOZ3jaFsemT+TSpb0cR89mctU3M8uCgyseivxo+QRwxViS
7upwgNnBfYZ0HU5WtxVd/gkOUhOWsSf7OGzmXqV761eCb2kTWX36KY1L68sfesFspol9pnfJuFNa
O+xHC4YJr50M3qdY2xiTkG7zH5bLTbtFARs5DIZ2uoxFLTsiTNrQ3cPqDQkBIg9stV1coQ/b7P07
j9iGsRwA7PXgVy6HkJHFIu4pLse/GGZailai8NANtfMwBF3yzv/e0s/poYJmGD+Dej6mKFnbOute
Icf+bF1ZsS+bjSM7VePIpc/P2ZrlKl2+ISHb+DSLlFlP8tH38VOhk3edl49mmmCjic8d+c9hwzO2
mE+b6szQ2t9HFS/sYPhRNrUK2Q1Ad6iG70INLkuSbWxSzd2OekNl59hP2+huzY8Gw/ybNkVMKQfo
c047inWjYtzTZXayOu/DT+f4VEnxXjUB94WUHlL4BfjD64MYe3NbZGOzTqla2w+xPEVpVb0G83ct
96BjVBMuP7MgTltwcovd+kDZ7KrU2tfOr7QNgdCcnT/bKFu54TyZt4x8e5jUGrsymV3L2dx5BUm/
kvP8JQ7aveYXkty6MnbKHL7NioBuZ2kkiYdhm7cszTgrCClqsH4oiHysGNM3dhKsI/LXMSXRq5RS
0U0gArEVnwOMV+KJxltc5dZmyujHiBtj1WQFJvOSyajLQdGGDbHFxfLi0l+8EmoZ59txzHDZqG9F
FYvbKB5m/IDnvOjjLQnCAifXz8F+RhEis8nThcRYGrdojIBKOaYdponb7gsCM2zHdXJ1Magjb3mI
2vG9byJQlz5bjFKbuJP4XnHKremscwi8fD2USb9BxBoPM3LiyWOAdoqCAv18HtCisro6My75RpPA
QxEF89GDaYGZ0co3RZoswFKI/IYpdwqtlZ9Cw6nmuWeH5PiDb2TFs1A2Jodg3s0RZKSZnpxjVSTP
lhLrnsbVA5o8CdJs1g9NnWw4oAUHObxg4hdPDN6F8PsVN4hhp6miWOm9nb0Kju1Jb1SP9A24G5tw
8Q4cJqHS2TLBruFWEXGgNhBfNpoVYDGIzE1ujs9CQ9JPE4gR86yFSclcdPBeC8cGGlZzAK3BMaX8
hjF2X74YbYzY2mOgIWtHMeH2RvfVLpfWGq2eEBpRQ3T7w0sN4i1df2bhrMK8bx9rLTuZ0E3Yu/Dn
scgW4Fv6RdbjoXIBjWnmOcbKWmYY7+vcxNPIEpZr7YlWOpf5UJAv569tWi6/jLM4I/rq2kYx3o0E
ciikp9AzvtgoASeYgmD1oMqVhT/oOLrtayyT9uDphKRKLVjPZv1DK7Blebgm4mr6kI0dhxYsjZWC
NbODYJ7iHs2wrws33fXdAxtR55yN3UX6ctcpH99t8GuutF3RIGcE4EJXet0DKWhbbp+6z23Qqh8x
eSAU6nPFFLiHyiJtv90zUsKY/RYBqSXyPjJeirrxGBF0hbjcnyxv8LYVqAE91d7J30FayHR3mweL
k2VQJ0g/46XW22OeewSQ7i6QhQRyU1XHSIZJ9ZmLfnqrzGTaU2WGRx0TzTqjg/oIZ/f3bmK3G9VM
yt+tuVZnz/XUORgZBA34p2a9KLnUu51ZiZ+sZMQmtL55MZPmHHvC3pVBvJj8/bss2+kZwTk5ThZ7
G55t8ZlwFhtae3hXvYbS3RBkh0+3SQi97LgXB6GRtf3VSdoxFIWJsxW359h5GK9GxKquEOXezxe6
g0jLXQ+Vh2XNes4LY9dnfnmH+PrCJtzdcpf4oYFZBikr1iUYrEvd1PIwVMwOqilrwTOwDOFAxj/k
euto9mey+lXyLCM+KZ8J63+J9+lCKpnsNMH4jzrrzbp9jB2AFP94+PpYkfugKr4+aDiKKBb3UW5e
IC1G4BZAs+YLpvhpB/3T2mlSWG8SGAZu1/d8oWPUCyfDWYgZldz1Wt+e5YLRiPvc26SjASa0ztyT
+4XbSM3xODq8wJb3ZFKCbcUY58Q2xpJMEjc3PzTGQ0dAG8OxxhnOFqPeDqA+2oX5QVMvu/GFA9Iw
071+PdgAQtKFFBKDDIkXdogAIjI60EQYPpmM7QKDlSfnRa8X8rFEl+cZ625e7P1QeuZ/ECT7sBZW
ibdQSwqKqVe4IjAgjZ58Q9xJRpKUSGHF1YscneUZhUZS8vMEYuROhdZ5yBv5GZeByWmCq2YaAbWY
0rOuyIEfecLib8WV8UJNFFJZGQVkFeCwkMrTcHXAZvEXSku+8FoqwC16CsFF86xPfOPVA178i9dA
0HCTyDzbLPbbNijtm1f2fBPIrA+5+QBVDrqOVun7KpfOewuAZaEYdAtUhiPaq7FgZuoFOKMJxOby
i0LjuwBpEsg0ukW8avSi+dgvD19v/eNdczCM/WDR2ucoCgTWCFH+3a/wcUD4vLgLH4cxVnQPRp0B
QN1aBw8kb0ifXmh2TRPG78zDOC4usB2/te7abF0NKDwjNB6hcwoPmjhEiWD1S6r5MJHfqqNKhGOb
FUc1uVCMUncG5uc6m7d00tpDkoCchy9wZt+iHctKczgRMjlsQQa5CztILRQhhWyxTER++Iqzpb0Y
kDgEGpCTrelNLCSiASSRC5ooAlEEbUduYHehuoMvCnqLcZsx4nAkqXYuk0e/QYyJHQ66VRNzE1CB
vSKHocKoIiPrTtwCzDwL0CWDFOelwwC/YIrBMKFa+ErJQlrKQS5NC3vJXihM4EqqoybX8cJnsgA1
WUaR8gPX9jat2DQ4OSkzjIt7l4kVx14NykW2dpxHTb3FzHnDtI0e9YUMpQdA8AaknEnMMdGW7trI
qN02Pa5TXhLdQpgaRPWIhP6tNROT41/11nOXgygEO8og8mD+NIBVaa33nS51teYQnB0YEl570m92
E+W8ovEPLcirhX1VAMHyEmhYsw0XS18IWQ6oLLY03Z3kqAgBJtk/Eh9akfUjWvha3kLawnU+rtN6
ry8MLgpu43sHlgtjYvoUL6QusTC73AXmVSwcrzmD6PX1rrNQvuaF91Ut5C9zYYBN7tGvbyyz1mUi
HbtTadqdKqW9xHXJbge/wD2WjXMv/U7d2v5TCq/i9GS0+5bwd1hZxbTFepjs8ew+xQunjDs8mQLg
LjU79zdMSKgtC9esWQhnAaizYWGeyYV+Vi0ctHIhogFem1+detsvrDTri5q28NM41D27ANXEQlbL
FsaaJ6CtzWzTwF46R8+dqjaUs3wvq1GFqebzJWo3vTaWhrc082z+0iO+nTo4Z26vnwFvokWauyEC
jr6A4DJPepee8+y27mHgK51GxHnJO9kMUcK+6+BCVYm8kSXfst/eF1Ea34uhyE9wKX6ZKf0ggHud
A7eI7hn+orGtej/dFLj5lPDMzZyvu0QdcRd2Z4a3E64ymg5KzU45UrKhL0cmxDnGFm+i6AD8M0nL
EFTNJTKr6uRoPQmm2H2ASrshunaqQXVbVWaRje6OMz+WXT9PHDGNYHpuZsfadJV1tP14Ouapvs27
ziN85xKn8LNr3Y6vXAKsLq7YOnE57qZ5ativ45UbAjO0O3NieSztFfCTzyruBpAz2gbJj16ZMv2W
2TczKPwtYcw4VFPHOUuPu7XjtYeIqxATGgTPubYv8TJOUgm5Wzh9tYGmhuZzGip51QsCdxGD5iem
uO+wAUJ+zVvF1v3FI0ysOfaZ1kkv1igLh2FKfIjDVBU8yq6zOOJId+/FkdoZpQLs49XWOW6tbwtz
XJN5epfKP3ZKz1+NaJbce6p6HyUq1DsLzIvclnb1livpbm0mzCFgds5tpmSr3cutQuL+wSaVGyJb
kRdn9NV60EACz37j7+yO6XfuJjvqU7NDoHxj18SCLwQ+fYfdRhPUKvQA+I6zBWcd4JS7SthCujPC
uQuMniMRo7TknrXec2G5j5F8qs3x90Q4imAYnGFXYBP9Zne2tW86T56+Hlhvmr5JH+Ahxo+tXbPx
jqytmRfJk6yDeS0cwe0EFs7zlPjEfpTYl3avg2WKqicH9M3e1DnRz6Y8M1n9o2b3P2SP/4/sYZPw
+NcIzjD5rH6m8Web/G+4x/KZf2RWXDImOuEIOhFoY1syJn8HgUP7NnxT12n5wsy31N384eaz9N88
UilLuTbdiCRS/+Hm459w+C0tUJYfGKS8/y22h/XPNG6d6ulAxzjITwGL1vynyEqfuF5JOwvURpe8
IGxXhmpxI0AaslECDo1VyXUZgeqcmXzQRxddJxFl0T9wl5r+nRi13A7KzE4J4KbEEFcTZeI69t0U
mhpuBolXbl13jPFSI00esBNarD5jzQwzctaiemKwz0tMqWbrcJTnjjhsh1LQYECNztdNnjzPCw6e
flcR69h8PV//ubD/jwsbIMz/dVH/d/UzaT//695+/vy9++uF/fWZf7uoffs3ToEOJX8mV+0fXHsu
ZxcAOYFVx7AIQPF9/riejeA3ujYttlUgZ+k6d/4UwTJ/c4Hgkx4Bk09Rq/tvRbD+iVSDX5bUDoEU
F5SD7ix82r/knihJIrXTKMlGxZ+vSszpxiJm/LfL5l8S1ym9/OfXzV+/Eb/yX79RHukxjUq6ueEF
0OKdn8BLIyAq7wk4S71O2iHaAUmr92nE3NE3tXE9jqY6Fg5eiGSMvWOK9fR7VY09M39crX0zDb8a
xiMbTv2MAbsUpx1nJoxXrtp5WMEfIjcPgGO44zYxsvi2bIc5ok/xe+MV0WetjPjgKkHXbe0wtahS
YHClUq9MTCDs5vWgDjrbIzzfdYGwUeHfBPQyR/tG1gljeJJHyyY1BtE3Vr3GLciZfJBWYzW6zBH1
/KX2k/kWNQtPM5nrXdmUpQy1Io45rKAuHx0v1q9+NdloyWU7nCsrgZ2d2RygOhOsKz6FADoH48UV
nlbtp+n5JNQc6tTNHudPKIVIXtzOV0eWvuxY9p6NVV2XhOUNDyHMlmV285q5eS40BedUzfpmKhz9
CpeiBlroGlgpZ1IZmT090Rejd6s69nFJzVnx4Mkh2ifS5VSbl2Jic+KO2lm6jvU8z9z0QZpkiP9J
48AAVczYdRC0FC+xBGJ2kTNAzJRtXNcOwLgm9ppvvrAdGHM9nhOPUuF7HBAMmhjTPbezJfdlzHB9
BdDb2cuiyHfCyfSbPmHPjeAfPtLVVu8Cc8kQi1gRYAiaqqD5aYz1ca+wlL6kE/shJ6b/fUUvILPi
bnDoJWpd5pIWtKDV3Jn5xSIIv4dzMP4MZGEd4zyxoI64urOQI1s2ZZa3FYaPX9Zu4i0Ore6IxBl/
E3qGNsV1On+vzVK8ktbID4m+XCUdFDkxO/2hDqL+pLGlYSYQ1dpPL3cVKYSxPQyZQ6ZEWP6jwQhs
30/C+t7mhC5gVjH5NeCohNkwORUty9IGTZ+3+swuLzKjTaV7bXQsyOQeuwlqqYtC5vseSbcc2L0w
vRKvpZ5Q+aUKZNGwZ4eIqc+AsgW9vsd4ngY2EyImgPNdz+3yaWo7A4RPRyv3GvNxX6wrihgCQBme
RAupmog2LzO2og1Hp6K4utbU+msmfqgkcNssP3SaDjURrqHR7gqv64JdGZu8sAs+F9iSGo1gJxky
+RsXVCOZuTaZqfVJLZUdRJGI8jgxkiajloqZJORg4W7I8GA0qyLT+qPs0uSi5KSiTZuO7j4LInaP
pBtxEBtGDYK4nDvj+6hP1M5whLYwrtH8dJ6hhP5QRZ9UB2W1CTMumwahkxklerVryUBl2wLEcBsa
0qiHQ2xVqWQEOFtQVjgf2G+CoGVzZBo0BVNYelaU3up0FKCUYLiMmVc+23kwjjRsjeZpILoVsvu0
XvuKlgtYFzFNQTjrflDSJZeSs1GBJQJ1O5eEBzP8q6/c6sFsIjhvLWy7j63qxX6otKHdD8RuL2YV
TFe7p7UhFJX/AoSkXUlNUhHLgCAsbL94MuGtfhJ38TZjMcgjPWzFdeDZwxfvl5oHoaJpMslf0/KW
oFHeTNCI3HJoGQk6mvZZeKZ81uvZuovA1RoS6rpnHm3NAKuv9PEAtnVutwzXZqI2lsZ8a5CevUbE
1R4tuFkEOyFgfRv6CLqpV0j3YqhhWidmRmMWsSR84Y6dGuUlYSHCWlLCqCixkNW/p1FTOLe4UDJj
OjMzH3UEtfGYYDLT/DBnhqwwwIwZeF8qWi20DSyd9D5kkv/U5aa5xi0XuMeyHpgb+7kLuAh0SszJ
oBjGZ4wemUaHAbm2mJiWGydcuLj/dxgJNVibjf0rGv3+XCMob0YmGytTlj3yQV2hnbazfxK547Tr
bpITE2LTP/tuU4IjoPcE1rF2EpPWoEIbWMn5o8WwCh1DbSBK5wdWXfdJn2F/kg0Qj7jyMuz8MJ+D
JXXX7jQGsHjrexywDtAzDIum/dIZTnEOYuKnLA/BE54HOrKI2H53J7c9U2dnbGWmqh2ma3FMslL8
ni4BacWpVTSCW6ePXqMmvTr9D3Nn1mO3kW3pv1KP3UCzwCAjOADd9+HMQw4nR2XqJZCpgfM889f3
R1d1lZX2leB+uLiAAVuQpZM8JCN27L3WtxqEECcUlHSD/cja+9mQb2LWmBNaEQxSoR+ysqUD4Far
nPY6EMkdkqCIgzNQiFiw5YNikvk3JWaiTzDrWbt4UNGpcfVX2gDsV0FUPGgETCib4vjEJMt8LZJ2
OaY343mKCTSDeiQ3AUdyGGBedGCQZIPf7e09GA56b5zU8keTNWsXVpF8SaqxesxDhyQPcJkbcqnK
G7zw8omIjYF3IcL1FdWGvXTPnW+CRmO5ioIKXWc9D+wJne+Wh44HYWch4H5IFBQ8cxjpkRRyXoaD
dMGzFBzNakQHP2xU1kevCGHVqhtTjs1eGTww+Z2+pRoHBDryqCcxQyBLhTc1Xw15Zjxlnm1cJj+J
nsc0IKSmbpzkUvaqee2pMk4Ye7s7XswEuaeMnlozt19FrLqbXJmL0Dx13F0raTVHuV9guGt8JhNz
O2erSvFYFzKFOQTvYyeMAblZPJfVCVWcuIQ6wvEiwGZa+aJHDxNytQKHueLEe7sx2pi+48B6nWSB
d0Znmz5qsDCneTFopo4dwNPx/H0uRvPBHFo/3BiWEmdUnUyNtIE6WwwFSoi8c/a1NOp9XPjm4yz6
YsOPOx1rg8HxMApnE3VR+QS41r4q3BbRdKQ9dJxWow6kNbXnJnOsp6wM5RF0Lgr5LK3uE0l+YdlE
8W6qpPWSE3G3B+FonPXY2OSauqgJCKmzzkWtOTzlyOa3Me046IORus+VM21j8P67ZMKL0M1CbQoA
pYCQohASH4qQ0IOFHyjklLt+cr0KKfOC3SOxUr9h3zTuJ3eMD72pvVuixQCaT1hmx5ANf+jm8Xqg
enkM3cy5teeh35Vk50DlU9yGEZYRBUUm3IeEEfWWQcj8OPd+chFF6Z8KWNPXwp3cs13N4nNU1cGL
SNL4NYyQT6rODGnB1dOmoLW5rdshug8p1b4nNNkPJSC8m7hpxqNXtdU9p9VhBaUroyUJIf3Q9J1Y
WtttdB25OGDi0Rm/WoFEU50DXoWqYaE3zItHMY7ocJgd3sm0t78gKrEevN6sHiui3h8hcaHhbLvA
usFv4B6JRgM9HgX9bZcTWdgjDruOJ76SsMc/b9boMbC1qENaJ9k+t9k9AB1hD0YFxPwjQrl/5BmF
69Rr3h1DWLzoPnKTOPKvpJsNBzS/4TafzeKhBnlwUGMvNgMILBpZORk5Vd0Ae61sycAYpaUPeaaa
HzhVj3uqaWgHOkzS65QUCICKfVwdw75Fulj5SXnTe6rkue2cYm/1iop4mHV8rcbFjVkS/UDIQNKz
iRYzyXatKjtmucMo78NAzRg849wgFqM38Rr4xcZnLLohyx43R93oU+uJaJPEelGZ5nN9CntvvEaL
ywM+Jum9wRUdg7S1VvOUReaG2SfWFV0pwvkaasmmZ8GPpU1cZSbd6yp07SfZ1/qA/gCPAFXnKi6n
Hk1ZNE/U2qN1bzBV0mDrWrv/jNkJEwa1RPldDbaVYOQIuDI7xSYdwPy5ihqWytUUNjkX4i/a8cVh
+FTHvd8zbR3zZGVz2vxiGeQ8HnuSIdcIYJ13ZnPw+ZyUJJCtKcQwHDCXMX2h6x2+QcXJWwjbg/Fs
KgiVYgRMeZ46FeRb1zAEzLO0uUlNPXyFLsXsHArPt2gMsPpwpWXOUMPLry32qM9DXKE9EHnMwzYb
hcPIMi6SO3NE9tuG+BJXrWQIV9eDeHAMM7w2i9i7ahBeXXnoi3nyJxKigM8Jk0yQushOtm0TaFSo
gLDOsQhxMDDQoTE5Gp/SpCpyrteHLiqdQuz8PmyvVavoHzbEfJ4ZiGXhRtSefSpdG29P2ww3jIHa
55boE0bqfZXdzXp89SbA7au2DDCW5eUsDlRUzYbCObheIupfzNjMGZ9qHOAbDKMIMz2yvVYzf+tV
GTE+pYrBYp8nWXvU1eCdF6XCxZ2Uuhtlx8ACIAE+JyeZ2xs7hBvARJtAYsNVIZGQiI859oaZvlhd
QhxvzCjwvvM85wU+JTwo5uHdlWiCeNM2FeVYWMQlwoSK1TLoPMyStpu+JAQmf1JjnpKBbKafl0Pe
1mFyzaJT19YW0ASqQn9ExoJKb7w1yQf4PoBR4O67JacwNjRNcVbPL1R07aGzpv7FrKT3LSGs/ERd
iDGEDvUQHWJkDotCF6b0qhJgzrnfnQz2WvVVvG6JkSo3Zmg5z61pcpSYOkI71kNQQZlncsXLaKWi
rDYzzyKBE10BOI8plHGy0tS6VUVfiZ1tIcrd4j/EYbD4/tBwuj7aK+qbN7sJkcWBrRoe7SznyBdK
UX2paRDgkEc489YxhYRmiJWxWk9FpKxjMURNdWNVOEDnIMgXtndj3E6JHV4gROjbYY4ck6chkhfT
T1I0Tqr18XcQ44GORuUVcWJ18sqEw6w2Genk8T4j+vVGjRapdmyExdbgwDqcSdNCMWzVyeSvJPyy
z6lKWfJGjqvFuhZTsaYREHxri1qA956Kqt9WqUFWMk8DnXxkDl9nHsotgEAGrz35o2s7RmWwYm2Z
qIX95GXUCCELt5hHStRcJqs8nGLYsFRYCUE7ZH6Rd1p/ahl1ZOvSbmW/r+TEezKXZvidAOMadRzB
FCcOitgCbAM96xnfRh4thq+hXhUVb/reGZRiaJFleQHCkAJp5ZNe23D8drq7cJS4/U2nv2Xwj0Wz
MqcaQ1I0bUBhhk9eiiEzQHK38mBv3EAAUd6GwlufEWhZ+8GZarh7wuoBL4JQXdUc2V9z1wgDcCFp
nq+7volOaeK2WHjJQDiGTH4+YeKmwsuLKjprNAr3peuD03CiRY7WFIG9EnMIOzyuPetz0hr9KZ0d
/3qYfHM103i4Rt8X9mgKUvMcB+hYV+3cpI+pF8HiU153VIMm60jm+aNqcNj6nlsghUGMGG85NXnP
bHzdNS0PK141OtSEA2OYJng7K2/oB5tgzDUSEo+Jtb0OBOrQlZWJDM+pOXHkpszxDhMZxoTRYYv6
oltyGmYzHw9uR53FrtClbGES5GoDjRR0MOrKpBTVlhkLNr64Kx+QyxW3A/kKe1/H+lNVU7RjBoy5
TSoEgmwwc1ozIgXCllkymLc0syzMgwvENgUA+mQYCiGo8GvaIOSjuqBN0AakWMvH/FVHmIGmdAKD
QyuFG17DG4YfqREB2yVPMbDzmkkPB0sa2Sq0gaTL6os0NDJERl6ajIU65jur2YdxarkcSolOC6A1
1gsKP/ZsZGSc8nEnsZjabMvhuqJ998UKKoqrhtfPW2FGYoRLA2288tIRESr4JfWpZ2tmRBn4p4ym
5WvbI3zOOMQ3DKRgnyVi9L/EOpivhzhNLk4TjF+jUOLzo6Nz0K7ZPHfKTnZ+6YxvCObj+9zKLZzc
sXcvBwkINWos6x7QYPGQwCQemB7OZEY4lk5QGcZm96llzvsAyELR12tpY+SQ3bah3Sf1Oueev9th
F257wGpWFYRfUjEQyoEvhzT1lNGbVXf57YgTXqyoOWiLtISvp/SBLrTk9dmMR3lyJIJvW6GpWZVt
nBxqRONcvgE+aWIa368mhKG3bq9taNY5cYwZLEYqxRFoTNA7Ags0uJ/VWNIMbGR3zNMRppMWLWIp
G7M9QglMtyJK0QwllPPam0kUTySruJWjHV4Jy8h3fleZ9sqUeXPnxsK613L0Xk1vHNeB5y82vGYm
+zFVtX/fmNK4xbEYXqjwg9u0K8tXp5zy9xLw24H9TDzUpZvdW0U2vlT2jKU4deYl6y5LH6XZcp5i
gt8T5a3L+9hsiVJqvHR+FvQALsw8TUlrYvTvs55J/6oY2+5aO2m9UQKTT8IDJ+kIBtZlalJMnwM8
Kww1PjjAnM35NNSklikvmjjnuv57bJeE6+WgPk5iSMPnQefDS+bbkuB47HcMswkfDbXsOT6W2r8v
y3ImibQvXdgrhsdfEtVvsdHnNyzgYJ5FRqRyZ0TexYnL8hSZTXiQ0ZDD3uyD72Yy+7z/U28COi68
d+HZwzEYi+9WnhJ4n/u0urFMDOk+rJpoxf1KAEJ38c3ole6uj40X0+fsqIwAjYRsE/Nz7Gj/4nAi
uBJJ0r012ZBeuyP26MAzQqAwbnEBvwfdyB7ZEhVT3HOO1RJdSD0ffEI1mfYOVFzM6oX90sHL3lqh
QfpmHzNdx1p347HMrwVCz4hIjgrKu5xYHguiE6H9zcVbIxbbbhgDChc1YU1JXqA7qRqrvsbcHTxW
IF9w5A+wK3Ups32jiwKSPdDv97w1yoNvBpSKpZ7EyUIb9jqT3eyTDBUb7+4sMRN7g/UUdc74UFC3
0aQSdlGtpZcoLEGNma1z0fQ5j56cCYVyXWSZqYG7SBjJE/JBIEGW40aPfjbq+ywCF7fB/81+lmvl
3XX0cq+msRS8BZm68d3Wf3edQG7L0oEnkznpAzjdiP5VP+X3Lrpg1IfWcCmVzs4V0IobAIdE0waB
90xnTO19r0S7aaj8hRKLeK+8FuOSOmo7mCrjmBb1vPRYjZhs4rWME3D6jZmb+6HgfBjbI4t/b9ln
x9N6TeoV68I8dt/FbNICkE3NUKEYp2tedroUTRbD6Sr7IaJ5HXbUkfaUXjrbqk5eB3ypLoSKaKxK
skXp+BlnKqno0KhJPUycVchN0g1l8yzOdOvGmwqVz0ugjOhqxgnx7k4VpGMsLNdpaZZLXmoTPHJS
R0ENM4tIbafOhp0Tpil2e6P/rvhTcEDL5ET6R7KuB0SQHLSsF7wd8bFwsYwCnTNMSANCi03fVu0F
jc989kfuv9J5dQrTot2RozZfWGf8gz2qcVr7RR5Bz3ZGfzPOub3L+oSMJe7ErjE7jSxwzA817TmE
9K49nudcxGyrOqumbdNU5bcKYfnSMCoeCkmODJq8cl9owmVXTpc2V6BW5uesMUZEDJ1eZLkjDbPf
jfewK01Bkf8+PpiB8Q84F8R+zH8lARSulD5zhA+sQLsZaXSitdjVVX6uvIlo1ChwLSxrY12jOm3a
MyTo9tUdYZa4UzFfZyXtmFUOVRpK7FQUa77FdB/BLFrhr2CVGHIC3P9LR7XLSPj38eb/HBEvZJ7/
+C2RnIi35RfbnOD16a77Vk/33xjBtP/xv/8xFvwrv/lP1g9io2//52eTWPpMv7tXf6AEnd6yrPsb
GoO/nd+aMIvqv/2Ppn1rv/3PH+QGS7fqX1oD/++2adNiZqz/+8mszWTWEwRtuqZnLr/3r8msrRi/
OsgTgF9ajvhtaPtPbpBt/d1ySc9afpOO+TID/X9fxj8fq3/ExPPN/clj5gp0DkwSl8dviSZ1JfFZ
tmn6ZFRD9SQRePn932GDSvRPrPvVTJaBdr8CzqhwvNpz9qrbPCOIsYyS6FBqO0TrakRRsnOjADgO
RM8629HgS8Mjjz/yVA3X4OSAeKedVk7byqYJ6vqtSwNwoDvrWLisSjP/hJ/SvAsyZ1llW2SaJUw8
9h7yLu5Ng0Ym+UlmjAqRVK1zKxtz5/uGeci0GzyYWibvJVNXlgkZOPdTwVl4XWPT4DzqTsFDXMns
jrJ+9jgvkKu8okFxL4Mw/abn0fvMMc2odpaponfOZh4o7GkMnk3HzeWucc2aJCVRTPm26UldoF4q
kUnGM0rusMJ3jNAVrMNoFi2G2CzfkRU3f+lBC1nbcrStl0QO833K8S9bdUzbkbfKfleNaYHGk6kU
QXnNp1gV+QkAzLTNy7AH4RbnilpS+iAYcd84WOcOqslDcCf5gLuCS/nOjN5+bDMEgxT91RUZfkRv
zQEZeETGFeTphQ1iaemZX91AYoty2S4zoDnRdNQp+upy5NBe63b6xrzEO3m6hHQ/UgUHiU7v66KT
a9rrw6fOaIxX4JFw6qSGD1oIBxKeQAYGlQKTbTmA/+l1217bHXK1FR4q72UqkuDdJLYIAB2aeGLp
eg88k2yPpd/lF8UQ7tz49G5XVpDjoUnc7mFEMICRjmnSCyeM5nPVNN5DWVKi0CDvOXDzdyBqTFBv
qx4uVGTgYFOzCptr6uN+l5VZiSSTr1gwxDxUhKwQ0eKZ9VoZdXY0ZRx+KnCkf8l74HTE0DoXcE/y
YcLguIt0LB8Kiu+1Z7X9nt6W80mhF7vXw5ChoQ3L/EiFlNW0zwf9qixmLivbU3q5bTwEDddOCWmV
YYTFrVBnSWFHK3J2SdksqPKveci6QzXW9k0gXW+visnCoxFFD2W6SG5dc2mANjXHs5EadiuXH61i
cy5WuZMDPQmjJZtBN/nwZDa+3+6onjlDIUVNRpwkBvzBomBasjYDleujcsP+TU5t9KW3kPSDdCSW
B+Cv8RCmQ7AAAQJGZcGsAfm4Fk7srOFYoHLUqZgal4FKaCxM9UGW1O3BcJXjCmOwLC04H201uJTW
wA4ILXefy1rX27Qw7Pxep2P/LEOICxudujLdZyp2XgM6tGuHxtyOI2ypSMEDmJCRsU2KmXCgDfGA
O3ehXYJ6sMsKRWYaHcOhDHFvORicUP5iGGGC7kKByT18suHgRTdNLOtjB0Lle+hY5fuUI74b8Cg+
cGZxkTp3c7cNqLmYGGdTzZLSO6ABBAQfnVM9Z67CHV9LYT5rxMNr1RliXfNDU9/X0/UQhMnF7j33
EHWFhyt2bC+j7sOzqMtwZ+nGvEHAj4WBIy7OBWys86MpcZTRL5q7aJdOZNttjc4TdzXHS+DxpAuF
Y2IeVd7Pt6BIhveS09gjzjZFOmCdfKryEMuU7oF47y1rdPKTcGPnfsApTE4NB0xo2cYE40JDKilt
PK0PrssxaI0Ku/gyWhKXbtLp2dpMrYzTxRot5FWpwqjCqWJEzTr3Fcxa0hqm4XtX1121z5o8ScnD
qOjv1k3twVqiIxtsHc72AFpr8GTLrcR85rStxfARp017lUoSbA8DUC3c/9iNm1c/Ggt1amDE4KOS
tNOsU+GRu7SbYaubdxoFZHztIkPJt8qYLRxfedfV66pbjuosTvsOvM5drXVarcUMLRWJ+NCJ/aST
Sh4A67g7J0MlQQsx8LZ9jtR7berIv679LnrmaDp+nUpOfH1M7mOoh+mt8jwi5SmCjDdG/OnZgiPz
1DZO+AL8v9QIY3PxBvFZvrh1oB9SI4t241yprTPgHrIVbyMUGvJzpUIClFuMsE4oqSlwke5meIGT
BKJe0xRXidXRSTJt4t/ooUXA6lUiCAy2RCX9elOlXvKeqtzLD6IxyCU1TLvYWUMrroi78B4DXzMP
T4Zh37kFGTVpl10zX5bxVqAn6fdeBAPFz1ITF1OcUdLPAqpEUTusClOqD3QEMM2YkX52HIKTV8xo
7CtyjpzHFOrN2m4y9CUpIRirJtdjsDfMvPXPmWH1B+Z3Ot/YJPi+YP6vsIUnsrzrZdG/eBxQP0cd
0TaAarJza9SarTJBfs7wVtxOIkaYrbVjXFnK6TltZsLb1X0Hm8eZLedSGikt75l2Coe0werv5NBE
xA733oZF5LvoY+vFolcy7Qqaiq992ZI0ZAWgAl0ZAuC19Kek1JTgTHLagOQg2QNViFM4tE0PYYwK
YUSIM7V0juQYTIeEdj4c2T4HMF/ExaXroc+xWBVWQHc4Fd165mek7TSW8XH0HQ1wwu/q6xJE6qsP
7NdllEF8yqZVVXIaZ4NZztRqufc6oPpNqSXNKbOjC4zZWIMMDPAuHEujpOkb5ca0M9vc+VrVTnyj
uxl7kz1Wd3HPCWQbm6n9bMzG+Goumve2ixAyu3ZnXCmG8fYqJTntZRIRwQFkHcE+qQmZaurmmfk3
K0fpobtpa/ZbeGkiecbP5LwlBBYe4Ewl702QJhZnmtj95HomgQeSWFdUAU62Qe6QX5tYtWmv2lOF
+22iR+n0cAtWxkiW5Ippd3SwaOUQmiX890ha3qVLbeJOPd/9qirHXIPJIO+qjorXbOwIGUZjph6b
oKyvc03GZAdq6B3ceCow33UucXOZf2cpmey6qMpW3ryEfqmhhFmD+Kzs9HS36AIhJhN3CcEjDc+W
9CJsd32e7LyipB/lQ7VtVGbd4pUP9uSUGYeSVsGIbK8DfwKCh/DJCkOipeILgoX0CrRjfaVmSx08
q+HvNqrqOerwPK7ArLhA4UL8SHggxmdutxdwMCQ+GBiyx1dD7w3K81wlGwa/zpMfGqyvnusVBxXh
3KD7lDyGkQvOGHqGXjlB1p5GWRsPbptPbxzI2iOTHOO6Vmn3mPU9H1+Qf7HqjNw/0lZCUONoeg0d
Xmh0fll5b7hTdqSYJX3NaWLnG+ATUkqY/t4M3DHqtrFDdAaLDAcaUbyOn7wRnKrulwL5mNTQFyM3
yl46Z3DXAWGhV0AZy3PZmDzfaaSxoCERyx87dBwYsJhCxxtvtAJaeqhZeAd9XgYIiNfD6Kpo07hz
cidaHTyXQ+9+M9oWCTBhgV9bBq8Ub+BEaDS0ahXUro8sRCIGYYjmJApD+/jIosMBoE2GVRHBT4j8
kWZxSnG1lVOXIWpgQEZABOCjkaiATw6pRTdmW3rWxqlQ4K2ZrgZXTOjSKyG526Id2m03B/KmH6Dd
DgzadxG+rF1su8Oum2iFQ4wKbpgcENHDfY93neq7Y8nisQ+12xzQIqlDFts0edgjjV0CDe/iJ3W4
7oPe36jSc/dj5VQXGQfjIQsbvR37+DBhjd4pc4nRMAPniNKBmKGq7q50LmaYKI4R3oe5V91XopzI
tmtwCbbYUYBfzY/5oGmC2y7pVkxQOJ6I+a6FgHFp2yUAOpD17TRMsjkkxPDyh/0JYHRsdS81JRb8
nSC5zEO6gMFrJyRT2ctPXhzpLZTDeUdlPBzJ5jUxIWNZdzQUdceYhxtp99O2ncjvEcGol8QC+0vJ
zHRYeTQCd9iHrSsTfump5lVgrjs7IlnHmePd+FlrAF8qZsa16GQ6xtx72mTkmAS+ewjmfv6EDAXg
uwNaykua7hbRK+qNOTI2AY/4KTbwsc9uND8WZka7xBjU2q2d4p4BQU2YgKuTM6ywnKZ9LTddMXS7
JrUAHYVJ+CDCkb0fBs9xRPX35Luu8xU9DlxMPVY3NWPEA4LS906Lim+JQEZARwXzbexJ+4nFcx+1
WXEevYrU6Xqs72kM1s5h0nhOxqpsmS6F3U3nYIWOulHz/OTUIqyGvb4ZzCG4X6zmBASW/vGvdz6u
oy81A6Hv7W+9in81Mn47j//7Vzdvffut+vi//DdsfSyxHpYNV/g/N1dg4H2r39rftzr+9af+aayQ
f5fcQ9uz0HtbCAdobP1Die54fxcudGT8EzZKAiIF/tXvsBCum0QGcPeFEJ5w/u2ssEw4yUJJ3zGd
5aeT1l/pdyCD/7Hb4XseLQ+bH8tnx/goEJ+ikKw1pBPbSQTNwfTT+Lk2A/kql2b3+nffzJ/1Vv7k
s4iB5Z/FTUJAyo+dlUA1BM4NQm5rA4957589/1ZOi/wLDaVf/eLTPvYLkW1yenOkEuby1asPGvtc
DZMRx0JtgUXc0rl9NlowswtF3Zyufn5hS+vx9y0jYS7RLBbHJZPwEDwCP14YPiumZlq529ZVSwzZ
auzrrQT7wQ5e4UJVz33mHxmXR79INVmu4eMHC4ua27W4jf5HHwFytyJ3GcZvCVc2Oxwxen6o61Rf
GaTwOSsMqgh7wantf369f/xquWIb049v8eC69ofrrYyobfl2w12qHefgKBCdTM2Io5zqpNgGph5v
f/6Bf/YFuyaPOg+Pb/3hXtLxtUhKEO5WeNKGb0cn4qFWjF7p/UdfBkSZ3FZfi1PkLazgFIjsX/0B
QMkKUq54pniFP97heWR9xT/obsMR+FCQPZS4AZR0DMSmHblSxgZhNMePuij+saz+pyaOj1YR5TGM
w6wCel2aCkL6j8/W0FXzAKwT3lvQ+odediFYVpb5n1/fx6bnb5/i27YpSceRfJM/fgos0oycvxhi
l3agOcRd1x8dKyPBYPHIohHT+NhnYjDLjorqF1/ux8dp+XBFW1ciE7Rx1nxYF1qnAdVmD2pbBCXT
wNmfj50ljAc5+f0uzZEi/vxixRIE/fvX5h8f6PNt8rp6f3CTBSqGPwIaewsy0ECv6ZOeVy5mbep3
pk95fjtTU+y9DOuqgQL5RDJxG/5iffq48vJD8OEuzxOZTuK3Zvfv+8y+ExK7wIR8i0aZTlT/LuVl
ZGz4iyXC+pOL/eFzPny7OS6OVDpcbBbBtIG+iNK6AcA7xgNdCbtqDiJQ0cFMNKyHXqZvEBW8Pc0/
sa4EJ8ex6ODb00Jh5oe/16YbQEWs7AsdVg7oWN4P0Bf8y8/v0Z99O0Qio5V3FL7Cj6t33c6m9Lye
IWKGLgePPRmrE8if/tNf/xxeLQQuTJUECNYfH3xtDw7kNrzCMOggV/qU0EZofoUjWx3++idJ0/Zs
j92CDf2DFQsQiGk2mIUpa1GPisKdLnOZZVcp6rX7/4+PEkxRqCxIc3U/rM+y56huOWwLRQtTu21t
cz/ZxCkncGh/9S7JP3u+FJsee5ClGAN/+AbrwuBYl9dyO9r2SL5iScCdY2Ighrr2lPKnDtboDoje
+tklq9rPgau76Ati6Y4l/QTDeglNl2QnoDD0c+gPQIROvRtyUl00K7wdW88JffcysHjhmKliD1l/
O5L1BxV6QHa78SxVI1tPlXVqHat4M8hXvfECaZOj4GXJPUE6pQkldCq/JPmYksLTK3/nlb1Ekj21
FyBi/nZx7BAqmvj98CAZIKuN74zFOq0QOB2mJhMGeAWAaOQP5Ai/eVzcFRlhI2FVwyDJwIz6zDnH
BfOB9Vwzhhl0JV4MqN0MAkR8pSoDak9s4ANrR8c4s693X6rOiY4ViK633lsaNH1Qwq8AfEmyOb69
27AMB8TAZvCFghAJi5j0lUrT8YBQYn4g22Fmmt12YHI8dCLHClRHuzH9AJFhSFgrkyixgJSlyr7T
n6rvmm4wDbTWuLf2jh2NJ/pxzkMWN/NXB58/wW8ElScLRxRtZBS78VNoQOdZN6mrut1YdmRP6t7R
kM+swlk7mDAI/raS6GtVQgQ91Kh2wn0t0vA9aJMA2DQs8+LQkiqzxDhV8wWCTHrjMwVapF6WRVal
ssHa9CoOCH2aR7l1otZKEHb3YrqJTeAbVG229zji4/leJuRHT1GWIAxuIqvf2Ug7kE7g0/O/5FBD
5UvFtC3Aktt1RHuGRPsUthqfIhQicmenBmmls5wI8qA5F+68UEPk6Lk15m6A6bmZOEp3m3iccOHQ
PrMQd2FE2v2vPHBk3Uo2qSbx4qe+sZPvZqGGd7yG4Te/Np5+/gr/yYbMQoEO0Oa1AojwYdvPgGV0
HNPdbZxlLvzBSFbfWgDdn30mfC9+b7qAWL2JvmRWBI8//+w/7scOVRZnAtcmFo1zyI9r4r8vtRTh
s79cn1iulPcj+V4vV//zjxMcqD5sxw5zXcacDpsxhcCHa9UK4bUkoHkbxIvASifi7DP3oM8zRg8z
BIJ9jDD+HowZW03sjcQNdyO5Y5xraCmg4/zLPw/zZGHCGfeFh9v3w445uCzTCaF4aP+8AKNnlZnb
PPVVzYytj6FKF5hkMjMkv2Cq54sF+j8FXwVIcG2HKBuvepw/bz//oZZV9MeShbgcLPaCddYnqfzD
d5REgkVAOtAneNwrDvSWdWNW9Hwv2Pd+UTL88bOwJeO3xDhN45Nwxh/vP3RYzx4z4uyY0H42Ma6u
nFhuTLw2oGGfseBNv/jAPyRSKuItJSk9y8bomtS5P35iyd0Yx2hU2wDyaZ6rK7gbW7t17kD7HxLA
Nr1JHlk17A3De4jbbmuOlzIszj//jv/43HuK3Z4GrO8wQv54rJmzIItaXbpbe5DFfTj14XXVsFzy
A5Vna5yyX5xq/vTz8JRzzR5yCPPDPc0tewYXhdOUJVbuAuTb9kmMOZbPuUsChxVOBb8oQv74TXPQ
x1zicFjlv/5wVLWslq6eVaptJ/uTU1urQeabDFkR5zxok+WXfOrehr65xzII16dcAbJGgQ9I/hf3
/OMCh7PXpWowWd59m39/KIeo+RhpYo7f2qVr7ooKJrqRCeem45y7NfrUByvi6i1T//7957eZM9Ov
PvzD85YAY5wC0emtlQUVs2bS6Rt8V1eVLcyzrHX5bYIwfWNHZDwVRRlcMcUcLjXN4hP7WwUOjYQO
Ip/EDmFzth5bzzi5GQpUB9PMOhya4ckrdZlCeI2jq6gM9G6YOKQe7UFbTB/CmCwB6exETR1DmgbZ
9QkUR0O1IHL8rpAAKiXI2I7J1m2mQ0TOzSTqExqthRSH1lMjYZq9uzyzw2Pch/JtiKh3VkHCPIb/
AaFFDykRPQV9mHJNj0ntpyrv7+KIYAoztLsv8IvHi5khk1dlT6/R8g3vOaiK4Loaze4WrQOjNhEG
Cc2ZaXHGyd7wMRXgCMQl1iMXXeWZZ60jOj67kXH+OQ3T7mINnby4QaE0YmXyU1k7RAVzC2HJsQUu
tHLmIYZwHoZw24N5OCVxRDRBg5ovQ34qq4tu43oXT8ObrML0GIrRuOcZVO9mkRWE2neyfSBHG9We
kj2Tf1CwV2yl4D5ic6alq5kdBUXc3jhZVuAA6vBCu5V8kaz3J3Qnw8G08/5Im0TcKHhAZzky4e2b
RN7PdRPB2dTOZuhc76kgG/dqCNAPJ87k/F/qzmNJcmTbrl+EawAccvIGEQitMlJnTmApqqGlw6G+
ngt1r9EeaeSAQ07Suqq7UwUCOH723msfPETUfm3pvfHKRpepU1CoM5rzcPbDMT/yqQDLc0NV94ka
qY+IvOsnXZ3NYVqOkKU1Wp9j1LRMm2Cradbq3Gibtvngg9KOkoDgk7PBaO2fHMx6Ic2PVvmcVKFF
SjOrx3eNUOfPQAfLbvD9YUsQinQnnQTih3AVBF2BKnbNrTRca6GBpkz+hmk29w+p5rUFnRuN+93U
0AZWqkXUbaFcPdojewdKhxKEFopXtrjqrLs7Nr4N4BwXBLiHEeOHxmi0M5xucCjeitWzoaqWWtzY
fgxbr8Rspwh30VMU+JpRnmoryp5VEZdnc/lG9KLQwa0U3Q6ZUx3YTlNTXU/Algi0R6t8mLE0WUa/
1ERS4QB8DcOCpdz8bZANhRpTap0YwmsA1yo81HYXvUd9CrfKrMpGBiBQnY9BqxWk9rncRillMImI
2m011Pj8OkNcsbGHATfWVaw1+gOl3MN6sqzovYiH8DuZm/6j6FKyJUkljOqxZuMwnsK5oNqtG7O9
mfFqzZ7P+C9C4gIWOf/jVNsyW5Orq7Dra/p2NAbvOe706hpGwt6iKeaXERPHvrRH57nI1PgtfXP4
TjuhAhVZ2YdvpQTx/FRt3En6/9B7SRYM8NK1IJhEtDXKkuMU6/FKM0ikEbWTETlpzOKrMG1UtZ6a
SFGzVOcz5CpvCtjygnPN+mavUyhDm0+OdmE1BDzKmpLjlN0V3E+C4SPSxmsRDhk954nGR/RI7vBk
EQLWPPUDcMdqB+RXPxOCr8+h1sbfJLy7u13jcc8aXmj2QwY5VjslSN8l7kcNgfrGmcGmWLcdF6Lf
Qgtxrrh12rs+5SSqkliCMKS5vRymfCDBkNdPtVVyLCs6WW8I9+of3A70AwT0HoWRFOI6hnCwsQrp
0AIy4jbWOEEe7DnCiKxDpa4rjrSC13bdT/289qWknMMQUt8l5OUoxqPK2dpjuY3ztd60KPwkK3vq
mQznqdSxYa+IdbPBG6FQk+GNkz2xsHEBPksmTFd090Gfey4k1MibVMIOrFSO38rE075C0XdujVcr
i4OfRjYG87a6u1DpIQQaGumCxW6xSZre+7HHiOK8ZuidJ2PQvSu1zcNxBml0iqyxyFeRn2E8xipf
vrNhjs8+Gym17uk52CpHAVecVfhkdgJgRu/WoEpDYRWPrW1kJ9Pxm3+W8pRuNeZhuJlTQSoPZlFN
c1Vt+3sjrdnjOyIHGiCVR9Vrb5ntpmhJSq5sMxZAamHhrWygKS+dgZBBJF8VuD3SOgAQ4L5DUlMv
qWYZTx79uYe8JrMHCsJnzxr6xPgJshnBFM3N0VH1cFeNER8b12m3dML6L5xjfHThuX0f7bpOA3OY
hxeRL7a9aUwvmBSdM264ctsPFjRg06+zt4rCbHBtU6PsRdofMMUbXuGDSYxpR5RtBzaDndrKEuXw
gy0IL5iJx5GZvK70ayRq86phaqcUUCSIfCTMsy2GT8KsIusYdXiUumeRJVBhIN45P5yrgJTURfvg
Dj4qfqNBeRu6sd66QwMZkAAApkpCKW8pm4q7I7N+O4ZjAgA9ZbMh3cJ9rXM3jEnOaTMt1LqnbljE
FEWvTSKeOnxzfyLustfRyCHH8uaZ3qCQuIGb+t5FlrOrEw2zo+e0S7C0WRPU3YDKoO7eSlVdNUBr
kgLoMPsTeX37lQ9dc7NSK+ZxNubXpm/kvDPrSgOtGLVxs2pbl81l2bvz3sZl4678mtvFivMqY5yX
ZvMvxFJPbQavop6xNHLgMxozJ8H+yAlMTWncOcsMA54tQuM36gzuQ7nrjzlREIq9lA8qvUJ5QXqU
Rahw0YPTnudhelrMsHdGITaNSVW1AAx65xyZIzfG3APgERPnlmRgQF1oDjvVVlfo06RwP21a3T6d
DBotOrRH+1HkUlm3mC8JWxQ3e1b9U4Ia/SX7/A+XWha0VtIf26qJ+Pu6vdeR1zxXNlmxVSq0ekcy
L9rikpV3lhfIqENbFMdKJMD7OeAktziuTQy7poGHFbTSiv3g+B4lWrcXSRlvMl6rWwOXhn4E1h5R
pJqvVHXW3bES85hGCb8Ti8XO56RZI6hDp/U3iou82LRTlSdwdtPhErlF9xaqqHhxu9E/Stx85qrx
opbO37KnJIqZ4bv09U8kjDyhPyIr/dWYQuRjnEma/A1AukV8SBZpQSA65aGTkIw/WEU32OQwhflU
4bAxNo6JDwi/EJThdVyPw58y0e0Lp2gyD26X25DMCP7+EWY1P5kEjQyyuA4hh6iU2UOjRu+r7Kdw
lbcC+yBe2/JKhGW6p9JWfwQRf4y7nquFQRtjqADObSfUa+e0H23yyXKflU07xMrC+kGvSNr/RnIA
Y73cWuojeSbqI8aIQyeTpJtprwSSHGuFrcvxz3ZqaG2Qh5GWUaqQcUYk8woQpz2KdgKCUk9Mo4GR
2MoJDCwd4YM+hS1laFNnDudeL+PHqZNK7gfMGuW6QIHXNw43rYulR5597GHbUwFRQ25j1zUxHHQZ
tWkrWkjt+IrhkAYgM6v+hFhsCVv30UPIF+S6drRqE88MBANQ0KsJNR54P8+xJzOyfWCzdoRhEeFe
fPdR2Z3iQkYYbnrOMDyEQqlWcaeVZDRSScDcjgftx5wsugDTFgjVxuWiwhYtPf8dcBYDaCL8X2xW
HMY4Bj1geMT8Gy82AegzBI/ZlsZXpmr5XA+Ua5Lk5QzHBsepVnqccFHlXcTk3zgco8+SS/Q700M3
Xhc1kkpBOWSxytmq4j8uHDZ7dArtzTQCBM0QRszUYyKrgnwGogRjhU4jvEvu9Km07h/mafFql1n5
UlDNcRQAkb7qWQ43d6LgAsHNvKJ0aGsxqm7XFXYZzJDNzpWM7Md+FFOQzklxLKPCPpg4qou12eN7
piAvPIsqs/Zul1aHYlDThfnNYYQpgY9QHQj3yNUCwMXpr9XU8pS0NLytCmnpP5mPM52HRhgQqbJf
YuWz257HYp3LFrP+AFHUd3ML1mabXjTur2sOGWrHw7Hdms7obYoIm2dYDfpKS+qqCFjXWve07ahR
cqlcxf09E4bytAcJQvoIfFbCLrbABhqZIIpewmOW+DJfGESZtBuA0JbV+O/CCPH94d7Xn9qCLnJT
H0DFj358NipwAh689bM1SfULxZBvEdLP0Yw691XjVv3acKunr2/ZO2MWu0ROBCW4rBiGWEUdE3vu
9nrBDgrfjr/D1z+etKQCgtYa08h9HubGtXBdZZyzUbjAgafe7r8qDCRsWkuC/vVGN8uK6R93yUAh
1wiOKTd6xWweL8cyR/TPJg0Mp9mI89dk+WlbU3NuPIereIV7IT5alQHR3OvgwNBCYx4satJOuWXf
Uy3Xz3nZwhkDiEKOP6bzOC/maLgphrhoDSCblveu97twlRFaSMl+G5AVSdjmUyDw/rewaOL6pqdx
t6/CPrQ29JVXD9gu0aGmcfopWs3p2clOHRRgzfQee02q77EhJb2mVmSm3oCL7wnHKt9AT8YEKLBP
HnUt56Yb17mIAeHEYlLH1OmKU2VN4Z1OpXeN6l7JvWgHVWiPp+6NBdyl6vXpCB2MM26oy2AY4CC0
qf9DX3wYNGH4g9ROh2/30phOwnZ27g5FW4L5aZtT0lO6TJCBPeVAJ8rBpZEYRos5QK8qy41hl9+E
O7qgM6X7zJ11CFgAc9FNQ0g7EiFmGGrWOSWl+DkpS9tQBkJ3VTbKS5RkMPu4TtZsJnYi0wGVOwH8
kLsL52sjmwzN36DrMSnqlefUl3HpOkvt+YOcP3W00T+I7PMq8hxn5dnGdwNvedWVWO4LsaWT9hxR
JUaqI6JONsHG0PrTGyHyR/bUFAo7VRUMlvFc9d5FGcV7vNizjJH2hTQc2apXgjolN6IJblakrsw3
rJXbROB8ratsH4+NSQpfPZqF+9np2QaGmL9qXdaZiazMoCWfAySiPfioiSvsDBcCpTedx6c32wJF
Rb0lhfYzFvZPF5EURr28pgXojrl74r3XrH2wtqOazxmmrdEtz0JRwwoYtyHPGv+xaS7aQ2chlbGs
I0TWf3A2NG5ODd4llYl4T/Mwu9qIKRe+MXooXQJJXwkx8rU0KnWy5sE7ag7lI3TBtMylffnKVjYN
uMuSVi07RVS9kFz6OVhEj1Ni4HqLDiM5oOAPbt5rs9MfvXEAPNdYlXzJU8vaDVne7d0Bw/eqa+rs
J228Nl4x3sh4VQPrPcSY0enTyuZb0YS0mkHHYMsQUungh1O3t6k+JPqdh8eaN5TEBZGkx3jSs0fW
0uYDnlf0DVcOzi8m1vafsIIywWJmCEHlpeCizKGYdlk4lud48pKvua61p5kLFoiK5u5wBtOfZ8uB
KggOTAYYRfzfJ78YOIjl7JsGtkw4sUmmO0NuHTTNpHM10/QnvzOTAGhZuJf0gwSzMyQnXSVJ0E0+
scHU4nhRNLK+pg3wiVbpNDBZiyE8rdMHrV06eGyCtquiMJhZAUtERBsEeZiUkmhYItSnI4F5a6zg
vCdEhMTL07nTnnyzsDc9KIILhQFzGQw6NQOa7rRqzXBrLeKfVxXFH5VbrnzwRoOjE4TGnio5oUfZ
RthhfBTZ+NPFgriu2eCeToImY4zWVqZXin7L8wz9iRwJ0nnsWf9MizzVx4NO50YapfmjqcAy78hb
6CJI7YbdNaEndlXcmSlZsdMEJzmhvvw6L4qY/CuOyb9CmVkODWeNRifL3fzV0uq/ulq5SGyOnXPI
IWEaD5sBgFNxjCi6jQ6yof+YAyhqnarQ6HeNzGiJVhx5aOAqIIMBDolvLlNBtPJRwpqD5ciJHEI6
edspM9qFXpSAmOr+ioZMd5KMkUmSxaOvb+8aoW4tDR+WDDiJz0/OokDiEQ7PfuUMK3vRJ6NFqSwW
zTJb1MuU3BQu4L+iZjKG7ZfT09ymL5qnXNRPWyYuRLKsWXcsX/DsWkikQtIBx9hiPvLI9dYUfaKl
FsrJnFNTjM5bYrf2i4giFxzNX/0VVyVa7LTIslazxCJESeBubXIp25xSXD/8mezaagMWBv5G2n73
wFhinTPJRlYw7cyHEoTgZ4Tk86w5Tr9FIBUMD4YiZRL17gM/KQH43JyLDeko424C93vjGKdV68zN
knPr1tNDaWDsXCorid+qRiyjaHcphd2IXQQ44nlSE+2+Lta3B9pR0tuUqOw8mcQQrx2whJ3XcGX3
sVmlt5pHesayuF2qZzjfGquWvE/+wFfET4sY5qIRW+G4h5WvDn1VF+GGHbSZUMGGRyxw1LJY1XEK
e8QEhmTasPYth73fCqo/ypBVqzemuhWgxUU3FtoTjea+VRL8ITXVV2w8TWhPK910c8pWet42PRwc
wsNdxZxuxbW3VaWX36tOD+NgSmSyjnWrgc4061wYDmUQE32CF6OBsLyCc8rFNeWtDohmLNJ7lCfJ
lffBePFJW/1oWtVp6zyLOFrYaUfxDuJM8p7Vw9RtzDRz2zPSu/gNQTyN+7QFSrCtrDaNt6SpKozh
pnUZSeDffbMXd+YEyktR8LXs4FDB9I8iOgi+AE8CRdyWimjIGEofNgGD+GYaIq3dO+yKf7rWEdNq
yiq5rsahf2MvVD8mqZY+yFQneyFE3pAqoFRqpm4kcO10OtMKb/+JjE770rDZDggpVfyFMzp9bElI
uWsHf8K+SGJEBiSOXe7V6bQsSM2L7vNjUYrIcpxRqD9UsCu3CcC2Q16YQNPoaI32hk9BEP7o4pW+
rDTd0x/hDUsbeL3u8955ZMpoXrwBwtWq6fM22hQhXSG7cPTkNray+FQmbIBPPbPltnVyXgSc9LgB
p8H70fTaPYjc6faxgAjx0GJP/JXGbN5FR2/wGgwJ0JCIigASD3rlPCwtgIeSBNPRIQFwpZHP+yy5
pxObpMdQ4H8+Fm1as0Z35vE88KM5MPQc7TM2/PQpGbTkpfKT4sXEPl6sZiPU1IYx0NnMUWh168lT
5okArU7lelw8FGU07PSmqb8lOckNSMEwGJfMplnoNVtiQYumGDJ/MTjPHKd7jJ1aVCcHDEWE7GNT
XzpAhqZbk+qKP2eDxD0Qqcm8Lu23T35sRDeXyfPRlLLYW6EkVScLbpmIuDa5mTShAZO0vDD/tGFF
xUahLGpw+/4fs53ssxGZFT2uldo78EwwUzCNTGltvkVSawGmCcIy0lDWB+8GUDgDXPVN5Rv1Ux81
CgtCBoK3bIbLGBEFDX0CNzaBhPPM5bjtdFp6JgTDx1AZ1j6urZTdeGeeRz/Vnt3cH7CR5uETDkXa
SMZZXeew0+5/BbL/ZMkf/i0r/zsU/T9N2f/bH//r/+zR/u/p9P/a/amuX8Uf+f+BkRvL6GLZ/L/b
uG8wxySS/J+/ufolCP6f/+U/HHH3XxacIR+TogPL3nb4ZP/2cHvGvywEa6AELmYNvgpS439o4qb5
L5u/ZMmBpI2ybaP//iezbrj/IvhugLLHz2oJsPr/Lx5u0+G//1/tAZgmPUAnzuIvw/bw12Lx30Lr
Se80nlV18xYoZ752e9ZHQ03lhCzMF61y3+aO2qZWXtp2PliDudatsjsAMN6NifyDuLFG5iVLpoe4
W5NyO+hLf12C6lPW1nECFnXoyFlJOVzyd53Em61sYx16sFk7Cl1kTNbI0vpL3PCmi9rE3ZX+sI8q
kLIyj84at7qNbZePhtKsdVZ5zjoN01NX0U7aRC+yUOYKbMOTIBSzcmoH5Aupm56DF0fbD+SSj4Ft
GdFxLTtzVO7WNlVnD8Q6fqbcd1ZVxnso0bU/BqTZOlKr8Um3FckHaoTp1SURNKSQMmNjx1ZK2/MG
fShmI7/N7R7ejfmEuhhEXrhmmSsPkeGCNGxA2VJFYm7SVN4svwp5Rr8utPSAI43mJvfQ879FxSpP
e5lA6W0rm1OLXHbtedcyzfhhEKX8olMEBj0TrBwa6nLVkjWstmGICuyxWly5GJvpIWR66Fv91cjY
jfuAuBogYw6wrHb4RWS+0Ey0Li372ksV773GkitlUxlje2RM/YKYfCmd4X2uJatHLJnKHH7YT950
HRm4HRc+jJXq6yjvAZTozq215pGnGcnwKaPQfYYkmLG0e0yV/GMQ3z8mGTt2QdSGaKZHoCf2HOiI
Rr+WRfNY93VDmE4/Cno7L7Gfelt2TLR9zM6b0ROsybV+39psHMHPVVQvAUXrLEL+42wcvNAFdZcN
zL+68QnkJn2eGHi7rI+2DNr6A9g2navTktdoHG9JiCDY9iyDOtym68Sao605Rc+968T3ubYPTch5
tqAJ7RhZVgDDOr22y/23qT1xi0q6mOexqs5tI8O9S3HLuhLFJiOXdBN+PK3YDFCJqWbn3oecAr5q
8mQQZIG2xF3fHGaP1lX4BhqG/m9wp/3GU9ZZjNBv4Rg/GGzrFIpXELYz80W4QNk0A7hsIU515Lyb
fnEC9AXikzhPGm8Idz7Frc3p0Ee5s8wbE+p6rrGym2iGlebmG8x4oPXKnWyWY8lcAC/QfHLJOGcI
w7sY4A235yDT2XRWRRWsQ5tua0HjJND9YHLsT8eVBGw5zqyMCXnVMJVBlaBPLav9qRd8Vq1pQzSe
eK+aRXyr8wOJXsYp7SGKciozWo5LgCvgbQRW7X57lb2Tk/hsIvGpXEC3dWArAWvcVddMcAWgXqyi
khO2SD7Kzj1Sbc1OktTnCtjT3Qxpig95ZdL0pU5/hyL99aSbPSCczWvPVySiZQtuXk8Pf22iMeOA
z2LliGMBvnIlGpy5j+wN9SCbsV2JRuhsK4n29ZgLfggvh2H1auSFdijm+Wy4cChMvWOIzbI1Raxs
veIq4xSUVI9t2/76PdZN4axmzgbHxvASqPuJE3RE8U95ZD1aYOTA75rtyejygvBshQXAHkD1VnLL
uggFS0sgMOj1L09z60FTgopCvTdpDgu9c79kXP/+E133MDgMbdg0ozzaIUs7VZwy8Ex/olY9V1Rp
z2X7VGrAHdnK7Lge3sbsuc/H+R/4V6wIsisKCv2xtom+RZPBmhWddSZD6gdFTp+k9JjFG8f/Dhkp
rnNffI1WQ8ucRm84Hk1uTpxNVpY59xudcqAjPdkfTjWJi0qGsyin8WCEHRAPV8T03w3OZijc7Fjw
HcNriD47NzunlH6tDdlpV5OhfsdYR5xzYtvtFvS4AVR7WDCrQQ2JYRfNgBk1DWaBHr7b0BWOClps
bboaNfK9flI5BSrSzsF56x91p7IXSe+Xc4+ixvgOh9FaZU4zPsBbqk+k62tI+t64x7P7zQO02CvL
q3Ef9CELNOdbSnu+SR56G0iZ9WH0uF+P7G85pWLRVJPtnxi1H0yW/+ehc56zFsx6L5Lm1AGDUOiE
SKuavuPecnL19MSGy9k1qGa4hBVXmeUp9GXqv2SGElh7V+FrjOcesgVH+19XgVIxJxPEJK0hPDys
cMfO7S3zxA/tVTbhcgbLVv8tZsdC8iaZDs1RXkaQvvvOnsRGGCek6nLBuVfsayZrF9vUhifWKeJX
CVzD7cV7PpeK+53YhKlorsUxiTElFdm4Melx2jaVTzmATYcpx30EC/EzpsV47WfxJGVUXrQBFq5V
pPvOL5uty03vqmMP6CXal9uEmIWK3N1gUqjo6wzrre5msF3pJl57NIVuoFYOXAB8kAvBF0qzt6/Z
ZaOa219A3gmYgtXbhtB22X0ubPRuSsCXt+MuyssD2STnedDMdTv42is+JeYOep8d7Ahbv036l551
/HZAK9j8/WOc0R8CxMMNuM9mAZ/MOrWz+6Zol6K/KxxBMaB8J8LYUMgwcyqm7HIcTokJhEV3WX/S
qRIGNJN8FBmjwGyXZ4ptN3k8fznWvtG/+yKzN6OStBf7sG77Xp8p6U53mQ6gr3HYjdg5NJ3QzALh
Rzwp7eKQeUvDdZbeUVPuqMhz8p46/B7MkfO+WQZjpN3jeQ6UAAXmotQlhryhB8VBw/JgpgUxF5Dg
unnCFmGBwwetQ+g6Sjui/DBf4uHC7ynlQRTqQRXHrwkl8EORvaS7yu72sgtv+dzT0Nco9hd6Ap1m
XQp9rxxJFZueb+Y5/h19upEBzp8cjX8NUe3JM+J0a7y3sLk6O3wBYUcUzZg29hgOR8j341Eowagn
mnLVmnN6bqI03HInvuY1Bky260hWusapJ/Z3CeuauM2MB0NHPpiWNyM2Ta7faDyYpefdTS3z7tNo
iY3DyY2ZqOYeezXiRny1CGwb9DnEZ6ONzxBIjDUYxAS5eTYB1mVqbzNebD0BZcnxh0C1rB3Jp2D6
h/R/baC9sNT9J5vy7NC3KGxeVYlNVTk8xgWX/dzOPmyN/pX9EnosE5c1eAB3/Prceul9tlDl+VJ0
Bgt2kmwHar2116aiMrpqi2Qjk3I8JWkvqbmccT1xwwtGz5Q7LhTtlGFmT0X/kXsSEuqQ5DsWgbR+
COiPhD6tU0Lefoh1De85vA0Jq52OmnI7tdZPQstIkxMHT7xQnf1G3FkLasek5vS4kPo2mU8vjFH4
08YkVXY0fOdB8He8iiB7nI4BPC31u8um7xzHrrHWYuV+RsX8st/GjFffpuo+pMOQ79qF3MwLR8Ke
vj5nk/HMNOoPuXDezbTVnjVOy1Rl8pnj6D5QlhdQRJ2+AQ5hy6hq7WK0fR8UCPPNiFUBMN2XXc7m
K7hngB1oTl4zUTVbQXOOfRjWnV7fXWVTXDSpS6fLhoI3GkJGpBQO//Ej3uJv7pCvGjLmjYi5uZYq
paMT8wTXqklWPq9/BRhw0EvVd+QUkBOWdlCcFee0hX84FQJLUplqX22iLv7cey8q9dW+kn4MDos3
QFMSOhx8bDHd8ArNf76aIXEPWnfsN4ug5U52DgluT3/odGQaz8ViElmutmlpRwkA+LbE4IXcMyKE
60zvBO4tAuO1w/adFmzxzM9+RdJ1T2Ufn2nCFC/zVIqH5U9GD35f5y7+0ECniukCwdpwblX66Y1C
v6fw3+mwroH+DwZswppCpMDpvXr791/7YT6f7Gp41tx0CKRVhYHnTN5t9kvvNlFMfsq64pbK4hUG
rHEYJyO72VaVBrpLmBzbRnO1Kr/be7L61qcMnsDywcbBMtThTdG1e5Fju+2buXrolg/oNtVD5K1p
hq6Q+dr8CERFPPqVKC/wbHD43VrNcqd1O9HilBp3f6h4FOWD3OD+qLeJzORqJBZ3iD2DvqC8cdYV
J72tWlqZ8I7pfsL7pTXdoDZLCyhDuuYUyiPPIkTPbrd7dqfc3NIq4wcJ3/bNQVDUJ4ackUDX79Cs
h7wG35aVzHpGtGqt0YHJ6BkPHdpebeqvbehMPzocrBxGKAbmP6AQj+Qy1ux+qjf6O/x1KJ1Pdxjo
pVheq7gfvu1hcdOtoPU0eNfKxVp2pEHx1w1zGlIx2W4E4stOgvmw8gj3MwDttXBcjrJWcpMNxyKv
LcsXr8teWtbL2yLX0k3aZvmX2X+l8SyOWT/gL4p764iH6abYmqGRkpuJDhqaYOCCA9/5KDKrrDS/
C1XV69assm2hAFeOQj2qanaPoVXeR6yEuEfW0qI3EYkEKY1m34AiSW3tZNTZNA7Ndhbt2/4BL8N4
LhzsQ138yEOF6mzKE9Zj4/UrM3FB70L9HkGP7Iupg2FNAsur4vzWiYZ99cAJ3KlfxzovPmI9/GAB
2z+iHi6P+c5e61NPWbE5vNlm7T46TVuenZpfr0Yq9pMF6gv4z+IpikP/pLdOEvz9773E3+Xwn36X
o1JN68bahlkppoJb+a7C5YGpMOFs2mDiF6V3EYwpI6VAe0MA8HIxv2eNyILZsOJgkK/LNnUcs2pd
mAuDe8xdutvB2UTKeU6MaBfRxbc2CVHt8yJKGSk6IkeNxa/LleW2UwLqHDvrK6mRsyToGLnLwFlc
e9a6GwhkwIXzbHrHCIROmUIvd9xYPGKV2U+XpFD1VZos1hLWH1sRsnAvur67dm2dr5wKSxrItnbV
+/P4XCeJda9Yuof6GlOm8UbpvHnykqjkzcaBg6fwPR/wieWELe+K5uAVwR3ubHqUnhqYaifEV2vX
+zHvCbIAm94gHSdSKCp9aab7Jmz9HXST+MUsplekh+wpnPQrkit78gTEV6P6aU11j2CH0lBtUhsc
+G3VHIpObCYFgiatCsazrMuf6jblHDbr+bZj2Fh1tKPvptID3RJP2kU4HBW8gSoZEQEcE2Eub6y7
8MxaPY2gzVSsVZ/S0qr4hRARY9CO/Celx++8x9s4e094WD0aCDJBUoQBO1Eg4BgXdiNuhkta5Oau
GMePPtI/3Nhe2n28Z0VG4Ywp+IUnRLIrWvMiaSVZS6dQOxZU2aWIvXvbTt0RWe0Usoo5hKJ/KIy2
6gkOYjFE0EKlbnFopx3Lbd0oqyd/csun3KpPSyNMODf/0MhdQK3kMEY2fKQCbMWPHEIzH2JQcpjc
Pd/+k9nlPm1AvNBg3a0QlUzN/CGF+jEN6DEjcvEtD80vtkk7AyFhlfFaZg32jt7FkstGZZ0K/6Ov
cCs4hR2u+fb/aT1Ys0l3w5rzNThFR9/tPG7JEs8rjUMoFlA8tmETv6bcmOui2IF6a4IE9QoZ6h7S
p73TU+vTgcYcyOQaTmN29O3qtzXmbltj42Fd110cq6d4vivt00LFC8Iubja4jIvnyco+DbBAm8nK
y73O/fk8UDzX+rcs7+OHUKPmOeuqY19N9UmPbkNR5U9TKhyGM54JepGV3N0hxcwaX9+U4xuC1Osi
x2yyWkP2Q5c6u8uHQdnZ+e8fwVvuE29oN1kl1DYcHesB/fpQs1461d50UFSGrRJME6dxwPJhwUIJ
chO2sqoX/D/0zF2X6lt7Ufe9CHiDTZ8xDdGls8sa31h12b3t/O7JVHF0aiHUrkRhBMpM/V9LDBEv
5WsLSf1Lp0YAgWRk9iu0Y+w16VOdyne6AnBHSf9cFrbzXPcsUZT90pvFjUqR+Yj7DdM1ou1MTejZ
aNULa4J5m0dDtOHOzLus6qkQaaZoi0MpPhS5jV99zIc3uucFZc8ivJeOVWwtRF/6CwtjaynIjX1r
OWDu0CrqJj764WAxLnvWvXC0g9ARy/7+VeLm1Q11A4ffnva3/orqlN7Spjy6ld6eOk/gY8bkpNlq
vsRaKp6m+uyk5mXwTPvb7pNPozP+B3XnsSM5kmbrd7l7Fkga5dbpTtcitNgQESmopVEY+fTzeU2h
b3cBdxqzGGDuJqu6szLDBUn7xTnf6Xao71VoF92WAZ7/XktbbTCZ8qqLlC6+STZW4XN5sxl0molB
F4LBDBHvCi/mj3h8t4ro+X5yrt2uPLj33XXUpO92khzY6wMR8n9i8WWx53skQmsA++vkg+ioGsJT
byFo39Qe00ymsDUFC0M9N/l5x36sGiwbDIO18mx6U4itSnEBgW92y63J0ANTQjtxQdfvy6soG2bN
jWRjf7fm571TrOsUAavDDL9Ox1PpWg2aZsGTqGTyDKIn0IS4Z8doBNog3GdF89sxssecsfbW6Svo
0fduxPWfktRuPrtc9IFRkYVBztNDVMYANKoa1ZDxSRqzOkqpn0mY/ISKWV1I+p7R8llMvqKWjMLc
jNejOVeHyu2/bIAmL7Lxo23tsasusioUs3O27LH5JZktagwRfuMc29TKZURkif6yxDM34NS+sWxy
UCqeWcgX61Q/6olKDyl9DATKssQKV83XpfXUcdLB7dLb3Sci4kOgvbBSotwr7aZEW5w87902+ukJ
5+EQ4KKOX+50/KAeWhUSbdFdoww4M/aG8luq5DS0taR8RklAFNyOvJnxriA8AK9BeWxqDzEpnczL
tE+ZetxEjc+DXHrrKuq6NX/lvUaBLV0WP6IYgHsal6G/5L/j+eKaHFbZvUJCVkgvDDCxI/0kaulz
I1PsVG8EBe7wbjQ/5TRR72M5a3uXZw+BGwhRDxgSYww8Zlh3tX9IEa0Fik57NzroBPWGC4jIIHDh
QOFWWh0ZxzkuN/xfGZmF2rttTrC+uda3hNB9tBVJG6g1tBvJKUeoVVi3FBgseyaexMmoJ3w58EiO
imJtVff9BOXP2h658okTRJaAGzjIUtfiGdxOj05sRFRCSxt0neBjU7iEc2PErqWskg0B7A9Bn6PX
OVC2JP1KG+fNLQWB5Wjqt8bkFi++MbwMcxX/MCqQllr0g7n/dGLa4b/0mfHUizjEHLHsuc/LK/kJ
weD33jWGA9agnjwoeTstgVU72ZvAuX2dSBdiUfvSD9gRfFlkYdMZ1SknI5SIJSobibIJxV3oDF1+
1miW18TVf/QZgZVF42dbwyiTE1i3j4ypwONCTMrGsSqKip51g6AK2c+uKZ48rVcYy1MquwxuGSOa
cqsb1lF2dy6+nIqXpjXWrTEa+zp33VVdykvqZCSyWjnUSNeY1prfshfRS/9ECOexKfxyh9HghdAx
EFnlkIWpXhG87pvlQb/3Vixn2j/bpoOQRGEM1XhjgT7kd38bKxFyAaXjMYxnHLYt85Zw1YlyzpnK
vTXuMxs1I1uW9MDKtYIjdvDKmG28bh4rrt5GH/Xzn78QWqRZmXzw/UU74DVcZcBjESxNjZmcC8rI
LTa/p1lyRGY2b+U/f2H5e5AtTigH4GtQk454HiYSH8QPep7kohWJi3cda0HV2eTFTAJoHA82Rbdg
65zPGQf3iSLwjXel01Pz0pQ2HUgwe2aVRofiuUEHKB8B6PyQQPg6u/lCFoUi/M28l3CE9SSbnut5
nxbSYbYPRHbJC7i1Rof+pBlyxhtMPRoXLLLC5badTZ37C/zSU5nzGBsB5K4aS3fxxYlbwZZsu8B1
vcKyS3gybXA4vg1zmdyUUsltaPnWats4dFl/TqZRf9YQbz3YQ75m7IxMFkpb8GcBgFbcWue++TUr
FOptyatBjmGxxkCGNS/WPYS26M/aSDCdX4H2JKighdxW+fEB++C5TNN+j/CPUqrqqNzFPeEvJ0HY
Yw8WGL+VVc/YaugdCyCzx1rSZg/0ZOuRnMWt37O5X1J8YLGWZreiY5Clt+6X6SaQScmdO+UMkTYo
3cwtoFQrqImIeAPfywRcIcwxGu1zQPgcKs/limpd9ymaatpN27slcXRGNDBRcWB00kEBBrVZs9Ap
jPkUowVDO54FWV9OZ5xpQFHz4YgI8tBbU3fpgPiv4jRT56ZGaEA+TsSole0Sp/Yllg6Dl9kZNzL7
iOBBPnn6uEZKh1ZKACAc2lGs6ETmVRXXCY+n5sAN2B01Dx8JQBFyA0jQyxmaHMgantdmq3aLoRkr
Lx6HZ78CVswRSVzUff6vN9p3neQGn8u0hF2H3zCS+FVyTWYHXaTdBttkvh9QK63IUT6mubBPpM+8
MQ8ptoxpPoy0VM+ZWRLjlqNgRmghQ+73Yj9ZaHPjmTXIYvangbD2dpVhQA7In2nWZk9O1MADxU3T
IkQ3XgToJ+7Dl0YL4mm4EGzKueFXIwggr9mY9B0yK9KTO41bP2ZNPav+YmdqOXjJ1kKYBoxvOHN7
4tGPCXVRjsree6PcFrq706LS202J9a6A3gEXw/JUaZ+eP74yBwQmSlWGQvu1bf3PKjaCsRbP0ICJ
1zD8OXRaaZz7Lfyf4bVxsm/LEccRZf3VVq0WMv8/Gwm6F82wql2PkZIKxFAhoG9EiOh++QIm+1Qq
a++7rB7SnJ1h7iPrMr36irH/uU2j4VLTatYRk6oEVMcKtDr3ozD8QJrq2zGM5hFCU/MIXZ5oJwuY
cEzlW1XKOQr5O7ZI4Y2Werq1vYay1NGuBO6N9+EDlGsLCjpZNDFRuubKWuprx2dwbgdw9AQBwqSf
jnPeE6aF2iRM7WnCGpTFtyznJrYmZwzKMQY7uyTt1etN68AUqww1PyP+yi4J+YlsYnAivXvOlI/O
0CM8LanXpZVzEC6jQ7MK3pjnBoNHWqEd/tqe/jt9IJI6e2ylRa0p5+oNUge2hlJ81C1CzyESazCP
n57DnDQCJu6a9bbDFc4DKYhdJ95Ch3piOfWslxxuc/nsxc7J83s2Ru57hwmH1N3ysY7MzdJPCIBG
WOzQ+iFeZ+8t18/KpoK0/bTfRFF5lknFVKhteeAMZ6YQVUh20IuZsmqO1Wo0F+9iYAFmGm6Rs52s
c12f98AnKD87Z32PIGVVPI4bS460vlCmgMxkCRFtaXy64U5Mb+TDvZcTGrCWmZhLUi4JAMw+uIOa
VdJSEw2mte0SF4hxJX7k2mgeWojLqIZ5SyUCKheHZpwSsVn3v6ljcGJaq95MYmqnJuxZGkTl0q5A
bHabhKjYxtfXmlN/DX5ZXEoeMljp4M5NfYeGEPdJSdDXsZGULFCilSrzVxGLc6Sr7VRUL3o1XyBI
3YggQnXhQqcUIysn0T+JRrz6pYEe2Rwk0XKUEEk2f5BjtTHrggghM/oAosNOTLovqeZP8HLFKY4F
Dq+oOpYN+2sjeTdzm1HOGlWeyfiFh0s3Y1Ux7BnXKpP1dSOaX7pWMDX0FaBazbiYxfQIDTNIknZY
O4185rdfiDoCXNmyrEGMq14TYdtBh97zUeQAZktF+1cR0LihZ2gfMPevMy+jHamhY3P2nX3iBc5D
VrCFm7OT1nf6u6yL76yjjo5GK15Pvkkm433+k7Se3DrgiwlBmpcAVDKLPpxqVy4OeUI2c7bienxe
Uv3CWPewKGHf4jF6ctiGbDz2w0FRtiDvUefh1MnJzu6RaZaRLNY0gcUGS3z5YOsCXq+PEThKbgSq
TgfLlJ+4a186lGhoN7SnWMycqMgRQiRzqL6tXh4gpVWPynEemymKLs2SYDIt1VNRtwKXC5jSptdp
S1z9RnPGoTTMrDMlKybDmjdd0nu3WXTNfma+uKozk2IjzviTef3MHBPOCXzbhfgdhWBumLh4F6Yn
hnhnWfWRSrWTOH1q78uPmAcp+zWPszO9b1jN9aMshodUZ9sLvbRlxqEQAXrEb62I8jI32KXCDP7o
ofeYUSYO0XmSz1s4J9WU8XXUoL5mQtwAsmiXVMdGXLqZDKQfrwUU6mNXLcPWS/TvwZ+XIyD6PHCG
HO2F3p76qDYYL8I5hOWqHWXGQ6jjx5BJNbc8D91l7RS+uZFi9sMyKb210ux1Yjbd2sji94jyhonM
mB9ze1hRNnXveqytLAdocZD4ndoR4tMrBsfpcEhiMp29YSGxYGb25vjaVcvGp65B42OAYQ8NJoF3
alSxdcf8q+g41wuELWnj2WfWUWFeGxy5URw/ir44d56Tc4YwUR/7adsP6DlAsl8nwoXOd5y4qZVP
1EmNXn4vJMOHWtreJPOSMfMzWoKGYVA/HD2aPCNdEGTUj0BFGX3MKHBrMsM5gLTdmFB/Yz0PtUr/
hUTbP1qaeTMGvz16o+zDqrR2i6mL4zJNw47d6hR0yl9OJgz+I0YRfCmQxpMqn0NCXcTWUTpPw46U
xtYHEoC9Ip2Nu7lG/0btQ9hOzcY1R5Ue9g6nrWkX8lUzppbHl+3s2jblOIHwgfev2ph2VdCOVt7G
Gs1xb1kFnUMLQNelKKPRiXbxvcydRoYugyTZkRnh81K9W72+MtvIuthObV/E/RewBcwcliJwYF9v
S6FpKwz2SLqWxt32uqN2qtOn2wDATqYWrBWtPwiec6HP1GvNKz2asxb/wlL/yA9hDDAhohismsDQ
aryk2QWbilyy+EPdh+5F5orXCbmutGLscqpVP20kCr2VHge8P3sJLnk3tuKcRQLNhe/VG1XhzNe4
zS4ouh4cMlTWjtb6a58mv2iL7pAx4SbsOgs9n6OI3f3KAB3Au8D7ZQyvGUqMVRsNj3a5nLSZ7Tba
0hdtmQH111EW+OioEccINghk1GkmAOE7kLPvhm+SOdjE0224Zst9pPTHySheJZr93Ol/I2K8Q/0c
TqefC7bfJXZp9mdaEaDj+6LqS+pu5eEcqlsU2taqnnkuQFj+hfD9V6nunZnKDo2b7MF2lWFvgHiW
5FkAP43fOt819/QvKzCtiLiGwluh9JbrKiPtsKn6aU+fmR+lGs7oOJqjVdi88YxxErEzpPBSJq6r
RYiLNxyc5Y0hcxSYEnQAaTc/mrOh8nM7jj9ds/zE/PnYI+jmOz5YEdI0TGLWOo1vHArZKp2Izs3t
vg2FE8Ys91D6kHlVReZJ06eNrtOpFRYqiCWPuN6TnxTdTMArFCFOYiNzZGzZmCBPev8DdM1LhF5w
cZ0fKplPEUJcymBoKVqKe4jkapaargs/xm0PpWt0PNTWrhqeKmnTiRbxo6aXBNexmeQ6Zo3s3pPr
o2bZAUg/wl9yVt1dGYN/6MgZq10m3/5hep229aeD5rnDtcvw3qIcH/3pEUGLffbNrZNF9c4ndpfI
kC4+4R+96ql0Dw1DgB2YgdeIFbrq3WQ7mXwNDO3PpbOfs+xsIKPCQsyUC9peQHJFgDoPqoDhbEHu
I2xAxR3MubiyUz1EVXEiog5eHePxla9PBBlERyhoX17SbokL5mN2vNOUnVCcaYitou7oOEuG51RS
yaAcfC4wjnjVexr5T0Lq6pppVAy+pVPe4xtw+qX4dGvGq4k/vLtLgw0By9mcDCj66GcDJdluDq5/
6GxGDUi+dQw5EWxUzxQbzYV5l3fpI6HCH2qws5PFt08HPB6pkA94VnYpnAQu8/bZBXO+QvbNJYll
x6Ohug/M5M73qc5gxgWo+3F18S0tQ7/jBNskHj9fIxEoGL1qnXj0FLbnn3jZl7iqf/so3+zJG0kD
TBj/U/SEzZz+0N2tJ8ozuKVmk/rZRi9cvB1YBM3qFTY4W9J7SnwCUlNF8PAWtK6UQm596Ap73vU1
xB8vhz9TmWPygBAXj9wcP+iuOR5xmqAyS1Nw/TlcQxSPkHSshlJqGFXgWsO8nxNuyMTOvhv057Sx
o7ltsWIEA/r7x6X9WmyUZlAdghlJ5nc+PM8oBPapVz2j++CCjr6M2MCZMLRrbfTqzzRh5UCVgiD5
UCX2zad1hkSeJ2tMz90L4/v9XMvnjCyPb7O1T8rM+s2kjwbHAsbwFDD8bRLMJ2y9OBtOvE5qXT8w
ItoPlnjHsuLvOeWyDc4WyeOPHpfgh3rFfoAIHSL/1kmevmulyaNqUGy7sEsVFiYHk6PCy8ybPv0W
C9CXrt+6Oe4WD8LhChHD15216o/Op9H6y4rkBagiNUZ+08i3hSPCpDJdNJCISiHSIAEm1BGCB7Pt
NNuUSkMj1+J39HXzpV5Exs6Vac+Q1yFeMdyNflKEeuJtyxTh3WAm68oh10pAZvdz86qT3IyvgByV
+iQZUnP1Mvss62emcU/jiIwJ6LYTsr7sAkTI5gZk+8+qXIMyNLfUCr/B8CQbnREy7kJ4/hyXQXQk
FODYd4BSEy0nkKdJv5IR2XUrGtZYLaqMouxUMBIHaSQRow+Pr7XGy93G0bYrtjoDPFxsKCTY2mJI
VqusH3/VTfe8+IixDVbCRFttfNrWIxfLvJLeDgGsAnTUhV7XvfpGf4qV32J0m/DJUnFAiECloxpU
2i1RsoRwZDJZ883l29Q23iDwn+o5+uh/a5H4AN/A92Ajv01q5yF1sFNw0Fep9mmmiFVbfb732u3W
bGiQ2sj7c4H7QkgGy/kfoHImdveEIsDS2xDMeBkvWs8HCVfqVNSyWVkSGyvi09fJng9ZN+xE3+Y0
ckBFGU9i7EmHvdaPL3o6WCERH19x6i/0Pzp3nPxAOSjWoEiQ9Z3ZhI3/DjSIa+BfoH6OD4ANRCv4
Mzw/zt8hjwx625LvaWEPS2LZbCYmnH7XC4FVKJ8li5U4AAQ6n82krm2dXBQMGeq3CBGX02fDvyGy
GX/n/jm+qwu2Jp7vOa5p/J1/Z6ZGvURurrY4rLANo92ZprrbtJgj71Bvmrc2/8Xii8PCSD+tXjs3
rVdvNen8civNXxdVw1enXpwu4pI0jX+Hmv07L+/++rA24JrEbeFzFvBx/pPJobFtxuhY87eqIhQq
d5EBNVZU7TzXIny6w3+dMO1bOThIYd6CHGvk++x+mxlcIG9UeCETe1NN3YRkgCvyf8Q080Y6YPPr
Z/r1d9fMv1hrzk/h89//g/+F+QgmF+5/aau5DVX2BZ7vn2w1//lH/opGcP7A/eIQJg4GkGvP+Iet
xhV/eCT7CAwyAlYy//YPWw15j/bdOeMx1xG+wz//Yasx/T9s8kFN3/W4Su4xof8dW43zJ5L5n6Gb
umvDEXJs0xQEAEEq+tcLrvZdSgZSerfEPaLOSHrN+yCmuD7ntbK3IF9+6eZdRBJlHSOPyTYEQnfP
falxEzJCjRZG8+xIx21KMI0VRCVlnGiw/66ayZd7207GvTfjQKRjwtPalGX/WA9G9MLUu/yI5958
NDwK4mUxYAvwyg9T77mvVacGZ2WOcFEmxxu8wJgzQEh5pz5jtg7pSi2zDKPZmT652CVEwchn7IkT
pVSZ3DhI85wg96xqr7V5R1ZIrKMcygh4o1zX5Uy1oy1PS4oCczUgYQc0kTOCHWCTN0atUz9l1Z3H
rUJMesPj/eF06waNSENXSgN8jw0azRnqLXRV7Vo7zviy4L+629a14ct34nnPQmt6bG29uUIbn24k
/ehB4bfGF/54ML113r8nyzAc7d54tmWDpZ/rZ3jShT33wTCnxj2Sczkmrls/S6mof0isKd+IRW63
Taq8h6ytm3CCGfKDMRETwHhYwIqkqY+jYm7E2Y4LcYyptB7mZWLJbUg4ZKtCEy4VnaMufHf5O/mG
9Z5QQZgoqV2/Wy6Lh9XMK36qGzn9YAffzNfec1g9s+r7zhEYMsOK7TBL7qFXbrUcPVlaeH38O4LC
sqFRFZ18nFCOn6yhLY6pqPDvG7AgX2OTE7gZ0pzzEFDbd+15xVGk5Qj2wYrGu4C8CKbJkVe84Hy2
i9HfB5deaKH43OcTBimAhSThRnn6WDv9dK2gWG+czqouZNK1T9JhKb/qzDjaeYOWfeVtp+iwauug
Zm25kBMsNnbTY7axSwvkTm+3W22MkmtkY+0qTNX/HChQzjYT1Zday8UPr0oq1vha6/6IElzyZqHJ
w0JXty5pIi537FnFwHQgj7ca/GfH71FrFcxP0ySNEZhIss0c0e1MVy5HqpblnCuCn6AWVhtFGt7O
afGhjVWKJsI2hp8R/lHOdg7iynHIKQOPeTF1fgapnsh2q0kPXSfKH6MUjCyK4gFp1YRLq7JHlHK8
IUZDHY0hyXFXdqr5xpOe8VXM2Fz1vHJDAyjwgcVDc5hRGe4bu/SI88CDGtgG3ncGdeary7zl05hB
TQZGTuZw7OveDk4L5frEQP1dl/3ybkgl0dt15kte1wAcHY0qdWKyBFErz7SwdXUWNlVHHpp0zWvc
EXJWZxkANMtuxIvFKPlYgY3aOSWwSqbb0fxwv/aPFWkCZJ12Xc+1WtisXV2f+L0yRRtSeBmhP7NY
mN4kfvEke3v5LTV7OnkQP95jTVlJEDmEDQZ46OcVzuDpE3WuX1wtSUBlQjn1OpZeGbRCmE+ub3sP
01L43z4ojW29xObRThfE8XGvv8Z6j9+I1dbOylT7DEESaKMF/4Lh6oQ/7a6yY4Ao39huzqe0QFki
KcKZOc5O8WMWWb1e2C0cUuKlXqvRbgKoiwVSg5mhag3UOd0UMjHaa5ypgcHJzPLDdBkb+/WAlaC0
zYch1eVL7iK6CQAUlGq7QJ4f4J+bdNEPXqPix85KbJ4So99ch6Z32IlPL+RnZlteM1RyYYlz5fW1
txp4fDxYlt6tGY+1b8gXu3YFAg4hP6szcUUaehfPukblrRYcB03AjiT98AxVu/jvEe+tko6vM5Xg
PC3lLXdwgEau5mBtIPC4YZFr0NJ0QxDeLmCdBElWa34QC7tOzksPmXAPR2wgoI4xG0xnVwsbH8t7
Citi2CsL2peOK6fajB68xNVMWlgeNhRkQBaSau52JTmPdhA7yDrZyLJjKObB/Rlb5DwlyWhAEZri
x4Yg18tsakuxzv4Mh8IbelZG85wWtBW6VCP2EUP8Iq4re2tiohojoyNAuJs9SCUGTexUb+q2nN8n
bpODn3rqygm5XMAQ0HxVkbZdlJmw1oxMZKkt7u2yipxDwTcZRCMdQO8K81A4AxsB0VhXdzKxW+qk
E5ImiNHer8B0zsNibWxjNn+Somc8RIbfv+u2yWCvSliMk5Q+rRq/9b5cpgBhB/5gDeKsob6frbAo
BJu7tAe5Ey1DEywT0c2qt6JbnZhYtm0PJOni5XtjzumQO3YkxlxHG0HPERTClBgYzfg4mIPHaMQk
vVVXNXZJtAZr3uBA2owaN/1S4VXINADKBmmAL7U5/wIIN7w42Px3VWmaz4XeyqBpo+m+eMaLpiHy
hLc+HDUAJBfXrWqS+bryjZlrdHMQn3xDnsddqyIS75XwHjxbjFtpa1noQqLIAHfCxIyk+MWTbUO+
o9x4rpeYwWCl+VNTJgmTy9K5gdC/q7rAAGl23z3WmZrebRRyWyVbly7ZlNxOIz4xFiYXB/Xzk45O
OIwqaoYWxTpCsGL8mXkEqHealG+jqLp9VlTqfYnjibsWKx6xVSOHSJkeuzqrrmzwQSs4U1e8FO4k
Tii5wVS0BoxcfQxzq2OIJjWWuwMZaZZ0yK9tGIgJh/3pjPvwqU61jqKqchA2UC7hyGzWXSkz9kjA
JS7tXe1A9ZT8QJmcH/1pkI/tUsKJRqqztxpJ9znF3s3TBP9mGOMt81Im0EgMfrCyHaEU+dGZhSPX
mqd6dugalkkofUw9DZtR0MZRs72d+tm9TJmFNKqDR/uRpJzn/qgjfbMdfWIZ2NZ7EiDb+1hWb8O4
U8amZt3MkLgc1uPMvrswhTrG0Es3DXdZWLQ2fqXaszeLkTl7CHUOK7ZCu8gUjDQKnGpn52Vzmkn6
eptMJ9mzGBgDux8SJsJK/5jzSezg2FFlypQJYzsZCfujlsAJdzFYWYo8zve4BRw2uUm5djUo1My0
yl3NruphdEcOlTGFEMoua8qZCOepBYkAozc8j4RRRZt+8lisTtIQ2lUf4+y2iKU3VkVkWwALY7xf
QwnWqfQa87zAYAv1snOPRCk4Z2HH41qSgkGTmOfXJuswyY2u/NLQ57DTrZt7DEf2DIR1Pi5ERO1i
xkhPrPaIE+yECv3RwkEqLOsJiNB4K6KqvJ9RWII2QH4yGEllifsW97vacHLIcg2X8q5P1m1UZSYL
2XY9obNkMEtAcRrEWswXFasmxYOU4h6vNrGI914F7XVhmEudazvNSXAqHZ3E6pJ1hzbzJLrKEPi8
0vzR7iP99zDowxh4k84g2pZ4ctpxAcQFaBt4UlNS5JArvzXnsb5lxI0fY7Npf/dwRes1g2LjQHnP
w9iokvwMIJC/SbTd79JU8z6ZXUR1uq9zkhWTu4rmQXwAN63PM5J+8kFILH12l5RNC4PqvU2ZvrGF
rj6E7+fXWRub7YCC6VT7wxxSuBBVnussDmTF2N7Ly+oq3HR+NHorQckFPelmZxrLz9nyHpbOs56R
41Y29DWVEzPSixs0pnKXOXX3yj5L/2ZtLt9cN3Z/k6i+hP8jPfL/R2AJQ9geY4r/N1hi99XNX9W/
kCX++jN/tcDuH7bPKsvWPS7Ze6f7f/4iS7jkBjoC6oTBjyAz7/47f5ElhP6H5wuTIE3dJN+Hzdz/
bYHdPwjuIPjnPifxhWv/dzpgUqj+PhMyDJMOnO4crASpt8L81xY4NxhK4YKrtikzz0ZRzbAh1EEA
PvPMltsCL8126pbu0ywOPbnGq3KpyrDU8288wdMFzz3oQDg39rtZ9+2LMk/0lYHMC9AInvwcGk87
ccpipsz605zfAz5rZ1Oa77CFDfaYphV0WLl2sRs/gwIvN6OL9i716/5GkPdwkWVOLA/PEPZL2w4B
5FqZfVDgN0I34I57ffBqZMQTKzV4WlRtkbvvdZLdVVJD77+D9J2lm7dyUdVa+m65mZSH2lgTFzn8
0nxuE6LhHQxsPYyKxGGJ5TD95LyYQ1LZTOZdKLQ6x757QB35pbvcdnBQz8hHHod+0g8QnRZERnOK
IBsY6+S8a/ztb31Xgo4eixttQXWN9YaoITJU12buq4PXx69S58GH/KHsEBhTTiBdWHt9/zy5PPXb
dtHXgzvQx6JSqDrnBkwxbdtr1AIwcJV1NZ11IoRkdP2Fb7K7L6/MwEXLmNdEyS+tDP0qd0P+jt+Q
EDlosXvJuwtHT33BVu5spxD+hyR/Y6qPGkazxBr8QtCqgybsZauPjbfCVjiN/jsB6AdqgAzGEPxS
QcyY3+CRMVyA1mZE8WCehmlk3UFYDZ9V26/iBkxqZPK5529O7Psb0U/I9KwML5glUM1HKNbn/GZ3
HKmtq0AYdYHS0s+ZFYKmRsSo/tWwm/hg4QaLspHj3KEDxk6HIP+OVzMwTY2x9oOs771lFyc163PY
2z3KfSyMcWQ8oxLkjX93wnirMXXtcduxPR34TVwwLti4QKaSXQ4aLRxTgIUs0Puex3JKpSeT04yu
QXvIu8HemkO581BbkE++S9w06NJpPrpmeo3JclmzxHzuQb6DdWHZmHTH1Mp+UiEj7h+6n9bvjjTp
hI2BnTNwKV19M3cGAAlU1KIvWX+w919JJI+B5R8Mr79mbvs1poiqUn9fLNlyGCDas//f8T8s1qXo
F/2GJHbNQz3ENzfx8Wt2MFfmym5hcFOKNasorw51Iyw0k+1Fg7W7ks6wnYsRuQaB3qPO9j0eHoqm
YzW1aGuFl/XBislaiqwfU1+MoUUDusJruWk889AB5mODHM0YUKyw8wElRGhFFetGCP8vtMY3I17u
POjq6g12ggvY21eK22ksPjEw5AeSczBy69xwsstumegxB2jOg193wWh7v4soPRfxzPZGETbMswRP
mFEGONRQ++orhYLvZBiMfaO8+W1RIb5YZfKrsBJJTQ4OR8vSGyvGblsnbnt3+U8XqZFwD7IiCt2h
rNYZWAZha1D5F8sP0nQUwUw066ZrNRZEevMUFy+eoTfnSb+f4cMXaVj1LZra4+wY+WGYZ2rYRg+1
InqYo7HYLwlda1JN1po+cNtiezkDdS22A/FA4ZglL9gBplvnDY8yQuTVwURYI6TpQznaeCv6aheP
VXYcIE0N+F13TD7lcezwXLR2V21I4W4PZJdgyE/759wpIMlMiE2y6I0h/cNstEQVFW+ljVsoNTSA
uovuHPxZP1QT7t9m7PcR+SQBACP9PLEPOivb/BXXN0DQMkwtGF1e4z6TK/AqkSiZ1DiHmIkp90eh
I4jRTZifqtmOtu+tIqPUt401XEaK7FPJW0Gi2aD/RLi8mjz2cLoH2Vn1tgjF6JdopD1rZccNK30/
4h6Hj6uqcsQ91wIw5/C7KrJYum4m7CMejrK6eX3ihmjakuOApnZV2AgSQNIjuErEMVG4Hw06uiTK
2+3U3GK7Bfs7/bn3RZ2fwo9H6YRrPGG9PCzsCcykGA81Ij6UPs0S3Bswq3hOh+TdUbm+HWXios8z
n9rLAAY+aP6DujPZjRzbuvOrGJ7zB/sGsD0IBoPRSyEp1U2IVCnFnjwkD5vDp/cXeS/cwICHBlwD
Iasqq1KKYJD77LXWt+hV39SO/T6PbJhSdin64PcbaeN90IN3LPz/WDhr+nuoJs38ZdO6lAMQuQ5z
1c4cZDh8VH33hU9ZhUNBF94Kihs2sXTwF+C0Ia6cIFwvJff/5Noiv4XzlHyVuKFDmw3OBmnoh0am
QfZQSDiQAb6hOceyoDQpS4/u4FDuciLiUUgubbFfMd508ajuZx3UJA1jUTjO4qcvxp9J3qO1kFkp
Rwjy+qPugucmZytUOGtoNj10f6PzN7QB3bg1DRFGKl5f54fVINAOPaWT0XiWuewP/eL8Sj1OCdyO
n3nitXRXgHS7WjL9yPt0u+jCJXAw7ZrhXl8evDcuSYM7AWGwMHJ4dbGrW4ebm/jt6+2boxm/hcDL
yvEDhs2d4HOmu+OxGSkzX6e4bYnTduQk6LNhp2mc5qw+e+SWcpuE3B1gUZlR2lEs59213lF6P5hi
KyCmRD6Kvrux1Wg4BeGUyRqCombibbQUfi13MMUPPX3yOe624AYXnom8H1oFumWZUelw4vTF9KpX
KI9Oc6vJQoYrzIht5VbhcJcAJivgHw2qAyUR8C5zsafCJHZpAnTSdoa7/O7mQYIJ7fMdeGFyyGJ6
6HCs77h3gvPRmnfuaObON7xqV7Kb6EeSbGYnFvohqOfLcMWEk16yo7eQe/UClg9A7i+HLgLojmGO
d4SKn1uHJYBklozz7E/SLy0vmTrS57eEctbquLfbB+0OyCPJz4J1IP4ywuzWdBwxvkkyyMCKTeZ0
CXPLP8EGumZZbaHhqiac7KHdTqRdAOav13QiO+FCgDYMyhYn9N95orbRXPK9NRFWo0bmowgkH+vl
plNoda6SFfoA+mVanWXOgcxWwc0W4isp2nFL6txBtc9CcJQ3FThQOhNM/73F07fV/jAscpa24rFY
6U3qUbcZ0E6D21gP5BMfLXiBO69N0rCtKD5x/tiUHYRdw8YzqNqKTvgBqze7H6Zqah386Z35sziu
VnrJyrE9GJrOub20hgs1ijfpGlSL1JqxT1r4TJpHvmXynrPl2Uslxzefyphg0liUTixTq/6bXicV
Lr6Pe+y9GTm3piUmEatMfgoQBoSHI1gXf/p5XZF6nENqOw/wH71Xr/jNfri8dwuHqmUlAqE7spRU
Hyul8Srzzm4ipmeBl3Kve7CjpNAofeLf+2W1X8oxDQFILftkaJ7duycimRmO7lPDYpVjCP1FbIsk
3+ZZv4EmS8K0PtpdpTbW7P+yRWIQ0tf3FW/VLsmqJ6Cwv6rqhl/OCLE8Mk7ev1BlD/9+Tvd96n6R
s88Bszb5VvFc0RrWNQqui/We5eRHqj/IH/6pZWFAxswfLtTKRJ0ayfMF/EAL7KIMJOqJGE3UOKU4
WNDK9o27nn01pVtb+cV2avX2YiLKl336yoicHVJ8ggDuGsdsX1tNvWBZsc7UrfzoQa1CueRXQt0F
vnplbtMaO+8YjMfRsrPYLDM8hWslXuzN6DrdJRjOiVgo7AHfkCpHbXOivLHuVh/5XPUnVhY4eDNN
bgXLoFiiNUCudpJHsNXYtLQqDiybDKk94ihk2jzZyZwdVQNbL8CRtaOJ5ZgNprjl9k3vv/tEa0/L
1Ffn6f4Fv3niGcCk8qw6KPYhZKTEe235fYQjpjqNhpVFoz3rUesbH2SK8o8h128JaA7ch7S16Ql4
0xTmGh/TYr0RsKJ9RstW0HWgLFQAZskoH82Gk0hbWTqfIHoRmhUYE7Q3FbFMYy8JZm6fQdnfeJiF
wAbJ6+zX5q40+VyPkG1jswb2UntZeU7cGXFBktqkHdh6Qgd56yrvHby7eumysXgZ6dBxluw4pWLC
FFhjuR0HvLEAYK+se66pWd1GHEBAfE2GG03/MlkTQschI65LXbu0nqdzR0BHGaG/rbWFLYouzxPC
FjxATEyvwbK89Fmzh8skX/QK3WdtcHfOhYlcN2Q8CyZSg8BvyRAH5nUciXSuvva5tsFj4yQmW5Bx
hYtKRcqUGXt7YpO06oa+7Q3H3JHwK7iKne/Kbf2Da3JvaWdxwffEvglMTDTTOhQRdHlEG+zi1hRu
lGWpB4OsleQmfOtztiBuawdGzRIGR8azUmhmRD2rOMG5Zw7gTd7PlUl8xZYRzIN0JyUjaen8vfzE
viW4t0+AyL2AckkBZw1O98+QrvyOgN1MPmDs4hI7jMgHTyzZCexaJP4de36xF8OMy8VguMHCuMuD
JohqB3JPMCefywA+qDRaH7SB7m+9Rr1V7J+uGKD2ht84O68fbjCIHnrkT86YDxDJjpVYA5A1mXUx
V7LDNlR4DyjFU3D/ks/dgWKdb1oE6QPxfHq+ihYGnE+cnnX1wUVLOKfGqajK7NXIjWyLIukcnKmo
3yYHh4iAHTFhggwU0EWzl+meNliGPoEs4kifhNAAkS9NdY7+blxNpn9byBUmk3q0qpSComW1qa/2
FLOzv00SA6Nj3v7WBSv70p0h0kzWM/S2JszRK+OJayNuOgOVtqRidyw1UsCV/lt63AYtzkkeLTfR
ai7TKSV4tXeG5LMvucE5ViCvpt1OD26/7gDXcDpjX/6BOPPONOt9D/iXNeCyrPIWNxYzfTJuycMA
V5uxzQNO1KJb+wjWThMKEAjHhSx1XNlkaPRG706zdu9jggj0GXDOE4vjfQWtcz+mr6S72qyJOk3T
bu2obW2wWolRuS81WtNT5/9qjGMwBsu19YlvgEKhcYAB9TrPNx9x/bPQ8mjpB6qTciOAxD/f0swW
fxxyyziL/PfMJfFKzYDkjg9tw2PACNom34GtEJdJSA83FMCVNlUYbEcQ7QMG0T3PCf2a3QH1Vncr
caUexDK+Lmrwd8BlEL/R4UA1pvedd/+aCc3+SK1/9NrRjzyy3S0FTXKboB8/sdk5NfpAQEGs/tao
wRSw6U6ZeFX+yCcqeywm5A9CCl6MPmFvJXehF3xBBT2Evv5e9OJPLaDCmBntzG1lfPfEtAf6nIj0
simxAuBsmgsBqTBy9QrTItsaFsrIYo98M5Yt4D4W66Yy87PUU4/3mTxb6o7gK9yWFyzJQrLgBvuu
1tpbgrxm2vdXJZP0qdG6p3a5OauV/Vjjsu3+VFNpv9tDs+wwvlU8m1uWGaVEA9aq3dpLdR5tFLCm
HowH4a/gr8jFPXgVXjS1FhV2b/VhUkeTrk0Bwhn3uj44gK/G9OymZUcXWLvX6j79NXaSZK9ffkxw
y2Or88cYjAVxXUpVUFykt5kpkQFV4dEC0eQ/XRoz9c2voOw5Ajuuxgk/2KvKyaO5VMaeSX6OcZ/y
iqQxWkNYe7I8d41FWwnIRibzZ9YG2ROpFRZfkgEYk2jUl5pF1A5Dc9An3LRJ6ukZpJUEc8uu7+6V
ZvgLcSwUATmw2T3Qu2NvFtMWW6qUDGaBZjm0MNbkwjaOSeZcQXmLgoH7ob+wWfDtlVA2jLUh78r9
kGvZo+XVJ0SuVygJxMzMau+oJX9I/I452vfOhNX6LVW2dB5C7N+5Q1be2avWQznteb2cxz7ri7Nu
uY+D0sQjgAMKutfA2o+zqWjGyuuY8S3fQP+g1aBoxHUmMyProtv7xAYjpx+TnU9lWdwltOOYytJ+
lVL/BfoF7y2mzEg4wNesUsk96/xsL5nsaXYbjROkhoU1wHZMyUowbbUn5w7r1EaKQ31lUTnj2vFY
YTDo2CGE82D4V2yEhMl9IhtDJxy2Pug/3GgIflJ+FMGsCXjAFAeEX//cgFMTiVPxoK/MjcypkWKP
GddI4b+0YTx0KdJdAgSga3Cny3p0Dr09oN63JCI6W4vboVgjv9DYBg4uzZsJxoj6LhDd6xXW9GA6
NqrveM1M8y0rLeOYZicOz5Iab/hxa541ZEtt42noPjB2muGcu00kCDCd/n6B/a6d1tapY+KcfWx9
GNRdXDI2NixU25mnEBcCKvJzhpd8TNmb+F59ob6W/I7JQtFKVUYHnsOiSfDdTDIzQi4LZGOM4zuz
6YKdNrSH0Q8a1idFcUzu5PnKA2/eEwBVdV0dlVUHfJMT/UWF/q3RFUIgVX+71w7xk+WCo6X/XE35
cVkX42FEEdTNFEApSn6/oWGipjtEPtqVvCMRaSPhw3MgzviP36XqUWhsCCnxKnaKqpDdaHjt1Zqa
0HoubQ+911QhIZrqnMjgbTR6MD1mGvdShyWgD9ZZjObJVk5+ajS6OnL+wh4GhARXDMZ1Uk0RySlf
6t9ynqi4E/KE0GhERVjjtcWw39wz6IHlot041hboW751KutQkac5WO7knYoOSHzDuB4uin63tB4+
TdlNO5zRbkj84iultjNum2Vbdhr+LQUix+s4cs06KD3zftUERae/skUTlWlg7U+znUvI2MaHDLhh
7s+Y+ORbIHhliGxW5HfI9k5QoIfM36L9Qz2nBsARUxvautIjq2aHHaT6J+L510owGPiZ9eSgeET0
DjCxe8dylMuuq7hjtUPPOgpH1Drc7dpuQ0pUQeqcZSvPtf9MSckWr8zGpbL2oZ6G6WgHHMSyCepl
CbeLBQvCd9pBcp3ojAp7Oeib3Fblkfv+wKHWWFmZjNluQzFL37mcMuClEfl5gnnGzr3rHwhkTg8Z
VzrvGHHKnn3O7OWPGUierWsO2YXdqXMmu0U9HnJp0c4xpa+fDsuBi7rzar7TxKv3jVVbQDyXHepx
g1ejWXe4sdyzsOJgrX5SnIEPatLG2EmXJtYCZ3mxqKMQ4FWeO3d+YZ3XPCvQGB6J/rs/ZNou6NOE
K8Uz4GKmp0wwadAQtRnJ4G4xxZifHCAiOk2+TYwkZwm86iYMw94ak2lEf/9WZW0QScN3uJyA7aAN
d/tEZOsHRqZgmS38Z3zLtRvnQZn9+vvFnP3IPNX0Ot7SokwjY4broWYG57T3QQynisSdNsqzqEaY
Q6w2Nks61/TsefLoTsILTclxnEskQg6Yt8IbQbUlh7ox9Su6eflg3Qfpv7+SpLrsvk33XuFeSxLn
J1fdScvu6lH6Nb4GihRRhyDy7H5hcZccMtPxkRE9rIiWAWaw/TfwclCQPXjj5b2rxps5Ai3NW+AB
yGRPOoBo7V5WuhSOKsh/eWunPyRu2u1cgKaea/2q1yeFsnOtMO1s3KIc2HLXvDEMzLvGuAfzyzU5
VH4yELis+53lQeedmY5nSnBGQ50I9lAObbUA/lqN26979rBhExpd/DDRzX079u2RzRC+xul+UHM/
i9EVt6zxvwzRzNRigZio5pM3eRAVR9Ff5dRjW7ITQtYY3WMuGBFlhvdiFUSXXGW6JKdbcioqJ+pk
aSKyl/WwkBClzTcI3tfG+ASlkJ8bNZ9XoF7ntMOLQvEhg4iHg2X9o7QmvdlzchjpcguDeUqPdS0s
XJEg+i6NLbt9ZZXPkITH098vMxEECE20ERJ2PJX0lm3TrPyWtarPqzU/uH6nvRXw71Sz9j9FLmhL
sZ6HxvvFPnu6Zq10SMQmhK1LynwIBkSMpdxSbGgIVFJup06VD8HiQLVF4KO3DJaw3dl7Z2FdKIGQ
cgx499MgP0FxI5Inmu5kZ4xPHC8i6fCit1o3sKUi0o/D/UDWX2fHV2j7wpb0Efr1EuoAO2h2w0+g
WWPEcqSEwcDtWiztPa4zMBK5XEEiH24ka5OHFaS74RTZPcu4qTXsXd5I77ehVL1fGNmuhPMJNV58
b2GuH52LbX7aWjkTS9HvDgX7iZIIEA9IBWethxOs3AJ1UtdY4ywLZAVbFgd+Zp4/U0/SJx0IaFQG
/BiXQ00KtZffv5nqRT25OgzXFCmuY9cVWo6cI+lqr5pda/uMtEOEbpRupTnnESv38ZAV4rj0wfrb
VOfVFTwkm+7aNbeV59erz/BPDhku3QIZxSqH19pgCrCpLt7lpjZsU1qDD/M4MYPMxhlD6ZOOf+fQ
CfzCdUKkhl4A3XWY/caKR7WJeBAM3snV/PLo6iNwsGnwNrBikVpMgqXcuK96qlu3nKJHrwdlRBgl
/dXOjH5+nrCige9Rqya79Aa9Vr5b7SHC2HRZFckhgZ6IJrAjn8T1HbSf2UoNUNvCpCkDtsRCB37T
wsprEqUi9n3dRnUQQUlCxKRqSHh0PfAMqbgTWK25s3gGk2EiiwuYU2DbfpsUhhbVm+ZVc6A7aDxI
Y45O1W6SwXcw7LSySl96Q2yhz4vb6JLe5mgBbsbdoQV0kWdyTZPYmrlVsN5s+9HAp9gU2+LuMcwk
jVMba6h7tmc1atZ9UvFb2TIhOfW+KsbvWThnUerTi1esiv1qnfPo9kXsDRTm5XZwAlaVXj1KLWkf
ML1dAmdl1yqCQm0yi9NQNWpTc1++gcbhznrnB6woQ3GZgT0qu7udVSU8dMjKqMRX+1p3/vl/6v74
/zEgYeNw/7/aQy6/s9/9b96i/n+ziPz7v/t3+Yj+H4FB1CHwbcPSgS4SePhX+Yhn/gd1SESuyXQ7
kP8NAgr/tohQPqKbOO3Jvrh/Iz3G/7CIGM5/uMbfXhJCaa5lEKD4b/+FVxfC6uO/0g//KoP5n3//
n9hWP7Z5I4f/+p9tx/8/ykc4j9keeSEeyrphe/zE/2suxyQovEhTWyIX8lXYr3lwJJAXHGfT8f/1
ZSjYw5PziFdqwQ6lkLfUr+uzywklX9L2qNlRAb4bz1nmPxlFZcAbBBuTesbFpEjCL2b/ClKK4KAz
kMgyzNCfFA959ixUIgXVBk0MfighWD70mX7FD25H2PkOdVF+J6JUF8FlvzNnO40yHo1ycSgcVtNt
gBd8lKwE4kx0J2iY4tQhUe+Uv6KpSKgZxWhsOpetoV0fVx/Dg4E1IKJRl4VJxoaHUpDXhsPbQy/0
CM7ENQEVcoQzOJ/ROV8NDhYHdzbUI04NmkpGjsBu0zLM8LS1+55O1JF+sbvhbeFF3nv1Qp8GtuVo
lGjyRu1MF+gnYdN7zCItUNDS1taDwtEsVaedpsEej4vPglYt9dUegHxXwUunewPwFauJPckoa+tP
Ocuj/ZKEneeC0V9993ku9OFp1L4rgBqtVi9HYUlxajru7M54+cvVbmtBFeb9y8h6ElbdOoVazpMh
U7m5q5zqT704bSwQaM9FkcNYcWjslRPvaA2Qys+w+rg5ApKLOYdSJbXNVJFuC61x90GVO2dK0Cd6
ScbkOmKNDjtR/QLvUp7rMijOS4b/D2jaTmnjcDSZusPJ09ILhr4KG2rbfTaBiCksqd5mqf0xLQy6
hsyfF5tZPahJerh+85EU45OEL/BOjQyBRysPrZG5e8GPFd/LsHarDs1amAAO5kEnsOFUfsh19Sq5
W+9H1j+PWGOro6HLP639exa5+izY4G19w9/UeHuiJLX6bYMenFe2+hN01M00zo20U3tZzIkDAiM8
N3X2g8MP+RPIS7Z3sRozDeHqpQecf9WKNKQ53qV1dG//6et5GnFVi7ONxuP6tX+i8eLR6bThwJ9a
MwZUzYnC5bfEBYGSW93DyCV4SEY6GrLAn4l/2AQgRkoqZnkmyjCyK0Msy1uKdrIeqANIsY7AJEcN
2F7XoW3GyyKMeYd7Hx93adjnYMbvP3BttpaC5p8Nx9nOtLBTVXdWibdsJNmfKJ2L7sgj6CBTSrCY
FU7IRh7gfvgYit70sPGyrWcvxZXqU/CALocUiwMdnULenW7GddsycbnAvKJKz0gHC+cq3fqfjtaQ
MxcSnxn831uCrE2M3cI+DJV6xAf6OC1j/ZpVtEgSwwhrKNmfuKEJXRRavAhOsExnQElBa+34xQNW
3ZY2Q887zDV9lC6NIZGh1xon1+s0QYMdNSU/AOD+FIk8JYpZx1OK/ocvNIvxNPng9Ue9JyEj0UXY
NXoPibngz8TSulbzu8WtY1MOSFuqEBLVqtq51my8D2v9Uk7pfF3cetq0qHsgfv0vlScXM7gyVRgf
sBJQ6XF1njrcsIQ/p3ugxTU4zRXjZdJ10OA02DflnIcgKzo4MKq68bDItnkBU8PoOdc5AcZt9JKN
BKSurV56ZMHiRFpTqdjFHrDB9IaijaQx01+JDw1es9wZ5V2io/YytgbKCeYm2VWjyGLnrg1rraOd
B0c+qDZa5TTR1Og5u4ZSX5BVKO3d1KvDbDxwwLQvLoH0OeAaa8phZtmd/Sl192JoVGjqvktapcXq
I6Z3TuFxdR/hjTw1wzXRv5UznIn08Du07OgmsCGUH5oweU955+3X1H1sdRYQFFTGAZ1xrH6edGgj
cePWN9Odz66Vbrm4LfL2pEJzIuSL1p+XHKKYo/OaZ8gp+M2uwIEJiugkhhdfZ0nBWcOgP8JCGwRG
8SJTOZMyUqRXWRqDHCGND7O+Z0Ng5jkj8OBcxnUhlhzksQnYDoTJvGXZ8jLnSwwuEUASNhWX+j3h
mldlORMb+fmDLvkvWmCCkPP3Hw/rMrosGfZp/VEEDvzM0LZ+zt62t+iomwrKJyf4MJhFH6qh+qfL
HygPoS2on+Y9ncSRcsfX1szeOCNvKPRrwp5KDLq+8s8pW/YMj1QcFnmLEw18+Vh9kwznxaPTgs2a
sTNaXuusKM5Frb3OUBpkQuZmIU9JomQ5zsa1y7PiWPnlxSN0jcDJJZO5P0YJP06ZVFc8QxQIgrqn
Qtxn0qQdylegrcqMbR1m7vU0986737Vj6OU+uPogOxo8GSjIu0NlFFt18Co/dH+kWHJMJM/uq6Mx
Gr9ETrEkLyIAQ1bNtX/tUqHQyVmb9+pYFfojbc4vi+c+tYF7vLu9w6I/T0AJKjVNQGoXVt+9eK4B
i5I4sO815oD93ZvXDflmlT03idR4gbj+aAXlDpOi2NA9D+Mg/c0u67ZKDnkpe1m0fQhT9MRCsTtY
temc1DhtQS9UR5dKCfJ/TsFhwtF2Y0swTU16vrN8gGHoP/ZTmpT6ZkZf3JPmOvaisV+hwW3bwp1e
XZbo8CeCKBt8PcIZeLBxZO/4n356nUGnqw1iLvVWCmDMvLni3C8v8/iaguA6y8waTzrbk2r8rKy2
Y6+9LI9BbkWN0ZA94Fy2BxYUHBPZb1uvz+Pc7CuKglYQAd782eg6jERWcXJTB2IJWQyb26IwY85I
iCswTq6JP8OS0cvYXmiBb3pLPjWY+pJx+KdDg3xyLBOGhFpbCrA9kyNTs5s0aAhNbaw7xVW3L0tM
SXAYyPKvCMrs/0mZHOvREK+j87go0cRV0yFuJHD3fMiV4SJmm/VX/WVO/geVSROBo2V4QaBqFxqP
uDMutDyDRZv6mqaNmfN1rh+yym5/r96wRIjcM9go77c+1u4Fy3xs3H1llaPNj3qNZ5R58X3SWj+m
hIS1G25hMUgensuyUr4iMMjADwlZM9e7ssS5SdVfD53JAFaZzzJyQeRR4NHS7w5vP2h9efQkvjPO
3G7mSiyYQr9xYRhJpAnKz+4VLYSkri24o61c2O4sOS61xIAqawjQKHr3mbdOfzTnJYVdrflRacvg
lKXlBcMndeOV8iOcBVdnoIRgcdH1PIamo6z1kFFZXV0n3UIN6B98X1CiluQnk7f8FHD0p0ACutZS
waWEjUezPHkwC+QokTEtNibPjZE+3qwlXR4X4lmkl8SjD+SeRyqVyQM038YkfjHcEXC8PgtUjJxO
tyRhS5LeDJeJyfG+XSmMU+ppJmrKMB3Q/fZrWeSnWjdftLu5xrhr1TXhHxAsQ5QPJvtT29632jg+
LR1tVAGhDVqHYzlBJbaQ88CH+VrIVo5oCPvakhHVzKvlRaEGx3qLM1vhEbTJdvwKrPv5oU7OLfsC
Z8YPamZK5zM2hnMBJaatLe10d1PvTLCirYeLtMX2A+XMRXJZO7o/2N3QPhGQV7wPIiy2HW6QVh/1
yahvvHEc+XxqtFv4AxVdPR2uPvJFDUy3mo03R3F5lbDEn9ISS3BOvfIlx6UJB2jBp8Trcq/9xmiu
d6wM625Pa71Py+KR3Mn8Ms9817heT2vAXQIq8GPr/prqRhClQwA2pXWqTP+fuYZMRVsRbArXepx1
qVGl7To74ILyJQgSfdf4ZKydcXnzVikOfxs+GlFhIeePZDEMjmPKzbNcz2zotrOnqYdRZ+BJEUvB
TBMf67SDXxoz5ghHobdjIWI5RNPK6j4tcu+OhXiwhNmHQ/unl9bwQPgMVOcrxyXrypL7KLvSu+Be
QWltkGKGNB2R8gfAZCQTI1xl6iVtnvsOQjJ+umpv180SKWfUQMGI4uQlRb3lKLErHK4qgsJAJHsO
c0XLWSsbSdwGeJMsE18bSZpgPxcQcvKUT9DizTTgnr2284HG6SsC/K5AmZ9VFmeZRQf1jz7Avunw
JM3E1MhcFSbLXudHs39Wei3PE1VJD4PffqfZu66XrzLhxXDuXqBkXDy429bbZAQvpibNuOD1eUou
GBOTuO48RnOs7zlGWj495TMUm7eyDsowSboK1TDQ2bHJPblW7NtyiQO8voUI07o0bovR/Slc58vF
lrxVufchLO6+XD80yJTm3vEnBFCjO2fQiCNaxK+5CXRMKYSSOqXoyGdipQStldG8OjbuSp/6wszV
7sTRm1ut/muTfKxvckmLR0MqQJVOo6EFYPL1K/tCwzoExBE3DO1UG433ERgVSqIHGJcMxS+2hfUl
8aejsRTVvpdZudOSjKhkVkGy94PXhhX/rUuKWHHQjKYxYBglZnZYFiKSmeH+1jn9P7iS8dJekrPZ
1sjW1NbcUlL3oWNHGPytsznQrTgP7TVLq/IM82ze9vdrcpTBoae0bA+L4HcO/OnQGjgWi2ncpthe
LybtCmcNbifNn9q+4UQW0blD16U9mjvqWi5Uah1x7lWnyXRifEDlHanQPQ7Niq4r1gPaU1xX93fR
BX9NgP7q3ukMPMKrGMoEaYP62aE67alyyDFwq4GQMHfBw+JMRmj5YxILT2jXllKowm36vZ8ATEJS
5qongIfdBsFdnzwmh5xO4dbQrp3NyrMK9Go/LZ6zqYiJ1+kLl2V95cAMHgppZaPEHLpzAotOefgP
zLGKynrknm9mwQGX2Ycx9fR/Gtn4KOo54pmcHmYHb53IgrOfue8OkIEjT7uw4oRbCpQha/4d+DCL
pJlUe121b/y0y5n8UbDRhXxsSNJsnMzTKdckBsBMTpOgvfZodT4pido1Dnhzy30DW5tC0Jw+WLt5
Jmc5HSxMxxtsKfBffLQuSJx/zGXllMphw3UmVKbZPLleTlW2lsVTEHjHyW3OmRjAsnuGEwYSdxDf
b+uLM7lL0EZ0gll2QwxRscQxVBljsyvDLLUOU16jjH4Fif9cVMlZ54XboKz+KYU1so2Zb1i4t2vV
kmzB/za1GcaipHc3BFOpG8eUMeXECSGZa67xqxosjh22e3Ut1JWmXZ/LWXiP477Eu7WpOrSvVrHn
zvSC47q/krj1L47nYuaHohjW+OwrWjY46AL4mz6wa+AUsNZ9Mz2ntYN1jWAtssiZrq4PZVYIuFn6
rVV4B8s6YR1ABtOfXLqcbDAAVXqSxrDVaj3AzSXjzMTdBNmqpDgICY8ksUENClV32PZsqqVCChX8
yCW7OZhWEfcUi1Njnl9zpsvtauMCa2iw9Ar900sNYCD58kplAXbGNY9GEdFQyaBu9c9J3cDz6+0v
fxG3SW6nVbzjihq3Q129TtP0y1T4QQxqCvq7iFvB/egEAIF5h8Zn4T2U5pYp8mLoWR0njfWjZRIs
sthgI+O+P6bBnuXHD1bwNTYT0ku1j2vOS8Fc4CCIS7KkBwx4F8pUKF2t9a9WLsl10rzkWhqJvxWN
m0c2hbKQe4CQ3O8JeH2cnBMGN5tx9OTFkTXuALv6gMHhE+lozDAlI4UetA5HAjvwoThD3uVDSQFd
gPW0cPQH6sFs7CxZC99eBFujrcsrHu2eCvTi2vgNADllkvkuRzp8jRVKnKcvzs6e7j7ErGw4b3Z/
INLUG61M0OKgTkbaB4YUHyJAfiZp9NwNrX+qIRCi1PdeaM2MQEJWfIaTTg9LaRt7ihZkKBwTzpS2
GI8YtdNUGx9KDu4jwH72bJIsgJHKqC6VfS+Gk1us1twJx/yJ7ehv2qoa/FqU/s0FjegtITrO/WQB
ej4anZ4EZBcw0Oj1CU/99LH4KSaymXoPHk6CiscWGw8ti5g6hXzhQbLlf9BFvuGqeGRHdLSXaRuM
WhOOOS9/wfyV4z8Rg+29pzRNmb32BGcPBwkK47534X0YjRVPifFRVN5y4SyARYg74OrzwoAMAQVW
7vG/7fj+ZiQVSpIasdzpTch1QJE5SnH+YQCEGtHLTnEJ1f1mPE5r+oEHhqc85leWrC6PopZSZQit
Dxmmw63pyK80F49JP3nka/kQrd/+woP2HmEM0WTfjCH7Z3K8eesn1kfpsMZNfSsMzBQsQladmmHM
I3/BA8b7QR2kNwQMU2II/ztH57HcOLIF0S9CBLzZkqC3EtVyG4SkHhUKvuCBr5+DnoVi3uL1tMhC
4ZrMk8Vki0ceae951K1bP03end55VixCVwWioD2hws5g59cayMcKRwKzJWXxZmhyts6z9jwQ1Ssy
seEk4aBiO1cX5VNeOe6N3LMxnMG86tiBCPJ+inVXW+kO4AuOqTpZro+1h/oegOKB4pnMqLYWmz7O
XpRPgTXrXbLXmm/T1Xh9U3nWeS9fAKJCtEqhogwSmMLkwZmNm32dt/HOm/iuYWtmdEUnPNPGeiiQ
U7swBLlxZ+Dd7onAubpz32SA8cwhomA7w6BfO3UTf2gO0lDLIgVH/+LRIyxyZmrDyDm4dqMLWxxW
NDLFWxwfCu6lHSLpDcp5FuClCbZ8ImPNhMpKVnGQr8rAIEZSMPksX2I5iUtBlseIcuTcw+lZOSUB
RRxvLlWqwFWc4VZra7jqQxdgkvT9lFgm99di7IZqNvscReUf0qm4+pFJjEjpB3sYFF7tXXE6TmQP
pXqIn6k6Vlqjred6FBcc1VM4RaGDv+qaVzPeo8B7B5xnwTNN36je03WdAfrhZSKk/uMlotu0NnNB
i89VUAdLMyziyN0ZiiMDpp5vb0iPTkH0Tdrdy8K2DjqjSqAOztGr5nOftsa2VzDltZz0jpwaLpvq
U4aQcidKcymct5FT/Rk1VpWgt7tVOZBr4vb9I+4jZ6vMp6IPwpKR3cqyMKLPnfLXFVRjo6iJXGjd
A9khzqojyKEZBJdgiqeSrng1G/g9h1i9YOhGN+toqHDpNnuDEKw6dp4nmZwFMtLQDSrFGJ+ck67j
wSkYPNGTTyU41yhvv2tiZ0+kDf2hAUd+4DiLyw4R6NYeJsC9PIF11bv7usAoSZQmOwkMhDXIzIYz
Ugj9OGmwfvJFOX7hYhuRyHE0NLbDFPXeETXuL8lrcMwF7ogkauRamYjCXGAQLAr6N/ojkPu9/R/B
D5CgyXjKp7o+UReCyKVdsjOGhXPjYtLIVWjEhOL04x1sAszCmWyhvjKTbTdPUGVcbt2AwRVEWMOu
5o3BmG7q3E/bRY7guX9H29lPc/Vak7hYCdZRYMBPElqsz9sAZuLe0+ESTxVOw24B5LrKgYs9towV
VLTKs12TDei7+FuJQf+q0R8xA+H10E7letCyl3SIDBQx8V7ih9hL6iowMogpo/LEiPanhrGeZ9Xr
3DULW6LfJrYT7w14KQmroOc41teORmqYBVs+2BILLM9sQe4e5uazSSnDkSh/lcQsZYPEB0wSwRFJ
jm7OR09wYSdacbMGvYYBYVzSusQBB9Mr5F0LAKg3973Fyq00OAk1VkzCzfg6td44K6+Saw+p31GH
VY2yAhCTUuBWRkl9R/aT5j4PeT8dquiblCNArM0ea41/wES8FNAT6ruIgXXmmqc6bq50cWHJyKu5
C63xNpKNMzklzkWhobm1dk3NlZQLTYmcVgeORYRUkTy0dcIXTGrwEE7g35B3mZeojt87CcnbQpHI
0t5dgbA3Qk+QNSzidgNMaDWDYNk3pvMWVdlHW1a/htTEVrPHZu2wSwR/hBJowNUz/7B9qpleaKQ4
CO8eA/W4L1za9neZB7xIklGHSBpnopoYrreb1DXbU9KLBz6K6VobDQYjZM/MT7o81Htm3J0BBcny
gh1e6YLGalmtu+TFW3n2oSwDGgvLrl3czO+F4ebHuC+fGyrCPbQaIkLy4MAT/zzItr/4fbcxVCTu
s4/coHC8CjZ/Oa6NZkzPtGFHSCjET/U+0OEAR5qyk+Y1tVlilWGgRP46VE105KVfhwIU6QbXm0/k
CFu2VpuXP13t8og+sjVifIb4wTeV64CKz0mZMZp+K2WdAt8tnntLs0/K6/FF4G2rtUELSzXwLGiN
tbYiXe6TfLoz9Ih2nq6l+6pLTgzn5z+q1bnNsnzna6PYWm1Uv2mRiwAu0kiLqxKQa1608UYGyj4a
10PuggPjGAUsE9gDNina2RH9UI6M+IK7DbS8PQQ45fs87Mriv7Igg11v3ObSZCRlBfS+eWPvptGx
77kfezerrp/mAGwPjneP0qU1sCS56T5qtT+TDn+kib8J1SFXEeo7UM6XsYah3Xrvbl0dNYof5u8p
d32UgyWvGEA24OM7btCtPyKoTCuHmRZ0Y1RJ/apeTFmsfdgSLosMBNN7FfjmasKUKTzH32iKbw/n
tp1kn5owL4JJR0prtk0Ctra5q842dU1nWjjBdIkvaRYha9N2r7rm0GMPOv770VTB2+wa/d4h7vZW
GewCeIGgQQX7f0M679esYe1EF2S1NPaGKuvYBZBFU5lUTygkN9moatxuJFzkQw70zV9yhTRWXOly
TUNHWnJylRnWUv0WKXgdrcd1jfLVQi+V+AcjE8Y+DtiosuXZDbNp3VD7Pfc+uyNG4fme/Bh/2zPW
42mkZGiN3qYh0p78uWwPCWb2RUC4StsAmh0m3yU6xjiXSryhJpD/kXbILQzXRnTw7cA8G/fKB7gz
d+ORq3oMR90YdznhzmQqyXpdqfwCYU1eKlwZYyAVtlHGC1HWjGvqhYSoqyffdJKL2br/me3Ybv2s
Il1CmPk6it35ArubENCOWTtGxLkAKO1DlB0Lkwm0q52x/BmzPTxPZMZWHUuwemmIzCrSto7qvEtQ
UxsYSfM0l6Y8tmb1zS1qnXzTPGM8DtZoJIsd4EjG5wTU2jmeLgJU+Y94u9yz/VOjAbLtsSGuXURS
51im3cPFnt9F9Q1gK+11yrQBhsRIWCc/IgyRK/Yo617D/EuIIsA/u15ZiKsuyNu1I8DaUECuPApo
L2tBXMMGdkR1hv/wrlIXUZjlUSvZDa9MGXpWVl6CMj5KjQFVFDU0NQtZbRntwrQPdpOwr0GV6xw1
HpNKL20k+qI9jhpTWx7sHXwmbd8xJOGsdC9u7RxtWgv6WuNmxkN/qcv6G73z1pnq9pGTYBX6NgEd
dWDeiQUyediY7pfS0PHJTuY74ghca+YO0UX/5iUWQLjaYEpO/NQpgUu4SaLRXA2ZH2+bOCNqr2Oh
aHEyTzA94RzF9tcUzAcNd43F1gfXhPxJI2tptRliaBxFE1uLB+RGmMU19VxvU+BAIdDT+7By98nH
DLVmfvTeShhDWbkJbO8GjpH8m57ZS8nl048zjT3r+bqH/KGtPDd78uz4DTdjybZ8ZdgLzSx1MaLX
tMrI+bHgZbfesojRNBz8oZAn84HcPES/7EeN9CyS8o7JilfryAukcIeNqNjrwS90U8wHMmv50/WD
Rz0m8GenNoZXg9DRIXBZ6nTpUYGVJMmM+GWFxCGcic1ex9OvBsllY8ZOtxasKXE/uNucO3lT4P7x
S/mXUXDS2i92Xy1EZ0JM4/avV0QPm3HuTouMd/jN/sooUxhshHG2mLTbdjxa9JKrvtVfg2VzOzba
xm+cv2OswoDsF6/S39U4fJtOeoraJsaqD+Jo/PbdP95kNdueAGELm5ZClKf1AvFb3pDgKGeMzuSZ
qyGCBqJWuo1jW9fZc44unTw4BihQxikbF0iIQ8IOWpJlHrsH73GeEpypAwdgsVYoT4Gyp7+nFcxa
XjZEkgz5MG48b36ZK2JCSFm+MLZGMF16bBGtMrukif6nNMlDYgjTqzgibAeGPbQQT7KELQOw1Hit
kRypis++e1tI8xviBp9nEt/1NGnhg4sjbvg3Px9wjQtAL2PSMhVfTJGTA1XA6A5QBO/SgvqhNdkr
2o+YodwL+65H2npPtmIqL5quWTXTwxS+sZItw89EGp9G470Menyyg+eZlkK5RGvGvDlnMh+vMfUu
CT7Yb+BA0Ci2JRCBBn/Tah5Q7Q64jpbbZYu8NF3NapbruW+B/GtL5Vix/MRLe807bi0dXrxZUHpB
GnxprB8kiO2G6Cg2gNziojH+JLaJWAaSRds731EBjitZEnm62nzBQApobUJzbRiV2LU223d6Ttzm
Oeoucgs0vjJ2u04G6xOmjHBHfRX53r2eufFGw1IrDHXbSS35Qfb0UgTma2Ka5MUKdvlmrvO9W6SV
Szv77nKm1IKTBJG8XG1Mi1Tuug22iZjYIxfL7xnYX8RrxkvXrIhCTFOSTRoW0FXrhn6G7aYpCXzp
InAUDPZjIJ22M1WbdBQMzobu07NvdkzvFEONXMUsl9YanpudgEO7CeAI0VdW7x5qsfWAgwi1y2/V
aFsmL5hjQCqtRJ/eYemSpoOcpc/cHy03rg1pnwu769Z17iV1tmn/VTX5HwRpb46eumcOjTb9pAnu
QsfFx1c76bdtju66qrtdqtW3OZvF3nfz6xzQDbhvkUImBm0A54No3uXE+gdC0naMojjUnQKHgXid
cudK9ES3xhOkhbpKTw68stCuGHJ2QYn8IhvDKuMqQ2jaGuXae55xJs7KB2/SxzAGqAAFb47RPSDG
OJcif0zGPG3ItD/IGShd5Tv+lur6mEmoIEEGLm6mMkFVpU7NDCxET9vtonFdD161yxTmc/x6PO6N
vSXX+b+kx3I3D9e2HFgv4/9dO0MMVZTkJVIVBhRRJu/L2GyPSiHtofmBy1e7iKqw1R1s9ZRFNis2
G/gHq8B1NhTinCER2pgz3Qj+a/2UxBbuTBswBwZ2uZEloj4EA/ZbjMxvwN6BCPOBnusyV5m9J5y1
BNbpBLtAPdumMbwSxQ5ojrb2AjSK0yqWcmte9EbGfqRW0p2WA/zP+vXvh97EJphYnGDEgUIspNMm
rfkWtSTXdpN3lRXVl6EQxgXt0Fx8a3jGQWztTauTZDxaj5E5zN2WiX13GlZQ7JtUkMQX4CakYgIF
YDhhmeeK6Wk/m8bzOCBKqud8WHclZVfvOjI0Y3EIpPtt4pxbob646HyE0IRLWjIU9jXYA8N8ok/b
VGB9GLXZ10TNT9Ibzl5dg0+BoIe+xd0PHpROAmc2BGu6oVkuykOIBMNc1dhQrLMnxG2mO8J819fA
HlhS57l3J2aHJIQkcs4OVrfyiG5q4xli2nkDY/e+nsn3KExzj6HNCpH+OBVXWeN9pRR/x8Yt92VR
IAtc296AMwMUih+pN2PxKwpyKsAy/+RGcfF0wRYhSNYTeXx71kLp1Ykhk+Db00IlfS6/DiLeHLPY
ZWu+rxu7Rly/oEJyya4ix3MnS17eZXFiZEIgRan6a5T6BIsqvJpSggnwm0Rt/dk6Br0VXC29W84p
iUw1QpF4HlEKJEOYmriX/1EQtADr3mj5XjjaI74XnIMb24Aohlp+PwnCtJsRnqk1wbB2fHPej325
K/QkPfi860rHwzfiKnkOAiZjPNHRXtO7L9es9w1qwZvRmSwJZuNSe1j9ewdmml8zqHYmyY4DyVJh
eIfaDaiN4Q5radPt4a+YR05ZfRQ976SxOqeC0YvT3y02KLcMhtG6YXIQMgY29zRZFrrWgiQsS1rn
YPae3aaprhXTkXD2PAIi4/mPZA5kWXqzMwFUrGcXy5iTI4DRKe/kmyhkcHV5hrnp3WyjIpNlHqKg
ysbn21vGR1E0xpZl3wO+yXStbGJ9jYi+ocW2t3KLge25Z5wMkuBjZeQhSGX/mi5A2F6o0MHnwWPq
W8d6rB4z+poBkt02t8FLU0nN1Ihy28uouE2uKbmNNePgl4N3CmCMeCp6spE2PMrWe/OzsTqabnEp
EzLnStB8J8ub3+yp49ZA4bjpDOyAddTKa5yzPBNx1ZHXQTqZGuuVP7vBfrSCH93RsQwF8y3oZf0t
ybmMEj30Pctem2NiX1q0KAvpJAnlUMEVEMUHEe3fJKNjXeLpcvJ3Fs7vKbl2W73KtzFQqLDsIl7G
I9se6p9fr2ZO6cfi3loFN6zs7o1A+Z97g75DfhGFTcFqxa6JHioNL7TGOD3oRkeP5UWK+a8PD+Nf
eHH+SnFDWFXcAgqJCZmDD6M/1+KSM3zyOi0nZ4StfukzIJRTfLaTadphASW+y11VGKbSosX11Y4T
IGg4z424y0aivLLsbaX1ewAMzJ2pDwdphUrb9a5xF5PqzjU5lnBu+0sZ9K+DDbhsICKwTLncMvnL
5aOv+ib7il1LP5mHeKpgus0AcRpUpIpBlV9NmNKyrzpxfupm9Pd4bv1BfwWhQTjMbO8rO3Evvpaf
EJ0VH5uGlK43Hl13lX1lpNd++oPajhW/xWQO5sMhEnZj1ng7gSotFtYqums6e7va5DYtDMPeY1aG
0GSR5mp2w4EK4kU4ZopspcvOdZQ75wQmHC1W1uySRETEyk7lc5q9G/JVY+RJkJH2bOr1t6gjb014
l8vRt1fDTJLx6NpAD9sm2dmFjYyaaDBkVQ3ZYlNsbQnx5TNYDmFMctMqYVJIE1VU567z6NtLEq5G
RGZrCxFQuuAvHDTzVtxNx1rMu7qHDteWk3FAkiTJdj46ZTc8FU511yE7ntiIaWl3E3MXPzt5k6K1
zQXDXIINJ8leYravy8br+u/f/JqLgB6V6Bu2KobtGycWY5+ILeXOmhh7tPXFQ1qcz/6PmpL+4VfW
wze6B7Tn+Mx46qOZVX6sI1+uo1q1u0jLzmKIrm2TYTrOXcQGXn9DQUmrOxbdvTW/46r1X6LUa9Ac
wkmPWZqsGj/1iA4wPaA5dL9ExG4rD9I7K6PqzoSGLgFFBempKVWnF7W3PNb+sGMn9Y88nD3xelgR
cKsFMl30eeMZg1To2GggI4N6p2i1S6bpj6Zz6y2YQqhmokYqGmkboVWY9m1Z4OQCgmLM+kFzqB2G
Qu0IZFVg9vwvuahvglq9iXJqT15X/0YjSYQ1hqGrFSNxInG8JD8Zn2uy/BiCNNvlwnzMhaOuxBzX
1zjyd01vI0/vqq0xmNqW+wgQCVk8RCvfcToCsnei1yQAhRmQXgqra5b7FpmcU6Z/LMYwK+xSLOyX
mm4B65IZCARgUCreGkShym4xcbr1j+PI/aCDUzGK+NPVepoOwb6QMt1XhNYL6b83k40pieIfRt+f
tEpZAVUIzxExScSULFXobM04xRHKaKBzaYGioCQL2pDsD+ZHSz2z7mtyFObaIxrUP4yxnq8koq0q
NQhR1TzG6lx6k2BeY+mrQudvL/FrVU4DCWmvpdy2di6e+2QdfxkjizQ2wRlxGnkK24qLfA77YkbX
hUJI14gU4F7fj418R/E+HwZCaBNHvjUWs1ToFPmaMY9ObmHUv3PlrH018x24s7E3mgeNVvrij825
s3ykUW3tHJDtooRp2i9Nj/R7gpMCnmK7n+MSTXkW93d69QcLmeTZJsmPC6CBrGd7jNR0/X2u1Mjw
AShBPxi/pV4UxzQy3zVEB3CykliGIgE7FUg93UZqwdRhFyt980cTtPOWmoYX6le5XRLhiYWrQnQV
3PsebaSTTndW56jyjdnfqBZ7x2SNH6SQ3fUSUayje3Jj1al3lMRowRl3kNWwu5NgR0y9fC5jcgQi
PqrtnCM7TDTiYXOfG1v1yAJdM/ehtrDnizsrhEnT7XnT8thWxrqaLOPOftvcOqNnsxxN67NUnFQQ
e2KVUvKD5jr1QHfWlfeTWdG4bbj2L4wVODOUelBXF4FQbr9OKrrOsRkdGShw+ZvMNw2cCHZPaPSQ
m5Dyu+lO3oZ3yRCjLsqookrPso2TR1vVS76VSyq0+Bns9JD3MeGDhHAqbXI3fvve5S0+TzKruJan
gzkoLwQVhH/Owg5HkCgLwcYPAe1/IKTjSkhBGQ1WdRj96q0JNGQD3S7QCaOa28++Ug3FGi4WIbx8
La2/tjb4x4B9fLbmF2bHvahYUnN66mKsAzJ5jfP8qvqLkbFEZc+XrCJkiJz5guURQIrFiZ1uMhfI
AeqpJ24m4hgt9kLtV02VtzI1qF0jScCrFvE2aArkpAJ57UDdsE5lzzBWT55hPZBI174481ATcmf3
J85l+zIkY7NxbBNARnEabMIwEqV9OhaLESv16qOO0yLoUFQ1Lo0HKRK8Vqq1VfTpHgzSqeyTrcKf
ODB0Jw59JNpGQlPgpkXmaCoWlS46abTkqzjNPlPH5fEd5pXVDzE8vLuN8i6fNAQFNQbn9lBTW5vF
kcXmq2OPLzD00VR3DFkTKog0DwvfurK2famjDIFF/zfNgmOaJ+hzhY6vhwAuRoj85yLtk5j40xjp
t7TGjpDnyMcavHFrECUvQ8eCj719vplnNa5NsgxvNWCymKXVRkfQyYgMafqyjdurCA1MVCGYlz5m
ytoYYHvHVn84TRnZch48eKLLIgycAjpVSkON5UVsx9FqkWUyPF6C18HtwjcONh5Mzz9YYBT0mtED
raDwgGXlU5b0SOU1i43e5D38vj2WiKcPXjOEWu9Y58aHXW/rMwiy2XauFR4xafvVs7Ib5nIiFt9m
g4cuse0dsAFrN6dAObA1kUiyiGeBnnS3AL1VThU/dlBV0n44NqTPXj2EO+wb0DL5liHIYmETPCnj
FMM0vOgWMr2Wnt03J1qLUYczwD3Jay/f9zbmV0MNq6HrNOz58R7pZ4OgNYPRZdmHPBDoqOC4Na4V
ffhY1sHOK2t0EMFo5YvVV+GsTcHaC1K8+KyQLnNXN5ciYOECcuYbiRGlZtPDU7f6j0DGJCV5Qh59
o/qMmqAJ245aL0PuihllyLRjoeBx9S86LeSJlGMWdm7+Jbqc+XM1fKB/YqJelXWokASvWGJ+SJRb
0KuSelUQDFaYQjz9+8H3z18rdf4G/ENsa9ptuY8OUOvdaxGcc5x4mzETWpgoYjjbmXIPpdeGpmF6
S+byg9fAlnC78dVxnGNAVXYasphWULePelQ+KhMtSAw+JGKFmCJsvaKJNwHOlxbRnAzICV1nfUxg
zFYbkmOXifymMYIgeiHfTy1sjDhZskdj6YSaLQTKTqekijD9jbPxHEE+oF0xUxJYM5BAGgxf0UnO
PmSosREvQafbIUtZ7WE6XR06Y1/vBtwNd2/kYBolrNscdt7eaVIsbcuq3pwVFCAuCCR9H0bjDCg5
DLVSpT6tIGx75xHG/3lsmdylcwJAdGi7szvjBOpHGWzJIY0x7ZFc3d5AV//tgQ5cMp2YE6Z7cIdj
cL4suRjga+a67NKPXNXNU0Pf7VpzfjcztjN533Ybqp/b9GbF7gHPmfdlOGyp7MrcuxRuB3d05HNe
XDJHH2/p6G/gQYJaSCGP9GYuzkXjMYZ1FjeHlnncIUwHgmgR3A0Q8PvJGU/ALBGjINZkxTxf21mb
j6MlH35XVDvXCHI89JkejrIKVsAtm72RoRWxamtXS7ktMakeBDy35QYGpvViRqW3M1nFMw2DeGZm
BOBK6w51yz1khhdv62r+5ubkyOvL5nRkpArKauXUDKFAxPWMbdHqJyYkmX2PJe1lpqnm22hCZ1GW
AfvGyeC5KHS8Wj8TnWawa3QOBs6z+78faOs+3DSNuPLiMayxlTBJ5n9KZ3D3SkuZowOFLhwZ3+TQ
3JAHTSd6dkZUwY85V0ghcJqvpD7lp8RGLQS4q50y+2msWDITK0WEA4TTrtWOzFxfWw9PKQ3azbZy
bzXbPaFRsZ3BlQo+h6g1v7LuO7bVhsT17K3F/Yaan8fHNILyfWGjx7Y1fRrwOH29IM3ciVkG29S1
gFrPaeMiCg+wZLLodgqG7gb47E3s5uM185V9XFxJc51kVw1s60bmtL961sozmgTYLnzV2kjlm9T2
rvKpiDxHXiaq5rVW1/tIN5jVdXens6hafE6395GbS3iO6MAP6X/jbkYrCsQyzopDa2f5Goo879rJ
Y8F8Gl15KxpUFz6TvRV3eGilAFU1yUjL9rTFWgjUeKKYHNNfmEQ7s5jSkJoJ6ht3YIma3aKprpqS
JKQo/bKVV6znXP+tph7owEs8CODRaJjcxUPTT7ybILfcu9rWboMmYmjMEULCNqHXE/CMOgJLSYyr
bom+dzT38x9WqdPN5XONd51fff6b0iD06qGZqjsqg2k/DIjAau6kIBby3Fdvmt4gUw38Q1I67QcA
RbKiuL95CorN0CssbjGOhDQ5Ty4pam6kEU7BSHnGao792edtbZCtZboNbph06rYW4/wLo+4Xi6Tn
Iys5St/MYeZtRf7VrhgPlk4YxS3bLTvZlgBGQkScp3/b+pq0uTDHJ7YtodhfRAmXEjbpQeUYvNu6
Hu9y4O5BXTbR+WYXsBzZuoUqeDBGGFCM9lqIc0V2qBQrKQU9fZNVw6XxVbR2NVSvqNDuVQVaUHnt
o8p7tdZUBAsLyZkSTkX6Z7EYQze9xqIeYCZJ0M2rl8q/dZui2oztY57Q6iIkWLoP6SBvcc+pSo1N
KvMEg5j1zGCg2SRB9VUO0W9vDe9dfdAM/zGN+ESkNT2EhXiHbu3HQbvrkWq2YpIJmodgj1UR9Jeh
mQ9Z1p8MNNfi1mq2xdaPh3nwJ6Qh86ME9xIMuwBi4aLO4E0gKMM6S/8QFb8i/L0VoxRY91EMctoe
FZ+LwV8ZTah0B0VBreGjCpKHQWhS6/hh2wfOJktGhEmLAzAf/nEWmyciEvpufJZB/Z117n95MrwJ
Dx1CLNHTE+lWAQhY0Z97fn6Tust0wDeNdVHA7JLGVdp86LMx/21isUuq7DdK6n+0uDcCzLYlWD69
6c+BTsxhbsnnPprTjRqKYTdEeB58yQNTWgGs+xUOCoUZhcISuE26Wz4DvefXKr0BNbHrwaaKSmJq
6+XXiH+Nim29z06kHvrhJApyfDVknkEWXYdZEijUUicNZeJDsNQ8XCYrXfB/91Deh2U+pEyn2hKe
h9okJpgOCczUylnWlaP3d0ghSMPCPAIiIqpFpu6GxJlTYSd/AnsomGCzFfK1rDi2BsnFCezU3lZ6
CGmIItkT+SE1B3JgUvVOBm+lN2rdJkqQbZcApTHm95JZBMhEerokrkLuyMYnUsLTva9qfCTmaYQb
TP8bk04tSKsVqUb5RfmU+ylld9VdGuPXLvDYojbSoSjWasUdcstT8de1G7DqsfPTlh76FR8bqJvz
HfU2g/gA1d0QTw9dJA7HzXq0dYFAmbegWXZ6SCcRY9x3uSqD8lb6L3mdvTqSU2YuT0Hnyr+DEaE6
MxESMyoZeX6YMjKNahkycD/GQ/LXnuQLMlrsLyN2224skMWqGxu579zhL9so+HcTjxRzp/XU2A8U
wfkhUikdY5F94rV69utA36cNvDjTgmZEqoNswKQgSahCqYOGZKy6zeLiZo7GI041fW+JMV5bWCmQ
4xpvADJwQM80VKJo7hpD3RB7LuZe34DgJ5jA+I52i/XhWrFiCD2qo82kMV42WWpDNszWfLcjusp6
M+okAhvgmcX7hN93HUTL/KYf2V7F3s6Ts7diAbjrYsF3maLmY7VyZjC4qQJnWikJQd3hxbFmvMWC
auVE9h8/SX5GVfCQFeroD9S8PJM3sP8/xBS8eMvXV4512IwdGEn3N8L6sVGjn29AaYfE2oGTNLAM
5WQyqxh4K6HvBvK/ZFtZzmVe8ut1ML5GUxA7D/V8bMAfD+5lzpL1HOTeZxIcei/60ExXPyvF8Bl1
QECWS3zRctc7GUzHckt5T2V+7PMyoWjDFpinyQ2YFnY1ywl1A/rtZGTVhsYIc0q1jSyOh6Pb+h6l
3Fr32N/ihmg2dNIbLYkR71MUeai2jIAwUoIzFGCvjeMBtewgTxQpbl9s96A1IgiQo5B/maSxxPnt
XJJlECxt285HElK5zwXugrXHQGRlAyttUKJsbJ3TUYHrnQR7L54TQlNxYSvKXsJYWT50IKzTzm1W
41AhTTflO/JdADkzfb4u3Kdh8sKeP2WdjtUynIB8Oyb80jJBsVoxJ4CLj4WeJ7wLEIVFS/xjxbYE
/qm+N1w+aWpr2p+2OSdWvCfr6ThiGQmJZARbKlHWm7qzx5xYr3UzN1eRmwPAJ/giLFo8HThRt6MP
Ht5qtddOcdezdkx3ju+QVIMU6+gWz5I90VaCod/5evKH3fciEsHaA/hwXCkjINyNgC9Eju5zHxR7
5D2M8T3efFaAMqxKsKHHf2NHsxmVifswxj98FHqYcgGu8YHrK5FUuBcjJqiVi/JjeWjqvPs2QNr1
MyxxhMQGhHBk+9HMOC9+UoJX5KxgKVvwUkbTT3fz0BELWlpQIZi6tka9iYMTrED3SefwItgOVmkJ
sc9xNZBMoyJ1sU0cdt+bOFefrdtZd8rV7VQ6DpWwg+4KX3HlVqi6sabv/LLZeYH2gi+EDTVhLFlv
fmiMxnc9RemKAJ3Qx+1FOtcBPcljcNkRw3plNBuB3cv4hozA8o+pbr92SfupVTWZHZJw21p9+XH0
B4yMdbAM66tzgvuY99HaXx73f8d5OdcqZRVugyzbdu5S30LRZrfdbMp6l9BKLc0t406Mamusvm+U
oCTJyZ9aT/7OI2/2HL9nmPyZg+6yTDIpplysRV3K4n7mHep0/AjTWQW4FhukjMyaqK8zKkk+dc9f
4ykQJM8P76NBrtwQR+/RMJDKkQviWCz9QT/arQRJSEh5/2fvPHYkV7Ys+yuFN7cH0mhUg5q4FuEe
Wk6IUEmtjJpf34t5uxtooGtQ85ok7hMZN8KDNDti77XDrd/xy29HAdkuexcF96+K2Nz54+ihMZqL
XYHiwO/b9zIY38YIx0VdBb8y6DBcWGwbwopvuWb/turqes9j4m/QQ1RTNBG5GxBCF1BeDFiS4EJA
D1BUvR1whFBSQdkxj3Vbo+HP0pxVOd5DOD/Y7oBp3Q3Yc2vuIcjt1lqTblM5/BW4Vt7aqI2nvzUB
W9qMfpTWVftcK/TUFG02Xyqzef/cFk8uqgtCWox1yPgmzHgPUyEeRpOy10cC3hbOuGd4D5lVoxud
ncDeeobDtZDxaYUs5lZWhvVg2/9GejT2TadCZBrT/u+tXEYkOUwaMsaElGMugj2G04S4XutJeOUF
PRClpZ1j+z0lFUudv7djmPfMuB2KfYbc9taU+qPxIn6vHA85hR4gjhMcWbxUCHSI9/yJg4hrkFKx
jzmMzMb4gIiwN9Fd+J2FyY9VyN8PwwqCH5rSv/eySLTLS77xAcNsQ0+y2KZEKz0IGGwLj3Cu91G6
yJDHWa8hlr1JMVyMzvQeEiPbdHYvLqniPJob7L1LrSs4PqKa+A/BuaQTgwwULvkukuwe6NCrw+jg
jwGKKHZ/O3LZt8ENIDr4cPTnSIngAVDoemBaHGdsdmVFZZFs3TYDQC8J1PDaJbi5PgV1l64F+Ynr
wB6eJrdBbbPUeVMq9749V0dGtqgyXRSJdrnz6opfChk7a7PqHtK5uBvK8AfVNbCVXBy7iIkKTCAu
HVbS2OIJ4TUrOmFCI1tMcCDszNNSYSbT/DZrg2WCLs8DReTGDpl2xMWx9nB9xxavRFOGwFvtY8LN
zAaCUx65GY1/1DDr5ONRS1WH9zxirJRyh0DlXBmuuE3L7EeYHE5Zv0xDTZbNAvcYdk5cQC7hVeuQ
M279t8QD0H5sF1iphdh745ToRCwgdiRn8iAW+cmDiU3BseYjQVeHwwFGwIakUKFqb0/CBnmLxI3z
+0wr/Ca47be94k1t1b3nj8B8EIvSr4pNY9A9tHQEhQ4bkBXtHkHIjwKEuvafnXB+CyPKkJzIb0oa
/2Hhv0ewR7qObBp8gutRUmd31lL2B+xVSWELavclAdmUekwLfHyKnni0aup2YVO62BGfDWGFZxOb
ZDtQ48J8gqCtljGi9cDbcW1BumwlZiRu5uNUMcxHcbdpAEcgt0LsT1G4M0qv3IgkZ8Hnuw+1naml
+R05GBP/zi6ZuDjZMU/Tj9DsTiyd38qKWj4cwPiUdrQjR2Wd9mP793T0bB6EVt+RjD2ueybwG229
a+FFbLRW/QQvG786HaGX/IgQy7PLWxBQ1P59vyQHA5OOcw4LiaUXBUETEhIa/9jUjSs/HZ9J8LkF
LbqPcnJTwoTnxO/4Jbd8br3kMo1Ja0FOyExC94c8cr6blMp6Hto7Y1jGSREPbVbFP39v2FrwKbB5
hyphL3U1+Zjrqp+/3UpBIeepS/gjwSJHys2jn/fU6RUfLzpC2r2CQxHu1g+DGhACWOGrnuuyaFhX
9yWCmElxnXk8Deux5KTpmxwBvbsVLLXW3Lt8fgZFGLq9nRPDDMxyjzti6TR1ClCASBq03aZFkemi
tbDsgssS+lMaX8uaYNehzf/kzFkRfFaoOEn7XUkfJ4hn+xiO2Sqo6a3y3XOgyHGVlOfadfNVy+Zo
1rxiKf9zPyu9BfL4FNsFJoXuDQzFTdCxhR7a6bfws6uu+It2z/IwD8dTwtNG39CjN6W4AtXSbFWe
7wTxrCvEVoDjGCNvS0hJSpVIBR22A8ZQMJjHUTf18/MY99kldi9pnn/arcHEHHrzoswbn3z7Gve2
sYMKSuxDGH26Pk9jbIIzqzFQHew03fIQfReAP1c6JdS+wGdWTLxN/mCfuzZ7nBWPVR/Dg2raxPmn
ZU1pJZnDkBdlDem1HufnHLLcaq65nKtgwlUMc2LNXQGoJF2PAdYxKwUhDWQk3Y6d0WyQfshbrNjc
mnTEvKyvuV0y3B10SAli9wcR9cY1rKOBYe2LB0t5o9lyYYeknTaq6Mxb9U/94Xp87ugfidD6o60z
p1+K9Bb5PxHDNj+sVS25bvLo0bhHJB8cxwoXkDmXKBKbSGwyQ/MfDbeBccwvYQi8FzQGIxfA9Gjr
Zf87ubt5Tnpizp+Mge42J2eC3q2FY9TDm6qtP7UXppAoOJti+QWgj5cLGx/Ts2Mcm6R6Vd0TBhT/
IaDAUrw8fy8pBgf8SrupYOjqsihmLEV8zq0Gj+YO31DgjcNYkkoG/e4XodeF17nbARtZpVbHKCwW
PiNsvUHeRxWhaJli8jVOSanLPZbg5yoWJueIlNuGpmsdu954jDWQ0ryq0H2ayoTnzU4CgegdHrGS
HrRm6cq9pLscjqjIu3NnTUej8fVtaHKSodLaj1rHFzeYOO0ll77rKrVl7OavjcSENjdwzWctdbng
ed+1mlHPYGtW4gnGynEkfwo7JaBm102vko4wKI39/2A5n6bq9z//9fmTM07kudLxd/uv//gt2hjk
489//guVoyIy9b9ObX34TD6bNvos/j9/63/ntnr/lgybfKXwXvqWa/8fJqfj/1t5lisdGIHKWciY
/5fJaRn/NolT9T3fkcqQ1vI/NWXXRnxH1r8NpTgSbVRylKv2fyu3FS6oB3PzH3jn8gO6ymS+7hqO
56IGoClwjP+XyVka1SgKAfMIfzwQHl44XIsBkdwXspH31JPNE5wJVnA1ftmEx93KVHxNhse2LLJH
nZjnQlYHxNeLOVB/WrGcT7mk28xDVW27Hqk7WRjdlvf4FEza5yWx0AmW/mNO1MS956EEH2kf7J8u
bPut49cQuarU3nC1TatA+V+2awc/BkODWNq3MUkLN4OK64PlUeYkvcOOJpzng5+EFzblRLopQ5zc
OdmWdJ8bCP7GBjUuNqwCTXQ4YEj0WKienXCkpENsHAbt3ssdJkVzXe+CFBOAN3lMmVsUsIAqytsY
wubKyVy9EZaCBuXO5cOQUe1OkXgqCLW6EGb35UEP2AUqiWHuuOGabHr9Thyas4d2Zl8Y6lC5RM60
KawCvSvEvlvky+kavbv8MuFTEh8UU/Zg+Sq1h+XWGxHnAdLYtDYKSIIY+9vUMwIgTfW1kL17Zwvr
gzbZ3iCBtpjWyujGCOhBkce2pEosDVMx/ySU8k6Quwc15uapnPj+vfq9j5rxw8oxenIi5y/YDDoo
gGw2C9a1NuYPjqDhpBBAuOmgzmlsfBmEtsHrdmKWEe07Yd01S7ka4mHIyn8E9iWHMDjynFOKWpLj
z+yi28plOuViXMQNwL+syr3klUhEEulPACHIuPKZHTi6hOBS1l+VMn7mOST0praQVzMJTdUuswb/
U8Sg3MLKWRVUg9aFNDtWJKzd2QnhQJPDxwLhOaeygfdTbYvCGjYRMB/JlMlL8qdJIMxSS0NW3Nt4
B7YkmnQ9aRNu92aGYN3Zz4J+uhUjccAx3odx0uk+jevTFA1vEerVQ6u2mcDChbdykQ8ytKrhSCeV
8z44BCFVEeMyPMDL5Np+zrX1iK+82XQDW7IxLZLbwtd6xe+OkZU1wXwcF+9Y45HnV0EAz3HgpA0T
jcZHDyuhO+FCRHzUq/PfP/RsH1lQzBiobf82csY7AwEs5u0eVUm4hH+iTHpjV15iOc3CGytYTB3I
aR/ySa7tSry6eTy8LDxHMuKriwgZ1td5RATSD+tgMIENsy9fifhUOkuWsEo/U3xPX7HXfmPlZJae
c+2bLXMRclqIOYaTQwvqqoemLuyHvAuerSRiCxnZNiH1E8acfipuAIxv49AlxL2f7+BVRjfO9JGV
/lVjRH9H71ld4/TIkGAZhU+/SRs/t0053ceW+QwauHqGr7JW8wjgVsphXxVTf/Aa/04h3r8pq9ZY
wTx5i4swu7XcOrs1Z+QLQWPFdOP8Fsesu4+BabhRfC8aFrM+JM9dgy5EWTXxGJn9loZzec6Cqjyb
OPokqtVdZNCiV4Y93Gdtgh9TbIsuE9/FJMq17fS0xYRFUrImEdqIZl4nRV+wXq5PdleRp9YFCatE
/okJHUy4DEfy3/8ukn1/lRmFdhF3xS2iMHb4CLLODgFgA0fA59gpc6Nc+erJ9tnJXRiWyMFox4dw
7fkBIUrk/qwHpp2uhnM2pJ299mb1mFIZnlsc++sgtIdr+koiFDG+FVv00q++ANou9piZyeEM8MYj
0cmK4fiSZmmxy3XtG7N6mEmjxAncTbskQyvtk0yPhTtzCINkkCRLeBPavFJnH0EvTE+c8z9WQ0JB
a8GFC2wUy70E20wIFqAjYhcUcVs7Qr/N698/ZmM2iaCKrI1JLLdgUbPLMrdf9alj7Tx91YQ9nPSs
+PJGFq9HkqSYUZN/pRxDAvFFlkYsMFV0IhN9auM0P6RfMk73BC2Pt10/ql2hS4Gil+DWDcEL0KOA
vu77hJgdV3r7LrCLVUT83d6qsYOxbG1Pmlp1uxxkPM0IWNgSzk7b7mtPTefeQCWYhW23r5AOAgYI
YLAtMqgw7LxDaJirPCY2AfGU+SgS5M1ImtcGdp6aQOhDwPhrCymGg6CGZuASK9ANxa2Lo2bMi68x
jhi0ziZEAIEDyo1Fe1/zr1hlGlqlN/rXvkYYlyAoWfoXxDMtxAEykEYSPdcWmu2N5TDHkgv3wCls
htGAJH2XQXah/ARQ2LxFI8lwhoXCLvrsPT6pPEK0vASz7WvQBxjBsbfP9SMrMfnkBZppMsmm28zC
oOFMpXEuLRdZk1GyRIIPnfvEqsYRz33aAUyihVpbjA0Af1rflrdJZHNROgz3qPE57HO8AqJ+ldqG
NFXiXF8h+UGxtACsaskaoSair5fuWY0w4kzOurbu2svfP7pKtZcglNmNDchhMXb7wty0jRMcvdnE
xJINf0riJhjTu9HXYNY4c8qGZbCGIJyniHGwnBz7gFWnahSJUXm21Xmm1tnYow+ogUmylj9wA9v7
oJPF4xiw7GNQNvyEfPmkiffEOed3KTuKe1IC0Qgk8w3PT75XOcC5OCfYEVYMz7M5iHWRxWzlhLjJ
rCkEwZ3tPcsXByBm6HQ4PretHWYXO4dxCW05Zpa63LGjLU5BjGJtjOiIOM3yS98yuMib+sshFmcd
R2F/dGXwk+TdeMmS+BKxVNi4vaSUSeqr0w7OFjkXpzt+f64+f4UPxF8HwA52jOA+Y3PCuDEU1g37
EI46DAPoKjoalwpdhv/SKV/clRM+Nq9rHm0hz13FNwBFxF07Cdk59jR7eKqzU9rM/kODpfpcD82e
ud9ZQPh6DuIENNEsWK91GMQmEb6UyPtOUdqc5IQMGnWHWAlvfKqIZHjK7ntAo1s7lNzJvcMNN5AK
NuiXGHRRi51Pud9Yzrs9HioInBUDO86Gj8mFGTUYxpc3R7+mrq78chmf+ETHhaxXsibepQTVQl5C
OSAFGt0crk7MMnvVdeqYCoZvwWJySew8ftQa5Ec2YhCNEYz007udoPvx1JDvI5RMnFXNk1/ESJwZ
Or7KyD2Te+zvcbUbOMudIzN8+8uUNVBjW9RHbwIWGWBKWuGegyVB+Oe9sh/davjMoK7fgm+R4JG3
hVSv2LLQdHXjrRPo+BiJ16lw050nomPAdET32UDexHRsdNlvI7TGVsQ+fshgPENfwTIbM+/BGIW5
3DPg8XqJBoRl/lpCdghly9e0cg5JjwAPLcWB0hd1Jow9R83EaMTNrzU6D6ifh7fG/cbqsQRoVeDw
jZFBOPupi2iSlMUMqcaz88mFQu5NY0AS0+NW2SFRPckAK9HAI9T6mqO5+aggL+JbHF+xyGscs2zY
jImulMzFhpN8FTnx0Wdsu7GWJOZQj1AGgRiCPnfTmgti+aogZpcVRPhDDctmv+rh0FtPCQP53Izp
NUqGJ0XPH7YXgvSxhmcwguoOqdSPtAdvn7mFuPFLQtHz+KkkhOyGCUy9JfF82s0WI9EZIhQjxjjb
5bq9n4aQVC3Ms9hkO72rB6zTFDHmlqe0u+Vuf+7Bye3j2bhrst5Gbj+sEPJaR3ccx800P+AtllfK
lnBdJ368aXpbbOzI70/W5BCXDoVhPU/so5rxs5HvqN5mBp0lM2QBlnQuNP25LR+gCLhHI83uMeSi
1G2pkTUSaVTTsdgplEXmUviZ9TKw9dsCZ8YaZ3R/MjJAYxQf2VaEFSJUL/Ivuf7N7Xo8uR3WH+63
02jqp4zcz1XtDcVGE5t0QZ72UoYGT11NmocuHX1O3OimqyBnAFnrd5alg0vmJ09eFwWc0L5xksW2
98fffozIzvLJmiyQbm57M7NPjfV3clbAWkImnZlakgwOs0vTlHhBdWMU7lM1a2pxEM5rQPYIYkf3
2UjJNBkZeQ1Wt2uH9qlE7oMZqhJwpBlqdW0cATILb4sxHndiJLlr9ERI8eWyDLF73Bvu3OAwYl/c
6cdJ5hgUw+qcFxhXSS0JN0Rpz7dGNKxkPIxHNVmXtAhRVQs0LiONzj5nW3hV2FaPbvDrThlWe2t8
CvUeW9OMfBUBdNemAUKZMD/4sXpIluYglH32mGJ3w9nGotpSjHSECxkrL8UM9QK0lOWjJ/eVtAiV
mZpHUnp7H/Bkj6hhNqwLiK1DMDdvw6D1Zdb5R5nY5JUrM9/ZQXNNSzle+7JBEs5P1xD5+axxp9cJ
htwAT4wqPWdD7FpGQbVAJBjGJ0nkcWi480pXEw+SyZnmklZ1A42WWO7lx454rBL66WM7S87SxEHE
aMAtkG4pWMCPfAMu2e5TnPlXyjRvSL6DMJoeOhgm2xgLCHtrNJq9FCYVYAJ8B9oi5NNkm5qO8bCA
J5M8fQzKXr1k3APboJyw7xPkpioVg/NEiNo6uH8YLAAR5n3ZySU5S6NE4CWkm9QB8nQYN/2x6+zp
qe7d5yhjLT9DI2Uai8C2nRlT8oKl58IePllhwD7swKGb9aAuoo8xZXVEx4d+1u4sR437uaV2ywfB
m8MocM/sgE1iO8g95JibXHQY0tAQ7pGFliscOjsHrcDqn6fEYA4/C+NowJEbZnBqc5F+V/YDGlXk
lOnwUJg1XS5s8lXd4QedHdfYg8CzYIDwlGgttuSifSZEtG5id8JHQbwh9zibRM6kaxrrfpOJiEyo
YPGasfLDroENNZW/tpZv7bAsFyaneE3woifUef5U9SefTR0StGYxoOeLfPwywaXdtU18T5YDjjpp
PjUAIU7Awy5A3//UrKp5WZHHmDykq5zorkYkO3K8ulVrcPDELl1gWjZ45wvsNiFWTOQQacDUEwkG
JQhPbT9Aj2fmfOr9sxQZSzvtfWuveXSbioff+K5QgG+h5p+CnoQ5jsXjkMAHr0uemJEU7kNXOs9Q
p1rCi2BXgDSZV23ufDtlRnnicSsEtLn7BUZUwN3dFKwwT6K0zjPKIHZDq+Zg9OoaDj9lgvbJl8ND
IMC/dz7MPvO5puDdZwtqRo0tyu3ooC2TIIDpgTXafGoTi8GOqp4XKuMua8331oOqUwezyfy048vJ
hEUVI1vLsW772DhMCfbfqfDvZdN2B7dn+TNbBzJTCjYCKC3S0vDOE+BG+ue4h7cSoJxOi21sEiWW
KB5XRCjHUMpsnRcTGFXHHW+KUjI1SJ5jY6nJZZfT6UAaZ9F1SDBfr3wfyVnd+4eECvvUnOyMaQg9
dYU8UaJ/rFj2kH2MndN1DoUcXvy+t3YFyYGaI6ie0Wy1bLTTrHwkbxgzywyihh2BpSR5J3H4jUTm
c5hqY2vAYBAOBhxSgY1NUNzVds28ImqiO4UinvkzDgzQgyvTIaHZLBDre5PsbxD0L6i3h1Em7sXy
GMOXpjcgoInFcWE3VHVtb5xpbDnMuF8LB/nNoOlFAkaNDPg1IxDTibZFib2PFTygUjAu+66vWFyH
xoF+1PoWihUIWdTFGpSQtcekAVNj9AVs4CZld5NfbO2hkMKpcZZdS0U1zQ1/tbuJncnYEX4GyTwP
rZ1sFquQK8yDYC1H3meKPZHDRnj9vGvt6qg6khFSWLRUVxpeQhcuTTvIAwTCRl/Yjz1ajNk0GFWG
00/jdvWBRO9+K3O8LQi4O5Jg0JNDXI3u4Hf2mN9QiJKicRv4ipFQwZHrtYUmkQL4R+AyNwwQ2W8n
dhP5J54eNuSkkBDQbd9WTQ0HHzOo6ORDKQmgsK2OV9SmCWsj0qut0kqB7qW/CeDsk+Tjeoi88Y6h
XXUbMdJ5IscbzMX0zFKh3AVtGG0VS++FyupslOjbI4LQWxIY7YPNKAXGR/yEhdQwgui3Z9m4cmSh
HqMogWJbzZsJbBAM2G68K17HzJkfpTM+wndt25LozM79MzLJOHqR2GIdJPvFpiWvckJHWe5T8hS9
PNYVPIgiJRfCYoSYdZaD5TFZVoOssuBnKCI0HyuJ9IwLkZiFYlm8p9N4aSZrOPidI+AaJW+iMeNt
k4AH46BpyvR+DtAtV3N5nN1s7RgOICruz90c9bdYPweW6zB0YGWkqD/snmDKAqbfzITEHH/oHfdG
WnyXQz9dLUq90EWnEoTo0NxJzussrol1b6FS1HKd5chagg5bNCXcXRWN4BjRzarSYT0nntVk3uNG
E3BaUTctERTyoGWJ1bTGgJDY8iMiSXDurORA03vfwr5njac4XBFJIxNun2oe8m4WyFRiayTZAJZ0
V96YLodBO6bpSpghsl6EcdvQis8269FhxBJQ6gScANDZzukfjRxplDMVEHpmp7qkM9E+qPURfufM
P+x2jVgGeLnnUmm9KN/pwE3GzGJQrRoOA2QxD8cZOb5OUqCOc72bWOvhGGz0HjMU35rrHeoh99EP
Bp88IoeQsoSDF6KwHEjUdcnGCkL0NnaxaDIcdacw/5y70WtBe/j7cRjlAc3x1tCA8bV0tmPI7DdB
+3bt0UaBTjDvukVQTr6dpyLk15H7NlTcqwyUwXHnwal162cJHWfTS0AuAQBsaqR2uVYPRtqka9/Q
L9Vw7f0m3wWO+6erwteSTSJPq82Q+BhXNGxZJsW2IQWEnQOUQVQKyW5EB4v9N4CchqpCckDMFhuI
lMw+phlRjcQ+N9S3lXX2IQrpA2On3xRkvk6edrbCNoEo5zZb6IL/Z2cBG3HJoe+gkd8PpnWcxJ2y
7PHgIf7A/Pze9BK1neV8lHmu9wGLmZURTcDj3GihRYNMj5MFiiddhL/hF/i/FkuiQUhE3yE+qIL3
0CMRO24xCZSNVa9TQitJg6j3VliSF0S4ISXBT5bVOHQsu950sXeN5/gHsR12KSPYKal+0i9HtffE
sF8NK2b6Jv1ffIIP2EMYN6aQqFl+M6kj4IWzEDWce1sWwafuzFXP0mgDxKfdmA3ESZHT6jQDS3cT
HFTcZi7NF/O2Ql9G+MKu6nG2YVunxIFCxDS9Z5rOqmgqGZUyH2temqYGIKkCjppMEkLpZvvBAECY
ieGsDMsDtN0+KHUOKjffUiTS7jJOJawpRaLJ9C2Ds2WEkDpdpubRkk3MU8a98zlYFvKbzsEGgHRm
dskrgnR831Xen24Y5FYn5YkSFMdHZjpb/0nHGn/tgAAGapfh+5chHNZS2btJOdCSmuxSxq61F/P4
y+jumDa4xIg6/JU2dIrC7kjtqJp9PCi47B1/JCydwvilBnzNbCAvD2QlO6syQ+oXfwrm2pNpZ2eU
QXeirxcKMBnnVDFf/P7Bw1wI+CS+OSEqmVnqymn1DFrNfafrfeloeBuHJ60c22obdgQkGT0FR8ML
kV8lDBnuvLQj4deHeiDC9SBAhASlXITxQ40Annn9bCIipBlcOd5C1xh5H6T13rR+joTqLQhLTnQr
Jzt8IPOFwvjQtTxAuGg7DlFZ7h0lmVim40FUhrvGXsLP5sxMKSQnWmH5z2kt/0AOWvluAJqQPTWK
LK4YZW9VZ+5LKxhYd4SERVk5mPqiP/QZJu0lTC0HqpXEUJV6XGSbUOSkeFjJCTrFvYFxk9Q16BYT
YtsBruSqRPnBt5CtA1VMO6dPU2SnTDJHpGegZIDWWMm0Bh2L8D3vD4Fy+SYae2NlpNnZ9YrRQQF3
C69JiEfBW4zulrcfbJPCuuVHn3kSWnaQVenez4KGLuh4PAcMOoVOHrKxWAdJ8iMZd4K0DFZdO2yU
Wr6dEq1JcVvk/UMzyD9odH/8HDYWZm8c2bBfY7v9srH9ij5yeYDocFyhPiiVw7PXIHWUM7F1OsCp
4fFTJBAU00k8++HG6IIftAzvNkuM1jd+jHhqV9MMf7vMKUZA7hZrHjBu4wx/UMAW0iIke2WLtkRX
eufNmEB1Wj/OARbt2Y1PZqzuzYRf0RiNt4VkMgqCmC8kxUvv+E/+WF+IJEAoWvnHOGe8OSVOuCYR
44P1yYMX+4d+7tN710hn4OKmfcjM5FKVY7+dG+aAsHDIh+fLW8J/pHWmx52mb6X1sx58+AfLd0ka
ljPF3grG8xoX5plgD2LJZI0+SRHjBVYSpegGXddpkV/GPR+waulS6iZ4ZpnTbPs2J8rA7zZUdMOl
HPdtRomD87rHeeHvXO9KxtETa+/DmF1VCeZ/ahCEMUMD7TqslD82G3+YnlMR3+vKutaieYtMsyVk
sL8JG7pplRLeXSrrAb4tmKSSaVCHWihaBi9OSKJUVySXyKjOvqKo8HR9Qfo6wpG+lKIprvZYJNfq
nEy807Y3vaa2LshRyrkaY3hnWeubFwdpDOl48T2GQKYjZ78P53Mc9uEe9fJv5UXDHa/8t6mMxSqt
fgoHz2jhq0M+YYk0QDSdutamt/HylalBgbQjsZGC9LX3qPopzCQibKiaaZStbWdH+ui6WX/Shv3D
Yue1kTAW2RFXr9nAkUdU+gpOrn2oEmVvYioFUPiBOEN8fqoq6jnTkz1namJsJhAym9xswtM80tTP
NUnZ0Ndqi0VAiuOI3V/qHcR9apsGXT06Fk3drQcB5bOyJSZXjKtOjD7QCy5WTGgBy7QYcHRHqcPY
LTIHTRCJh26R+Xj205s1nXaonMuFJKp8W0+1umQ6qDaN3f3yOVS3CBBaUA/2fGbKRq5ci6PDK7Hu
MBlhlNJYGfnyATGcLET8o0uZ3zTL44YKrslYvLuWBn6FZ2ZNAvdiDeqtdao6hOnNL6FNO1HIz8Fk
ntzOWF8CwhmCi/GnmZCIF+LWTfGtmbp9i8foNAYvNnoilvhb01zR8QzFh591W12XE4olsAdF253t
hn1c0pinqLS+MNN1TLXevVGYiHkdzkN3Uw4SDypDUoDMX06Kq4+2GcT3SHxxfImF8yw0G3Gdk22U
ueyS4j64wdP0x6n1xQB1iAWOqqdjxQ0EDwVxB+uwHrmemlPeZNE5NJ0XDgewXh1rK7+4xLNH9BO1
+QZEBmqxLiSwyvjjW88EIv1RI1pcL8iX7/JCLgUKzQtjpFdMIjuVJRs1VyilAMAnJuJ6x30gRQXB
vA2xz55SAFIed1TDLJB8hEhMW69/7D5JICJkyLSoT/2Kn90f+kPFghrtS3yuqwhHgIec3Y0UvJlB
PGEOqA99NTxowwtPAF/faMqjCxCU8hib1U00IF8cqOyP6B3kvUH2eDLbCTYhbMDWn8llAJZFKLS8
TsDXhv5A8s6C9ubKgSdvOzeND84zZau4NfgHXVX9QxuwpU2a8bFhOHgzC9JW8PsvfB2Fl0lRElL9
3Ix9PmG8dNydZeNo9xX0uCGQ7OzqGigOEASzVPHOMcuGYAYAU6lfzbiE1YdCWHBGAhDsjKXeKpus
2U5MxLDSpadcxeKihhPcy5ue5+vcAjs9t1Yoz645792idA9BUkX3C5AlhTS1423jnvcxnJokfT8o
/eH7bClbuwDZ36gX0yqGc1K3C3nCdxkKCedkOuzyrEleA1DSa5lpQINJM20jHAHsz0nLKJmHVHI4
QG8lWS7QZA8SSLOCC8DNPOY4Y6CnbXxVcJrnQCRqG3ZZGIx0Nt0vkjnrGuKaMZb3l4kKWw06PxZq
DE+hEJi7qDUrSLkwD/za6teVic3QZICEPnbujwj/JGaMBqHqMtTOMntvlOmlJaZNTkN3/Qu3GVxW
yw137LY0g8cCmebBdUcSokDq7eHG2kFJL5KOa1cmpJ2yh4IAIm4Ye3zoNJNMQj0sGTfoWOrnvHmb
eVM9JtQVe+hrYaRfQcqQ17Z5RcFuA2XWHxUOwz2gz4buLBqeigzhTWdta208F4b9PS/52PjxXuSS
mO1ZQE6YydsbtNswRAIkOt6SsV0sadvtkrutQqc6q3nCMjRLUrmhQoINgNdVLZndkJDPBaGhB1xC
9T6YYR5apgRPgqPiaQjdm8gZfgSpxMQksfUyR8jJiV0ZK7aLektGxzLmW1LErSVPvKK+32SAUOAe
cZuICQx9iywCryQrb6TQJDyET1xYZMBM9Wbux/BpnHcDMeYCPNEuJHFzD5BTHWctWYosued1rsQr
6qlb8mDtw8KHKNFJQvImLz1bktOx3QEawsXuuMQrMY2uiW0F6hoiL1sbgqo6IYa9KMljR47FLKbN
P9KwQCfQhDuf8PZ6SXFPO6TwADCzgzCNu1z5IZhuCC8JgWabchK3VpOGzwKhO7W5vWm60rqXRn2d
eBwhOWRkLxiMuaao7HZxx7SnUva5iTFOJZySK6MdHaLSVsBZOCx9LZCNQsRZsFzlRIb9SJi9MjQS
1N7Bi0+i4o5EBJQEafPijm6waqAA3xLotDJMt3zRxT0D4qvhVBlrohs0cPMnaO2T6wfdsYJgTYxf
zwwbzsQ2ULmgYolfE2dmPo585n8xdibLrStZlv2VspwjCq0DSMuKAftOFEX1msAkXV20jtbhaL6+
Fm9GReTLQVVNaI/3qaFIwP34OXuvzQyZ4Q738WaQ43S1REYNTGAI67+91R75iBkDuVvx3h5vGMqK
NmTY58XeMji1z3w5+LnbXiPqCk+ykASHctiAEmyCJQv1dqg+gv5mn7qNkt273lP7EKrSmfmm3CHx
LZZ2yHi0uI31lUBalCRvGqf7fZPeDl6Vvei8DgTMWHFcbOx4i5w+X6p46tdFKXhfG9g/HVZIw+Ak
m/P+7FKnwo1BfPc+8S2OfVDzO88Vp6HAAY8lfenDDzomkrmfH3PgFebrWEIQLGp4mZXbuDurLo4O
FPVzcIuI7ZspxxFNWCBMxT13Fz4hiQTC65ErKHvaq5YUV0hA+txhqEx75zFP68Nczu1vMkCoFhsD
+/Fw34O7PyVJ/qsYTVglpjgyUTMB72GjzUgNPP55SOb0sXLZWTpkCuzmKBpxVun4wAgnpr0b7SnO
Y/yQ84/j+TszLZN3EtBe8QkGp7maTiNNY+KsnA+/baM3NdH7c2PitGZGlzFe5A1OP3PJJiawLuEq
wRHxRBO6XoftXG/7mSISU1mwSPu6PQcc/u6BBB6tjOlEXQ73aRl84V6sHwrxUWtyrAZgI3QgzerQ
J7RzajtAtVBFF62Dk7AHY9+YzX090/SNTJREuiMqKBiile1ze8h2kweMg4FHRvtsVgmWMDPbGIor
yUdoQy/uxhdnJncu5yt4bOeZBHJDxDf4ZWPeN0XxbDjVfJjt7qkRY7etle7Qyb0GzKsIZeUKwjFT
3smauhiFZYBgvST1pAZhG8b9xU4i7PtfbdPMj9GkzCUUTzDSLCJM8AjloiFE7LU4e1hEd33orWKT
YCc3EPn9n/8qS9s82yQRZl5+ZoyNnbvU/tpRmG50DWHP8tVhiknqZm2pFk3RD1vf6NWJYdi8StqA
pKLBHtf2UDsryCtMJMHRPzhHBy5aFubJ858HyAJJmoybaBwc6AhvUITndySRzQ7+dLLBUuWBbKnC
dR/m/oOtbWvdAAXAIcpTR2YQU6LkF+MaEp1G+0OPIw2CjBwJuG1kYQvguLZoHy20EEtLsmIHNpMX
sIkHupblY5rMT0UbVI9+wckN588TClc8VpbUWwSX8r5W1W8SZSQb9Kka+nlD6EW5zHjFlSOdQxL5
cvczM29+FB55snPqfOgMMycCHeYN3k6xlJ58u0vu0oiNfvTTC4orgKQ99FyTONDY9DSMofY+Cvj4
kr7U136uLm3biJ21gLBpJht+OcokPLgrUfv5oUxutqygjZboiaZTzzz5ljcNCUmXDd4SicmosPQB
BWkEAgdHKfL4SD+6ftQBA8CI5OP5O+ksb3Ejtl+VoLneFsLY4mYYN0SAOD7bWWhk0RosoXMtp2Ff
m+1XFJsfriQysYJuubYSIuNZbPNFMdSbTPg+IrnS3yYqjdAZY6KkZ8LGC1KddPlTFbQEet4swpqo
oqawcf7QpMwa84WMS1LdpRnsDUUjyGpRTuaxa6FcxIttkEbd0gbQHVw6R9G9SmT3MU1EQ3CUZ/wB
jYyGqvaPEnHUXhTO3kjrdGUoD4lt5n7NSWffdUY/LV7z5WwKa13WtTr2g17kAVLOhKM2HXnH77JT
M5jOiv0M0HRDV7cizAdWrXvsWB5PnTLxk9Ss1trC96fC19CzACw607Kbp/44P5DOtrTbkfjDoK82
M8CsjYo8dIiFNV4m2/p2SmwPTsemgc7kZAh1Ia8JVV7A6B9VJlMrhmGw8KV1nyCQNZV4rCK/2pRD
P63r3nyNIzHtfYGO8FaoTKbmwUVu1IGtkL5QtJoGso6mLDvoICzJW672DkOdjeXgAGN4AUg8kRaG
Pz/ed8KAeBHZyar1jHJVe/R9DLdgVenlXtGrBftSPdpBjI6xGnYQBXGcD15+55LlDgCpbOJyqzma
n9Q/H2IsTWv6EM6yc9/LMbevdALKA0tquZBKK0w0R/zpFtA8+7Xuz45HERC3LcmLfEvnlut8IkdF
d2KDQMzfVGQ8QVOMtkJP464synCViILkmttFY0ZR9tLGIxFq/b7sU0X94kvmy3jLo+LmS/eKTStZ
mRsrIAk53+u6D/Et5rDmGDQdkwY3r0lC76GzTGfTVFS0Y2cF57afiEwr3G5FHU/ayY13H2sJ3x2O
O8briqstxXnbrfzrUA2UX3PFblmmP14X0e+Y9LG6STB0b9wOPR0NjVYn/cqceprBDFIOLSkLiA4Q
aOPwnYOlf7uW/CAtTlNlgclM5jDZhJyzKangZGZ6+o6TgVAAFxFWy61x+PP0z3959vjed0Gw/tc/
VTr+KacOWZQUwyF12ovQ7zHCp/3sDsXaqUAcG5p2wwxZb64YvkbEUYo4rRFSAVQbLP/Bq/xN1GUl
IfQ45MTgysc+J5VDejdwk7elaQweqLa2IqNTUZinqgQA0TXtcx1moJRDgbNR4yVo/Tc/Yh7A4PKE
LTI7eOlwlmjlFqbNXB0ZGFMM8sF8DLdooDxzifntqSiDgLW4LfYAp7+QRjRIla363uAKr80sW9kD
Yg8i2rmSowJ5EswlCgAQBgQMosIK7Wg/2oRHl13srILKra4ZXI+rbpvfkLRfMwvkmPBGsPn0VS5O
/T04N0tBR/nBmkHx36WoaOsb9ZaCDkQHnwdJ6IoqpkVbasB7oNY7qiy2by2YcMWU+j7oBvNiyIKw
OAYap6mjh0yOdBXizHDZmza0huvF3KfftkeF1MzOm+vZW7eP5zt6vRtp9gdUZDHaBH4GGQv7kF2G
w+zcrNqu8tY5So+HIB3ijRkV/UrdKrcM+MjKbK27QI3Fay/hf2qpkKY5Gya7DnBAyXobCe+sPZZY
VcMBScb1gKYYtdrcHprJqPfoFfZx5MDeQTB8zZvuibdPg/Vx3GNfFQErEErfeH41PSnfsYNnexmV
VFhGzRJglo+NN+LGIiuwq011mpUuX2pGdrq8ZX/DRljMyjTpOtrk3gTwlTXTelaRMToy4/9Fm8Vb
KyJvELexwPaxJc9GqeaNDQ5obCCGVEPxGJAUu86CEIpkUjwUiW09I8g72CmztnCAJOPi1Gim+Ql8
/ncmXXdFLZOvw069pJH8nJvIWVLfHScBobDNnelKP0MR3PRjQuhZ6SCPd6OFfTud5vFq0U5OaVCe
6D33OzT6LPCjYFOILmoMv5p8SB/C5jvV6Fd6tqlN0xgP7UTwF0EGQyyanR+eVYuy2m8ZAEcDUdyh
HepXWmeEBA85ZJyo/5wuRoOMcUBujeVz3vMpwqv2go9RMIql+br0/bg4i9B+Q0uzzKLHJh2qdef0
Yll0iNmnITrV2kJIwO93TZVe2pxDiQGCVBoomUbZwDWoRYfqCZ+fNubz0BHVZvTGR+2YKdoLQn8a
4gcuXoCz2rJqg+CwAqpgkN5yd6FIegA1HjIOEOQTWhRnJYxM4mzqi4sGQlqGxcbFJwt6hg4e1ccO
tFOCPaZ7aodZPHj0uPd0oMkLSVuxTMvyk9PMjhZsuXDRhJmimc4xc4PR7Pt7VKtyI/OgWzlGnlz9
OYXsY5TZlvmB7N35lbY183eX1txA+CUSNIIGvKCx8O0SpmYAd3Fnpm/BhJ4gqw2Al12YgC3IgclY
vvhCFbYzPVQyfdtekzgMtnAuSPnzN+YceC+T496RnYQsnsnE/cAGFINO2TUtTMMhoOytUL5KHMcr
qvjfhfCxjaYeZDYXir0udbbLWF/ZBPkJdtfT4ScSwZk4YE3xrPaeRzQBIJ87JM75XRKQnORC4efi
ZQXtjfgnMSAX2070GHP6XLJ44M82sImN8fTeTHZ8nR033bYkEIGl5WkwAbCMqcdwt8M1nXi3F0g/
YRu5QXjtg23eFu69uzKxm+I1ubZ+ACjs9sS/USp9nO9zZdKX8ACl4Gq2wgW2/mJljIypUWagrKfB
7K6siOqavYL+qbQ4btsJGnVnQEdoT92RtjTU3T44jrUx3unbQ+LFRHPJ8YlDAa0o1Klbu7cZ28x7
7CbWtfP8/rGoX9ihsZxmg79lk8qf4BR2+zROJRHDdn0Syv1dM6t5BBujI5KBByMOrihUOwPdguMO
bEKyabDumtOdGMpr5oXlydGgw8iGvNK+UgniBztmwDuOBFESdCGEd0q87OY4R1CLw/o7y/rmmGbr
aHTmtWNRIIOdao7VEP74KqNrELfhCh0LIhjnOlmWdez5zAngCo8mjKFlTbz3ypL0v+yxeTQMzaG2
TTddLX5bQUsfTn4mhBUsu7YcN65f7xRuRaqD0t6jB60Kwto4VRISKTra2TKbVy603gNrAHSNJJQ7
I8GiNzqPtyXtg97vshkUNE5icNd+LfFazNO7W33GKd/QGeTZAxjQ6zSACYMqmG3V6P0r+GHSnkgN
CnqAIW14cCCQ4CuPzXXd1Az6vIZiD+vEGniVuWwHM95MUR8gd8tXflk3pypBRuO0IzCa0KoQGXUF
8Nn6ajjkrE49rggyoZn5OzPHKK9YuZnxGjnBTRIMkzCkAw1gi2mqJWXwlnHoW04mCxhvFkdqCMk2
egQOFJ8O0qJXwxkwWs8faOmrF9NkEhn0IwFsMri0Jret4XJ1u5N2n8NivIyBgPU3BPSnvMS7eK69
4gwvr3nwDZ8lfAwcEtpjMYzHP0/ljN1e58gYRVo3q/R2GKTaqB9bARycAk27cYk633lqNQewNmb8
mIjkrknb8CkfRH+wGEayJ493xozyPalx6wBNNlBgG/FKMO9CMWZgj1+3ZRv9UpqqsbmhHuJ5+JpI
X1/iJTkAPbGugGgZR6pL24Xxc9SxNYMkRqVAJF2uFQwBeOHenHWnRvf+GSm3XqJcCC6KNuPCaQB1
qrIDg8v1C2cVtwVFdcyMbhPjrGFc2SpyERg5qTzjRRVu/UaQBklWIQGLRTd/0fInx8Scdr2XMjZJ
exjgHGgKn9fUT0fGvtsm9dtzyqruu+nwWCOUgYeAfgwoF8sqpRy9JA/N59zs7BFdl32Lvqxv/cS+
Hlw8KZ576npS24fevwgJ0sjKgOi6s/89EhNM4CxsrLVXj+25G/r+jFbtTQKX3g4pRwI6ZiQJkAGJ
9gVkqfVcxV66r0gYW2f0lNqGCaRDt6ufTeshDYAlBIOT7VErzgzV0JIrdEImhMVymD67xAeaDLJy
WQIOaLDSowgiGEYWM5QBzSkn9ZsnxaTeZdnYJg3H7M4lUqsyu6tntAd2bJQ2DqBsG3yZQF9aqSrf
VwN3PHw+ufJ1icAoZopXBTCK8z7AItqA3i2iaBsF/X0BSXrbpc41bThjUBV9eY1i2BHG5cbpindb
yRuqg65eqA08YNnOnvLfkpCnO19X81rVEmtwlCtig0gzKW7jujnDSho/O7H0iWw3r6ZnpwiQi2c0
WGgIUeMiS612RtZET0HRb7vJcDeRLH5MAPHoNNUulyCBTQoVkGm3MUWepkiCAZ7bJSZPF00TI9Nd
1OtuleCpJWqlADA227Bji3mV5rZ9Gj8CyxhZCkit7nqt18qoyc8DAcs1bpLvqhdhLICMlsOzwxt7
X0xWtk8C66OOwnlpCsUMLs1WfZy9RWXgbUI+phSYP6YhQsZihMX3qDqNVZ8bfOQ3lrBnrTDouM+d
4eB37qBYDljT0BDPq9kZ+hNl/crWuvqIBj5SyTGLqIR4x5kiFaQCEttCxD3UAhKvyrshVGR14FaA
nWnirqurbRj43QF5xyeCKCKXPTIROYt/ptIs75Tm5qVE2lFcBss4jLKvgIU6k5O1LFrXWIyITKEc
2eFywmnzAuSAoULjmB+jNT5l1m0O2lGpZWWrdlje3qL+Utn9/NxP8ndVpFyCNHeJsu+R0EPNym40
Axi3yyLoy1XuE3uJZ3ZjdiY+hDx4MEhy2KsUCXHJ4OUS0OLLSiPY9TldVp1DNPfHq2AgtLC09cxm
zKjSxWmme5NPUxnLYqSHriFjrDj3Tztbjiec4EgLxLyLhwEnLjSe2wm1XkWYiDeEVNWA7MedssHr
1LH34vXtybTYgs22uCp6VNyKGi695j41jfgiWq/ZONhT5ITIBLX4+6isZqWzgkWjBOAwPruurLYw
qpmH3Lq4OIwOHM/tk28EM/4G7vM4NbxdBIjGi1IOTbI52EYd7EolCIg2KjBhEfdo6BvTkciR+TgC
skOgVp5m4RkbOsgvhR9fCxLEPoX+3avEfiUBFr1UTm61Nd66CIax6BzilEii1RvGU/xmWBGCHKOF
bzrjQaBuxwz9YYOXfwf8hkrCFPGdjfh1YZRME8ssw7RRujTvOKQ9gJwNOWWPMLirpN7FGME3pSTt
XUzAHFOHlHpOwCry8zvo6Ten5FOISmRXORQVpUlzslTorgiVkMT7gAVz0q2tHgms0Zcw9UM6GsPF
dpR1Lqb8kjV2SfEdyidKyo1sboiVPvMXHpSypSm7du/W8i6b4WTRhvoss/F5aDI6XaT3ntwCObwE
EdJk/g0FhuVSCH/B3kOsMAc5rj4ai54wYEgFcbSenO5xqgP6BxP9WsYEyzxzo5XLENFW5l1UtJ9K
Oy/x6MpVz/R06E65c+9a9Rcg75BRF9Mj029pDuDJeMpT4rd6NOKJQVBPmBT6TJJQfxaaqAcpwzvk
0gUdZcvUdHUsdLVYo4ZLVKh1pUsLS/tDO1T+kcLCXUr2SjTRqNLsYH7KEi+4NggaHfB9NkHy983t
GIir9B35lc/STB1GZINYQMiNT66DZKuLb6SVpmZR87t2E+YzQQ/J65/XJRInJszVROgcA7jGNAZk
ZrZ3yKHFNko59pVBiY7WwKS+gGNDLIIB4DokN/owxDCRfG98HlV4ak37aiuUb3mNX6Tq3sTNrl5j
5kfXb/5qbnZaNQtwuWOj9pHbH8vasrYhMbi7gVwdW4cgndz+Eo9pdvfnAYt6tBp7v3u0j1Vjke+N
CHXbt8SQWWWkHqrJNlb4deR9m+KlGawp2Yct1IZZu3dTAAVSWg6ho0H5bep6Opq+fMxCXeC1kQff
5XoY6Wuudc5vydMKDSyhnFoF9p0MC/jcbXrCr2LdCy6ku8kJH83o2OMkOECBPQAdXcmoCg5GO9oP
AHkKuwh53X6Algp5vI97czWSAsNEHco5Az2sK4NmgomMcBmNM1Ma1+tWQKgEMSkNnf1ALntLzhtL
iABeZL2txfAsZtdgSslQyGNqfIfpfdPFVPpN/QjhWpLUEYzPCbGjqNbWVUjcee5DoKO9vvazxCZq
LKuwJHC74nC8zdsLDnEu9FCyf2zPCo4NQTiB16BimtUzhI6ebgfH6VyF4260NesBuslIEXdb9u9V
TrCJVeaXZCTHwjLC7oV/8FzyBZqifGupboASkVqHvi/ZGa3LhOo2AtE55k+rqNyHzmeM1DWZta7S
KQHNlFDet5HNGADZQ5MbGxvl1s5WDYVJk61dK5lOdVRku2YKLjJzxqP0MRqRm8nhAZzEhgXxRLlD
Glqa9DvHbX/qpqN5d5PBJdOtLYyreqfVjnIGx0g17YJA2Ke4uUSidrcOFe4KBvbWjsr4eDO4CTPN
j1q/umORnYI6/DIaYq8wx+FSFQaVw3STNZpVsqYHn9D0mtB4y3o7cwk/NMj60L8k1q4DhCpvxv8/
D9NEj61kGr6vVGtuaGxSj2RBc0BTCysw6J2tzNUqAR1PoYiv1y0vc4W4t85xBwUVvI1IxnDZi/nJ
MBuGC1E1r6B64UuS4UM4WQ5zJJRpU+P7j7jtvgfan4vBGLuHbJQ8QJzACTk8mf737MjxYazcJaGz
7qGuKW58UWBWrAlbDFULUU6R7opRB7y0zF4qx/hVxkzUzNyLFwb21Tzq81VezcmpEaW91oV6mirD
OoY1qlzwSvO7o2EVeHnDXtMOV9fmLkb9iv5v7YVp/MsWHSdNUEcspBk/b0TkjdhdnCt2UJBp/meU
zdFjESEwJ+yDqai7Z3L23rdc4lUaui9R3nprTV0xsk1hFU3qR8JfT7K0zjN09qODl54IP2+Jn9A5
m+5P6Hr1I8n2r55DIy/RSH8ALDjF2UrqLwm1I4tfW/gJN2iMWMxpnq2gFZRPONwE12IDUjeoH4ym
PhF9qo6gGpYELbAZhVITLKhyBhWZSUYU3SoWXr0yZebvSLw54l9x195s6E03W/46yqS/BUDJUotK
CDcZpWak+vqRnGIrVl+hozxWEQvDn5OtMP7Vv+y+fAvES4eadWNU9VdTDvOqdAVbKvvYAOors+ru
EHMH7mR09Pok/OlK/5lJQ7VFApIi/wjNYzq7l7jpQVAU4X2ZVTj6TPGuJrPc+TmYVMM09MLQgzj2
AgFX1twLeyXj0KFr6au1h7cexuyNte+hHmcalu39ecIlGFiMa2QP7Iagkq4dPhu4k4u2MPA6yc9s
ttWJvuTZC6LqVGKC6/AZr6YhfCSdd4UriT6sTh9IA1ojmY92sc07znSc+zHhHSCUC/+joHCv6xPz
wgAdSoH2n+CTNZEB3apTcFbKysHooBNvjyEDIhcsC1wSMnJphMuYiIgG+3Wb9uTDu3pjxs2DW5s2
sNK05s/N383CYEIcVU8JveD92GmOtHGzRh443cF9ublWUO25aRXsbISNE+nNqWy6c+Ajg6Z2JYc9
GHbD/FJbu/pW4asgAdvMqNGeSLtwmoCEH+0dyaqZKVPI3hgN3ALMKRUMPe+1S43viOP3UfnrwLEP
Wpm0GWpN56/vQVwwvSniKDnEnY9yh0QC8qHsaj/BtBh8CmK34x4KTAMmvDcV7DuFwzLeA8Box2uV
kQfsu+0ZQ2954gXtI0Q2xN0ATWEsqumTLybAlS9xFq6m1r6UA6OUeSAcRjJ8A8XgOMR7QggkpO5Y
i/ojaI0UBXuSbtOxPISxg7Wi6dG24KKg4f/8B7P1P7/Hf49/qgufasyE5e//wfPvqp7aNE7Uf3v6
9/OnVj/Nf9y+559f89fv+Pv2pzp/yp/u//pFd4+bp//+BX/5ofzif7yw1af6/MuT9R9W2EP/007X
n64v1J8XwJ9w+8r/3//5D+LY/wNGZgmLjxnu15936j/fqNtv+cd33/7O//VvTz/FZxl/lp//FUj2
X77zP6FkgfW3wARMbDEJ9CxP2P+kkvn+32yHYRbyQEvYlhn+i0pmhX8LLZDyIfJcD6eUGf6TSmZ5
fwscl//luwDTLOFa//Z/3oe/fJT/+mj/R9nTw0tL1QEhM/mT/gIlE/wCyhoH45ZvwzOw/wolowPm
ZaMYqfN9M74zY2xB3hQkv+y0Q9rIMuKv5r5pNeGyN9dpnXHT4sGmFTt4GcSSWrs4C+h1uh/RKCb4
koz0SrLmimY4AnW81UCCGWPhV+JccO1l2wkLe7PimxmpjL5NJBCjmhIV580plylP8UO0Kg5Gn7oX
jUjHpDcxRPeCEfuFxpZx36Wug/miaMAT0fFp2FFTz95HcsKJFZGphmOqH2HJ+TYWDgDIzbcryxK3
fztibRonQTZVFpNrQ3MP3dfkTeUKSWG48608LNcF3PZ45yRB+MsHvu0uwdLG2BFQQ/PCRxYFJsUi
AH6f+hYUaL+BCWJWmf9CY0Rh2Y9xMOBRhFy8rS3NfCbHOIx3PRun6RZCOaa3gh/PWi6i6sNq3OAH
Qql+Q+KqdsJt57dpZqtbRNCOaX94hcEIKil/A96c7oMRYItyB/2B4Iv62DfQr+LTSNambxYfahqK
I3Jy91UxDXmrm4pJD3m2mEogwtZbfEH2YVTQfIFfAikxc3ZNmqv+WzmFxdWhID+r3J03GvIQPrks
6TDUtfF2bLCwcYpI3Nvgq3RgvY9j9dl5ecgq7OYjy2plGA9BMdUXOHDBscql2peOqNdNmlFk65lR
Ls6rKoZ2UpWvYWSLfGVlJmlLrgjyZzG2rOhVTexfT7odu1VdBqTdKfPd6Bv5gArcws3ROuoFn85w
tkxj2tWIgw+JXyK3xLlHJZS0HMfpJcC2cUVlbQA8Zqs8b5B0j0TuvkJXVpuhwh8ea6eO6Tdi8SL9
roWrb6eWuW/sbJ4WnRwBxsKEM09mrAIssBEt3HawHj1toBIGMHyXVCpDpjASRZ0BnqilO/CTtcsI
dsSBxmkYcOeU1CWOLycAdWfSk6Fk8bmodDjJn9iDN5YAK/mlW92dkUrZnLy8GEUDFT87vQufZS1j
8yc28pTU08KD56KROCvRpp8BuN81bN/2k15QM+0ieyBygPEC2DQPWe4XQv/O5BjTwEd12+K5g9S+
z5o4/Ans1H1W/YSXIuhK43dCbsuefRbZKK6m+hTGMZKTeIozRiMOqaok+/V09+Oq+jbYCBnX5+oS
dsPwUBuJD9y7KjpvQYxVd577trvFO6cam1JkB9/x5PRHRC3uXTyPs3k2bQ5/W2Ha7Zf0IsPcRGYa
/DQQgdYC5vaeU05w7TOrwciviJFAsxlyOpQdrUPDz6d52aa+ucaORPxkHyIrXHDsJQbUrf3hzswY
/xtWX+NeiQvn9ygj6B+dmnBCzhbkfnpzi47L8L7LqhZHnqFQNVatfRe7rv3bz1wqELT99Dj5KdtE
OOMVD5hprJgD0EHKwLHrLmA2L/TcOjsgbPmz3XBMqWeZv0PkUadk7IgjseubuzBTJLfOKN3vQgJH
ntIUZc6i7DPGfKCsix90ScavwTVZAITsLQzU3QEniryrx5pQMAaPJ9dszIVnRDI8OrVPc6+zA/+z
aVD5Lbg7pzfPSNTOiWz/kXBWj9QeDSjbjkPo40ozn/Fl13OpMyTCEZInKTP+kupzLdQcfhW1yN6A
KRKQmfhYP4k7nIBb1FVETIXohsuUYZ4HKwCbaumZtnwyZZwTyyULcbKm2edkRAeUhk6DqG7o8uuc
VfrXLOKKCAlSk/D5Oy7jmW6m9mt9ES4S7ikb/nyroBzEDsCBosiH1zrNmqsSBmhMLMhjg0+hwWwb
jE509pTTdmtz1uX9oGbrdc6N8MuKZP/aIia4603+cpBdFXRq9LnWfZ2jTl/amolXh22Tag7SMDPV
Pn1FgdbtAKHf0jKiyNjO1LavSeW1lxYlI4MLwSkrC6zuR2tBSCTheslDhMOCdhtdXKJaQDJtSuQz
XD0mXY9EOs133E9M/+wAyxpUMffE4ZksdndE+Q38M4G6EMWXOmj01zyI6DLJWzMi84X9acc6eRG2
Pb46XjKEaxn08psWD+ftclAKEyZnyt8k0dQv+O+hV5ecV3FlpvrUWygG+LONeY9HBxNgV+SIJUsf
KpHTPyKaQabIGaeHhhf40X1uy+oS4scH28TAlU4VfRwiutNVkME9i+YCNVtjxKVYME5178w8yR5K
o+2eyFWnLW1LZBY4Dtp9hSjs2eHm2Wk5+x/wJNNPNn91niKIkauRBLNnqKjGPT7lECyG9j/CuROf
t+bcZQag/Sj8Lt6Bbi8eRqOBZzF3snzqKzLdFpnjiB2cUn/vVdIeiOD2nO+0a4ltth07+CzCG7Qa
l834S/VzfTHbmJhehcxD4La9zwff5FMWBeIAMZ6NyuTsPMZWbq2wY+C37SOhDgGwsBUEfUytOo62
Ix2ccpHN1PVjgFqZ+DrjxWvqfuQqUfokRW6hGpI33axffkGry9/zOI7OVqnNk6IT8DTZ+DWVUw+0
ylJ7PMJ6/9Mkz+RX0ITej9NlCeZvHezqVAwr+no95/do/JzlAJIpV+5zPinmE0M4g87vZT49+AUJ
pRg00w3Eg+KNw8mwqabCIk/Ax/cPyCddRKPCp1+4QMuuYQW+wZX9tLTQ6m8cWI4+/Iiy/MgMFo9F
EdmqXuZxpEl76514nRSOva8Di+sKshlVh0GAKlNWxgEE17ujUR1c7kuaQJOFi2DgVuHKvQhAetvc
IDAn8YPgUMoqvB/xOjSLWeIfJfI9fndtnX0GORsHloPmu7VG691GfjMCoXetTVoUJbELCagTqZhB
s/Klu7xNhw2rIz4h8KOIAklKij/MXNX3U9TKJeO3iUQEHdsXr5+Li+Q4/J5HJgzCVIivtE7s0xyS
rhzCXmWbtZszbJcKh8GoUcLarT4YTjS/1iYrmydMNNqGr7aJKrER9ZWLI6gpsZIO+eOYmd3SC/2b
2aE20eAl/lstQvEBOLgh5qtOy3Nf1DSEXAMLnURhuw2BLa0ldKIz23aM+0XH4PKaPsJBOTT72tZz
sZjrXmAvsK3uAAeugRmBXgtxflQ6d14G6XPRiXLe5J5p3rFTO3iepnmTOHb6qet0jlH+GS1W3F6/
1MXAvutTEDJ4rIuL6SJpz4aw+PDttN63pvIhByfDa1hlt0WdwIyzPw7iVzwa8h0Ju88GzwTRG7L2
tRwRwuQsn8iNSxAGdowd04WjsK6HtCeRLIXLmEVoP3rL3nD4T+9K3r2HoIHogtQd23RR9xciF/pD
7oFRbf43dWeyIzmSJulXKcx5mCCV+9X23dw9fL8Q4bGQyp3KRUk+fX/MqurJKmAa6EtjBih4ZSIy
wi3cjLrIL/JJYCXUggpSKjJcymsR+3m1QdzAp8j1LqbiCLwiXp8bRCyAUBEpfy72C7jHrn7qfmwe
cBjRTdEAzNBJiMue4zXhkVgvbZWJkVAXDk1i27Tkeign0vcC79Vzmpb2Ux/2zc8g5a1LzREOCVxJ
RiKOzFl4S62TS1vr+nNkGXE32nIxmCJfbzDsKZyYMvmIlYclvorbZlVmpXxuFIDdjvES6OJlhgrs
qlo4KjMBGmW1CIGt+wQstH4eW188kioaH2wEmcWJ6b7iHvc+JneYqUuyy2NRRMYjFq0Cp1UOrsnA
YMIpXRuL+F9JiIfgAKjG8UPMI5Wl3KfEFZ2/yozA/Sr4K8NG67zyCUXWqNdAe0hxABOtd0sVFml0
ozE+qr7PXgawEa8ts+sTQIjp2Jdt9swuSqFjFKZncOxYKRKcGz3vCPOTjISza5jL39FWzXsT5+mn
alCcJhZEF2A7OyrS8chAuY/11Smp1lwNgWkBS3IN/0QImxagsKr9a1dVmOVtb/xR2R0gIV9qn4a6
wvTvIebBi+Bemq2LhPMFyFt2ArwAwUyZTGnkt9QIs3c1oSaKdExiDlucLdf/o+rG/4vihWkJ4aML
/Bcw9c135nJ/+17+/NtG9v+iX/znb/67fOELlAjECct3WAhdxIr/9Tf9q+0WKeGPwLc93lXLYWTz
V/lCmH/wK74IGJcISwQhr+WfUHXzDzhPNlB10/UsV9jOf0e+CP9dvXADxBDhWfzPIdVh8o3qH9+f
gK4hdlj/u1YGdDISYVsrlb9737v5ymV4Ez6naIcrNO5tPvlYdYzoWcbisZ69D5+bbB9+JjTBrei3
g6I2vxLh2dfSZayCSfQyL9hbOgJHH+BzBN1Nm69ctPdZF3O+d/e4nw6K8XNmbJ28PnMa8vpg52mw
bHm8CWdIN6k6UA91hKr5yMz65sJa0o3zSIUMCfmV8OKvMU52Uw35JW++BUb9bR4j4In22kloNmFB
yLsvHCUTKmhazHt39HYs8Fe/JqkdFxerdm6lM+KTpROsKx88FxfWNO3xELFldptJRM/zhLMjiJzn
1osPjHrv6LFcA5IQewgOxpkc1SqN88cu9gmftSkH2+Gzw6BkBgrOFj+22GRIE3nHxsi2QUEJXsfB
sC4uBDK3f/n0/UOX+qsOZS1v1N+Vx7+z8f98IxfFy+YDxScHLeyvb+RUKOIuJpV0nNM3y9GTiq1L
rJs7QIO7rwyc7QkdcDMdKT1cUd6d//oFOP6/v4AQIo8P0YjUsINU5/3rC5BNiN1NSHAw1EotBscA
auVoUonDwo19OhF3J8qIMEczA/L5dSjZkxH8aH/08B77q1+T3SlGYphUB3i2O2LiBWiQmcZmdeib
LFt7QWwczY4Ov7nFV+TmxWaPp4h2NHYOnA6cuTAMsBUA/KgiPAqhfW6IO4PBj8xt34of+HWnlR7n
x96U+7mV1prn7w0j3jnyx2uQMtqFSHSqmjo+/48uk/+iG/9/IgIjYiKG/t8LKVYy+a7+unb+/Tf8
Q/YN/rD5FCHvhp4bCBTgf66bgf0HfRK+8Dxhu39Kwv9ZRiH8P1xhBmEQWPRRhL7gQ/rPddP5g9/h
BUS3zH8owv8N2ZcquOWB+usDx/cJEKUtx3WdkD/z33TfBp4RDTuFvWdKGcxa7wK8C5s0puNxNiHj
N1VPCNQg24r3PAJrix/fABOEkFVq/0FEbsZhwmMSNRloMXbJME0jFFooMZj2CTNlcKOHAIyV0drT
qVJcGBuXIJGeGCQvnghRkDPJY+uav0gaLTr/UJPWWA11gnEFSgpbS37O6ZsChNPjkJvu1ujqzSim
+TZ1mBe89FdtVu5LXYifYuRcFgdwY735F22i3rn+08hRy21hyvFIV/OBjlW+jNMXs1R5wOy9ajWQ
AqlRmCuos7ZF63kY1QfP5MaPSnjrob2sQPm7DzbdPE7UvIWCBG+9tG6TzKzI4W8xk/JTmfbmLNQ2
iM7UD9RMAuEDBsq+9M5UvjVR/DjMTDt78yFwKmgAkYJkoot7z913HS0M3cwbc1RROzgMZnoNp0nu
fS3FwYxdUviAkU3iAHMbYd9sdXMO/fySjyxTkyQM3kCc9XoCC1FN/DcheLOfYeWDnWF4KjRVP9CJ
4wOpN2QWC5wDrVPpZpzKYJX7dnKpfZQTV2DPtuw+Pgtp/tIdFFPYDC14lqy+jGWARTDwKTL3pbM3
DOhiNZ6tfdFCdQrj9KHu+2FDsAjiileyWSasjxFeOABBD85kWour9kchQx/JyTk0BU56ljKARcLa
T9h/tw1DRVLsdnOqTXK6ytHeFeQSdZQTVYS5IrxeZ9hPCY7v7Mn4NlZk8ysrjjZhDuxiCjMammwn
PTB1Zaw+99yhxokgKmVwomqmE55yvrjt78lNpwt1xvgFYLbXVkNQA6TD4FfDBcDCOknD+SBNsWyo
EfJowE1n6gt6gfONl4AhLXLW88KYAfeXdF93mAQw5DiwQ0ZeA16+FTUdf84/Fpylt6uBuZJvdehl
nEG+ICSLYxjE/ko4pAJ6BiQrTzHhUAXVxIHLc1TN40UnsCHVGJ8ic7FzFmxGZqidbbN07U2x3Z8S
gU9U+PEFc022A8bqrWJB6TqpaGudlfCdLJdGcKzDjKnr1jp6c4Jza5xvObGdgxvh969yipSi6FrG
DCJLzRy9xM16Scrg3qDdn4hggeOqnAsdnF/x5Le7IfH1DsWwuFr5Gd8611YIBYv5YDxAbDYuKDgM
hvEDW8hEPyEykFgjWz0m0++6zw7c2dvvzgT3JFRmfwbm1dzk6P3ESYZlNpqKp9HRb0SrZapBN3nh
VdBmco24AQH46buDzGVIcQaD8CKVxp6B8OucW9QgyqJeB1nxPW45dVUdF2rod+fAliDGOrmWMKGP
tV09eXScKMROq4Lj69b+Fu39MsauuNToypsglo8jYnGElPQwUulY1AM07QHgI0FBpbjHcPDcmgb3
26FsL6mLmZVqjYMnT00HF6TIFSRfxChCN2ASWx9qG9s0AyC/P5Xtc924MYRrsOqKLs+tN8fbwk/D
Q1eY9RZkZb9CmBL7FHJo3RZy31OLeBIhJN0wMKJvibvgAKUn92XuqEPzVufjdMnb6tkclAOroFmu
4tEDCgu5EDK7RzsorrIyrVMzxvpM1fcd/BMIj4a0flKN37GT9s+AeHISgpGo+qMu64EbsfPcWzLY
DjOlqJAws43An08UBqdn1IY/XCZnR9AJBe8BPwJycsMZFc8NqkdhBHs3LF4Jn2XPnfuTJPfE6M1X
JzuPMrxw4Tv3ZOaORf41hJ6/dSOmggkrP0wRyh1IB7aHxJnAhSYg2kYOnS1OY7GxM8Ax5vBMQKk/
1xZ8E9usms/ZNl+rEeGQ28cCuAP4nCoLjIdvEehiT5F5U5yDwdwM/eAeS0wEuIwjUKFx/RA28Tru
rBiFpnvpY286hK2FsbnM3L1qCKsN1IWO+Po2ylI/pqR4TukTmyOy/nNDeCWEcxy6Bzjin/Ro6sMU
UgpCgO0iFarGlJwoOmNGBluFBvi62sqypafAzA4dlrsmaOp1M9fzofXP0kjXXYAXqh9MhyahZFxb
lRQAoigCFg5qlLOQ1X12662XewxoGi8kHsuXXtCnAOZ3BrrWBQc/bgi6YCQj6uN0aydf7ti+Nu9w
VSOo3FRSWgWu5KIo2H61QrRzzZNCA9/XWKl4r2g46ktr2sxjB8ud+5IL6/EgouCtwd7KzSn7KHCQ
bUuSFIhl+9whQRg3FfomB4v4LcOweQ3T8UQqGceNEXNSqD1r7TF1WgNrAS7ZZtlOuRMQCaoFIVjj
hoWCw/IPUsJ0B5zp9bxT6fgq+kCTjoBOVoPPXvukUw3zYcJle/Bth2m0wvRokGfOSsM617ibV4NJ
c14ZGAe6iOTzyEUO1imS9rqfHKquc0Z8wZiGt6j6WTi0rZRh4GzaPLDfZ294jVJ0Jsp2zgYeLR4h
81rk/WJIfdBW6h0zSNZLXdVjmVjz9c8vmJce1UDhfDoMyWlqp2NF98Taz1A44BIfkCSDO/hC2UWH
FOUQpgz40FUnqCDwh6F+sJnH8gSoY2a0H7luPkoC6BjoC33980th93RmePKA4RFPvLU1IcVhZB9u
mSp8di15TgLzXRSE1/ygftKieFJOhlRKubuLiZVGkeybiYw8GWczn5NNVHt7pxPejmlpvmss+xjX
3sJ2rSCDTeMy63if3sLwVFuvPnYyQF0EOEzSZiGjZhLjHRkaKgfsAldKJJhTfpvZ6dC5ig1Ew+SA
qFCxBtqvzLzptOIValN99mD3RnYDRE8PN4EvCPGa+ogSuwkbqLdGfsiTkbmbV/FBtV/sSb2ENvP7
yOk4cmb+twGYglnHz21tzZu+it8aimRHaHFo79ZOwReue1hacqez7HGCCu++CdXI2wT3Y7Tc8Ytt
3APsSDjZMYJuF6c29qCmfc+KKdoUurcf3BEbGKsg3kNt661hYgc1FtE29D2crD0NCkD+e1Bo+U5M
BL50HVLAmbFS2nr5G2XEBRtWDAoQNorwXJnUn5Iy5Y0BrsqKQgrt59oFy9FsarO80Te6E+TdM6i+
CWnyDf5orF0RVCdU/0dfhGca0y+Tn36NpfydzNggq8o1VkNMNF/14ogsizsSMCrNamvgdUQS7PR7
WqPHg4oK3eJ19p2raL39YLvjFuimA0WESJ6Hfam1CDaUEcQe9lU4xRU5TbcnDuxkBNKCegEnTKAZ
fQtPsnioKop18TOcsUSeMZwrajPg9fHW2SfT1B0BoBJFk3I7r577i7N8sRnAt7TxvQj1Kx5FfmQp
OTOyx2aKpYzP22Mi6umxxpe1KSMK5nJvGcCTn3sagChYfur+UsAN46e+J91XaLN++PNLg9ad42U3
Mju7QcgFKt0rkFfuQKJn6c+pYbrsQsAFx0l8qGQWP0BalGtlNRHY5o3BKr4eRCUJVorqnOIPTIXg
RBjXQXrJ6JbgfhDke9n6GNtplUEwibNHZRfyXKfDC8/qeDdrAUZZdHSfdZByYvzoV42iRE6Bt6M1
A4QDbTOV8xpi5su/ltTTP5RmXu+GwKaxNL4XyjdOpkJmifgZxKwP6xG+Ejag4jLUMY2ugN9aGX7K
ooTqrFmXaR1mVVPOusGesbMVKCRjJhCcZNex6D6YTZpb2m/WRZc+6zI3N5byCcvwEYSwQ0TPG/vd
7CfqCqNjp9Hm1wBQ6z32qCe8OJ8KcgOPd7gG8vVezVB3AAbSKXTL4+lYQKcitxb2B68ic2niBzll
ynmqijDdRNzEiP9b3dak5orFfSQUAeFspKUjUXz/qAUH3LavUDsAOU2TdZqk2nRehhSV+cUzHCSq
wiYIdX19TzXsQgHY/6zFiQADGLO+f3BZGTAORVcOcjR7UCOwsQvgQpb86nvARty48DwjqRkkMndt
GD1g7y+oop/ibQszkcoMTMlpBD2G08lo087dFhyZEk40MKu4HyTgpyMDqF7CkRM/TIcy7v60QwL6
edZSTG5RO5hYD4KzNAfCEeZx+Va2+bvJKKRo9fQ6Wc06dfXFVeXn0Bj4MkRKSQZ0YBXbLFrTfVzI
CS2DOtIAa5MQ5DlgS/S88jrIkLqDpYHlyJt95bDnAgOc36CX/nTy9p5zwd75c/5UaxtKC3PAJJ9e
Rq3sbWnSgBRZAJ/gGd7BXU6rWTk/8B/weWmG94bmxIZ4jwuLbc/fqyIJRcWKMwc/iOohDRKDQUEt
wdAxUFpn9nDhw22vJvlaKDpX2SvcDGcyWZTfStburrHjO1EbEsBZd5G1KVc9HHfErUJQHtPBEPfb
xxaIyio0ui/cFumalpEnhzu3pbrhoAwTArHTXrhfWYqzyuwLd90NFcFoqL9ExGqQtb/QqDkuzJAN
R4dSez+N5RXoVAYUp0b4nMNp448uvWB6TaY2X1FUxJF9sC8anjBjsegdkYUd3eOXQv/NtchUEOg5
p67cOlPyZUfxkTFneZBufNa4Q9dlx87jquyEseyCx7t65aqp1+HsAunsE4Q6MXg7Z8jo+kvyg2d3
z8JOg7OI0RVCfoL8ue1HmUKKJaUwLo8tarRlHYAe9JcuJDRM/G9NLLTauqNCTRmhJAnybTGhWW08
ari0XGTgPnSlQa1lSLym8Nk/zNgxj6li1zSkc5HlpaFKYQMPim4CSEAOIMuKQqhd4yUGmVr7Pex2
iRUibwfBRzqV+mTjGYWCGDCKnMB6Uhg5bgf84fSPnWU7QJoJ8EEQ7dyAHO3XoV2HPD1otP5YdbvS
pg+mYG4AXRbjw1RMUFtjKKQwbJ5j80YUwdxqiqEIdxAOVUTWJO3vtZyoUugZ6odO+yGprqH4xdCQ
Dw6Sl6ni24B7PXAyRRCxWQo15jvmGnZ+msu4XThYpktOMFAEzkBvb4HAScj/J3gTPxy2XA+mSRw7
W0aAoG29AlbMiz90p7AtQEcxeHRpcmIRm04TZY3PGRWXQWahcyVGupflnK8BIkxbXPwEmOMn66ty
sXo7sGkHQp3lQFtAF7OoD8X4O2+sX/bAAgl3DHRunwbEc36Q7eiPGP+/J6Z5az2ECrcrKe5pqj/D
FSCIuQ3mTtzvrHFmIt86G19K+6GEIgO7fwWVSPFfdzmaDVxHtxQUpvY5Vd0atotfu8HBA4akaKvh
YS73XT/+pk10eGnGBiomTY8uecdNDXgEqFD6kPS8XVWCjhI7LMRJK6sz0B460fMQMpH0vneOgo4e
pUuWj5oGAKcsB/GGIz9m5fFDYQOhA8G9UUMH5hBUOxQQnpExpyaG8aTVyy1oUGSYIOJcBWp0qII3
lUxPI7I/RslhX+UXZP4lbIsYwOWBeXhccODnvXCI3NKpxFlEeECi8D/zaVc7QM4vOClZMdL4Y4gS
mIXOMSaKhu2GAYxbfIPfuVx3SEtwuWuhQ+ZUh9cm8fUukOFaB1DYaKi9F7PEAkFOYo3jhFsSE9Nd
EvscAdLpYeazlNDLjZLPAzM5WDQ9c6/H6FOzlOC0Lu8QyoOz1amlc2PKOD+V23Zoox3HxlffdH2q
1IAuaY69yiRL4OsHkqbNoQqRwzC2rsrQfZjdjhbQ3mdfjYfn/M1JXqM8QiLkTpyRxYW3F5rHsCWH
lLFwDbF6jkdYORH78cbqkk8/L3eBs3TARvCGh8r56bTRJ66lt3Q0RliFEyUmdRgcGfy41nBObX60
yoTV70l4Cy6h4yJLeSprSkSqVy5zv6yYn1LmcM5Q0XDwSvbFrNA/FeA/x6D6LhpsWKok52usXivJ
BhH3g3/IQmdfNXN7Co382BSBRATo75h7Oc2XTDja0HDOtCiddQvAy2KQwzUmdeHm0MptebA7Rl9T
kum5BGU6J+fIOFxYRosjo/stSiaAeT+PCDUgQJXCONtZEwAPC+AekOQKpU6fAOr0W4ByxWFEo+Nc
DYY+5CHvs2OzqlyfM1dh51uR0YFcf2mo7jOgpF1HZ1vFdYICvqaS3nE0+vbUTbB/gQnxOiAr8UdR
CeVR3TR6LG15dyFcc5NRS0mBjYHXmD8sW3xEQdGuRQ/XuBiBXUUB7QukVCqB283tf/o988IpGY6J
m4AYND5N5VMJz5l0PbWobOZwdaEL4dm56irLTg4lgyJr94Um12c4L1FePJUkrtglR8aKtGVROANw
It4TbvHXCJ30LA7BNQ5IWWslaMjMZwjD9XjrZTlt6UYpAByd7TB/mIf0rpw4Jm5ZvsiONU2n5Ndn
A39MYRMuDeqi31utrvfNyBGzC5Nh49uLZku61w/ffKciXFiyDg5zcbEtH0qXuWFa+DEsVWJ0PG3S
bgjWYrYuiouj24LkEAtHPKIUuu6ap6ahToa6RSpwCvubEJHxJFluz6Ot3+OQ25zDijsgn3Zu+BLT
9bRqLBDwlFmvY0t/RjbLE6bZUQXvnjnQZSTEN1epR2WIR8Ot7mUPUXB0aBRy+4sqbNg4LkWdUXow
eQpCvI++Z76MXL5X/RRdeB9hOcftBlIa3uCFEex98yokD1yIT0PI7ioXE2jcPdEVtJyE0OIwL7CP
mPVm8muUTDLtU2hsuWmqbcnGRptWod8mfnGZULZntsLkOhdc1p3qqW4L6FUiwLSaDCdL+N7W8VlP
siV9B03/UuZWuR00NH0sSO6lM5gvB4LaMduLNmgLkCiT/oGA1wONGi2EmfYGcJxS77gEaGcQ3qGN
PrimZtqfgjJChMmnNUFF2jvtH37r1xd0JaCETUpKJz9ZpWr2QQh3taZwRyfpJQmbg9NW7VobnBF1
8JpLwCQqiqBTed2lykg2x9CHWQ8WVC/J94xKSPp61r2PyBALFEBCYoTUK1NDEDNvMWXguqfTC2v1
mna+XZvmL32aVQf4U7wNXo0VBM0UWsEzcyFKDLLQXeWDGDbkllaRLY+kOU2c2Dx1eSr8jcz1OwhF
WGzHDqjbiPqwmoCqH1uU7KwYeCCRk04mmUQPGE3md85qEN29VPBkCsZOG5rIQRoh/aBBQtK81r3D
9wV9QT9NylnTb7s9qsWK0d0h6PXHQkc5a87SoVmXj0HH49fqLSj5ZqcpU21dZyHE4jyao35Dz8Aj
7p1N3zGQAGVB8hR0Gy1GDIt0zvkzSJ1+244mVU9pxfOQeQcFjXaTFljGLEuuRr51aSkGHDBPZpZ+
ODNgMOdxcQAm+IVdCjZaAkmMG7JdZg3PgIJ+Si5ul0Clu8KYjkEL+LnlFLO1ld5xNIevW2BYyKcf
PmvjxLVh6o3jmLSM2LychreeFXKg9oMG5S0xBu4+VCQVFE9J9sKaAAA8pjd6Hr5ycna7LJvpIK6r
eE+m/jfhMsmD6ehN1oB8oV+L3GesqusEIq2uK/e1NSJcDGABkEyqm2htADRVCibZNUNqPUhHKdSw
b2kJZB5KQI3AeTSA4tC1QWqZqcVdlazP3UDLt8rorZAduY/YuGIw/cjtbo9F5Q1Qibe1yuKULJRs
yEhi03UhJ5vyDujoh1HxLhuefSj99I2z5Ioa4wnjdJUcdBpuZcHhms0ORa1Z47a0Nlng1shNjC7A
mePHexY+g86UiP1BGsY7H6swuJulp1ngmAHqg7par1kRoZdzMglVA80s0nBxqxviOZ/GDPCWKAFH
Lx5r71vfF+jGo7wv0Wc4zj0KcKk5eLiPfYu9kCrmPtW7kXsvV+byWDOKWFmQttamISnQTrZTsNAT
aJWdWv+XNkmt+TBCAzaYFZJ0KAMMpzSpLB+YwXC+3GL+3ozGowi6T22jEPQITys9KEyo+jJPQ3Kz
widIpTY5Pzbi3vI/nUCcpFWPH8g3G7VchWu8QM9Z8kDHTgYRx1anQJS0a9k0AtdMNZ+8OnqUA38n
ZifuTVGZ9JwwuAuy+cXmNHSo4+XHOJYDYdRmppS4Iow6GM3KxvX6ZIBbynKWVI5yRyYxwdFvwTlQ
Mn+dyoRy3uWfUEjHK+mOT1z78eH//CLlkaA+dBuQCe78GyGAYEMv0Xlw5l8ex15SEFVBD7HN+XXs
4keVDPD9hW5uhZ7tfem/u243nDtucbtxRmi02jQ9VhWXIwqV+qeYsMFTFMUHkVLerOJnLf3uWs7b
gT6qHTxMSDxJmZmHQDENE93wllYWwdCAq6Cdp/cw1+bW8KE2ArkViE88nSO4OMbIqYBCh2U4HlA8
KXs20T45ebRDcnCKttjj/UnugTjYpSHuY5vGF5l1mOsacSe3dan1pC527H51sw53vdnvfE3pVuTC
rYbUiJEk2QgGyiX2lHXH9LX3qQjS1rAFfkSbie9uEWquVVXeSkzdKxeQiatsFsgBM2FilccBhAom
zcJ7SOL5JdW5fauMMH0kEX+tmfY4wyi+eQVzLN4ERAzmRbwV3RczwaNRegkr7GeaOwVOJjKovVtQ
LIkU2xaEcGZm6wu/E2Nj3n8jSvluMKUJ5iznJ4ManabTj6bl5O7WxctEPs2gumWQYFJGHZhHWkZI
kHcQkxeXJ8XxFWi6baO6dRqqZE/ROlKs8I9W31Pri2ERFD7Ux8q/JZpNJH2dgaKuXBtC+WAOsP25
Qic12OKYpE7bnV2s9cTcDMpw6FeubZs6PYfEVGrdgrB/SS0gxlSPDQdGqpgj6qRmylLODwr4KgLJ
jZIjSC3TlO5Ts39PdPbUZEO7Z8p2jRRthT251tVUaw7VVIZE3zH5RDsIifFq6uZy08RSbKrQfvbt
uT7Xw9EM0m+xtsYtyy2eyN6quF3ThR3rfudMwXNXDN8yt2s5NwIoKwfmmXHPQxnwMzd0zdRA0OTj
5DYwm9JhotAbFVwpl9C47zCYkBfOqdF99P1hbaMf7YqYIbBB20lbfR+SJn8quXkOvvE2FFNJQY15
H6lrWlsetFPbpxXJRQyj2/6GWZkzZk4H4BzF7MXGK9N/Lm+w49cTXYhNjvmpKM8uqT3TQEyjIAq8
AA4+rv0rzx3kxoFgF49IJAUAEDqE+gcrTlsgwOUPGQL5H1DPJngTtMqCMhbs+8JYkMFx3u4sOieg
fmxdQLkrxG697zSttq5F7V+dOFyskI2IM2gUvp4YNZlLe9UlybHJ8E+Yo7f1M6u9/PmlVVO9z6jR
W8cKxG0lmXRVjf3YDelwmmV75PgPHdbiepvbjJPD+LOvq3QtZIO5OVdXr/3M7Kj+iv3oxDj4hrHL
Xeuyf8dAkC1HzR087bdp5HVYdvbV0aS7yrnsb/Mwc3atzPqrHj5kjArShdOdIRg5alWT9ih6zjJU
KmilUT3aU+sV7snD21AFWbefsoG2cpdXG1Fn2oXf9BD99kGMpKjSq9DG0mY6kLyl/9U23XISMttd
ea64fHlk3ulpbfpdm6B7Csmcqp3LtQdenpjnwMMv413bcQyzk6uFkE0FmdBUSzqcIkI+I+n8NJfF
vI06GgjCyN5WKb4eClOhbUlqMAqH62BT8a8TODMwecT0Fn4QllIuh2UjtizDKEK4G62RCVfmVJ+m
Y370A7TVImp+hFX4OJNPQDbovukkwtPSx29GDVJx6R/jx0q9G51OoQsBD9s0bS96HdS8gw7JgW/S
1A7aoGPCNQURmCh4CBGizNG0XlvdgWOz5p8+LQJr2G8ZBzT31ioKij0fpR7+05SX8CUZ6oKbRokf
7Ye0hFKm/PdZvFuO/PI0oDiGzwgAzG1WQoU3P2V8wFgg2mRtux9VexU1O4wzVJCTS1o2QvUWMA4J
JcrYPUn0uzcznahkckkT8v7hTJP0FP4iWwoUSSrKAZLXzP8M/IB7W+l9DmXS7qQ0t5lj7FglgQ+R
VERO3g7YXCcsLqMjLmWXU2uq9jBAr9JJ3iID5Vb1vMjcBXolZ/7V1QDCNJamuJsJjeX6s0KnWVXt
PbCRsQqFwaAkPmOT02QagJlIFPPNlTCWac7etK2zQGwJwip1jZuGjQYRlRvCAUrNpmUoC+9BnmRs
HISHqDQYNtDB5tULX7zavfRcKXq4+PYws3ObcqOT+DlP6Kf0odbYmDkREcwjVmC4JO5bPgdnKupX
6Pvr0uwVfngIlPNTpYPrMhCSDp4uA/d+zlUIlJD6wFT8FmXkGRi26Y20m41osc34ZvwpyTQ3IRhh
smkSFmycaYAezZlKEx6RTUU8dKvN7kgcRSFexV/S14RIanr7xvYWjpc899rtbCKKDoHxnC5l0NW4
iCtTyn84Qn/oo4NK/X1q9wzixqvER8LkLeK8Zf/oxFNOx3Bn1ZfaSThA3gP+/MRWeys3EzZCe5u1
cK09dRP4hJKpOOZkAkkuAUE36NIj4MTsD90zTPnOAeg4PjP4bRIyqlGbH31Jg6e28o86hABrR4AH
Npx61z36JlsKj7XNgJsKJfd1Xng19XfbhBkaanokI/Ji3G+5PPjmNV/mmRUQCLwUMUMui6uxeWhn
7tPsidRjeLtsKYYzSxqy0+E+pM2D9pMXeHqoxwxmHG1s2rp4FB2GbfjKlyFv2ZVHqClMPvG4QNN0
YgZFEv5BF0Mb5tRgUAQ0dcE+ENW97j1u9Eb3KZshpcUJ6vDcRwpxdVQXw4o+R6dVZ8+3z8xdCJfx
avbYqtMNJQxbqgJAgLmcnkZAMMfWlE8s+UyClPdaVsF8soGVpjKEgObZXwWB6J3snBeWiOYkmVrV
ac+rLmHG+W5+nbF+rNmmlqmljs1nqCl3Z4y5YElu/gWJL3BYXg8wI3DK82wxoezHXVxwIJ3i8Ysa
K+YMxWxtCsJanFc2UQJKKG3XRjSUO1OUYk8M1gR4fhy9NzsYyaiPuqLqZEB3lBqdIW9eWi+Q+3qw
spcuMT+Jeoh102KZC8wBM4JPvsq0AzjHFM1YUp4yEGp4FOiH6MvMIJxugYSi5WMzAflYDaG6OeOv
qrCcb1bBVLP26HyOGV5Zo+dtxpCyoCBAynWxT6azee26Ud4gHhwmYND5yM4SScE8ExdbTyZvnVR3
LE/dnjdLfAUO+KbGNB/CGDRGF4GELNVdce87w9KSpkJdwJg+1Y3cUfCMn4y2EuyFw9KxM6mzWZ50
OqjLYhpHWgRZOMc7LsbGXhb9M6Nq46FPawpmFCwsEka49eRKuan1UIS4UW1+KvUUf9VZzhIDe6tp
5+5KMN7vo3TvV903C+shET4uhzUj9zQbiwM+H2yONCkiPtTWzsvm/AK5noOBtzALoJFpDtlO2QZA
33juDIuIVzo4Go3NxBXghACzbCxM5e+0KE5WR2HMOMmvMQl+wMc8VqhejHir/2DvTJbjRtIt/Spt
vUcaHKNj0ZuYEDMZIilS3MAYkoh5nvH093NlVneWum9dq3XfjapUJZIRDMDxD+d858nWB98K5doa
iKzNYxB1oZCXOup2lWfs0EbQM4UIX3RxGHkgsbR+aRzGSNW5UH1/48+1cxr05R5pzleYZ9MM274q
v2g2ugJUAvZ1ihisgutdu3G/bph5ERphhRszCg99/UrIKUMxd6w3get+adLS/6VOnWJYjCxpzS0u
qg9wUgdLtJewy+ErDTOIY2n8NLBJbLH/ZFtHxGwviD46DCmonniCVt+RGwamzi8nz3wo9ewipw5Z
j8E+wXa58MglwaJhETU9JM3nnFZ0pFF+1DsTAV5iowmq91rcZz5sC0iiekMSiHmvcHrsMUEXKyeC
h9eiZ3hR+G02E/m6M+fwLYQsZbdsXPt0+uImMcAbL/ZZ4lJ624j1dcDSfkxhXbqmfGxJ+1pXjIMP
pcvnyb4gS43lCX0aPaRT/cgLlowa+D2tUXOXjkdoQlTAf8vu/yv2yp8OJP1fSe83P7Mo/rv0HoOS
geeJL/rLtuQisvcUb0U6f3JX/iG/d50/pLAwILnCM0xpSIT5Rdl00f/6n4b8Q0pXifaFJyz9F6ql
ZZb55//FxIWv0p0/SS7Gv2NbwsT2m/peZ3BreBbsQdNCfy954X+3u8QFrSyvr/b7tCWLkuyWxPsY
oZ/57RJUF2t6Ifn4qa3BUy1CCh5BaDNJy/bWCZDkLaf+8zCRcomkSds1GkkI9JZEp0VuTS5CQf5x
Ej/OpHVRw/XtyxgkP8fKbV9E3DxLmLXcqeFjm9gobEgH97T+i9E0FBKMdIScNv10G52C9UvmsIEP
skuVFWckJyzxTeIRmhAasls+QGqebxEZaiu6zQRAwMOQl/A86tG9SjXnFBYEmZYRcKumAbO5wQC/
ruF1bQqrdQ9Da9+X3mqvfLQvuKeXe0vcXlRvatG+AlaqfceiJlygXcZbI0HzOgfTdQoRR0btN0wX
1tmg2EljUFEDzXaZDafCZEcm+1e6RKTA5kirL+t5qyNliyAzGc33wuMxGpFn6gzmpnDr8kHm3xLH
eesrzVxjpi9XBzNmdkerFdQCS3DVnXVyB9nYNLyDyNxl5fTmps/DMB+mCgbd5IQfhjtGDNaNGePj
aqrvbHGXdak1/SpvKDIGNDarDNcZpXKSY+qCgBDS5bQjdWlIk7SGcBMHaY0WQ0MuLYHdapF5Io5i
m9ugVRjU4UDAk3pCYebsWvkwRWZ3GvLxqYtgrtmN9yCdHBsljfFpYr+zrmNy2euwP2aGZa2S3sh9
oc/mTpoEkBJ53/kBBIOVRKmGmD1Nz3hk+zPZf1dWXYvf256ETDVVvuh0g+lpxjI/BoTMi6ixQoeP
YZN/1WP7mexhoOBkH+1C7wEi+M8QHQh8+lG/GBE9sxe2B5cV7CtBTUfDbJzjXDnzhjFdt5NO/EpK
1xPa2BtKqeDVG/k0smIdUS491yQF8Yk0R+ZkBTBrkpa5s9pTV5NrnPPEsJTAu1/QazSDfSGgkzCF
DnYDnIDgTE33xTQBfPZJ9NLhHd6xFc+w+tXGxep7PyxGazNHs3OagiE7sI29MURC6z+j13ZEevzv
0/y/Ps1113Txbf7nRqrNx4/m45cZ9foRfjT/Y/8x/Mx+P97/+i5/He8m6Ky/WU9N+b+Pd+VXtSwm
Na5t4cv4+/Gu80ywPU/+6bpSIK5/nO76H7qJsIDRgQH3C+3bv3O6/3622zwkXAgmns4rQQb729kO
EtEAVpIFW9j+K5uoatbMa8eKdqI1GG9Y/t9+V/8P66Spvt/fnVzIa2jNhOSHCtPDifvPz5Iw16qy
UvlBdgHylkzECXB6Nr228hqZXyLSPTRdRd8wCyxtbjc1dko3SLRUJgZzuw4wgLlrZqZMEWET8XPY
JBfXne+R+ZaRUZOj7AurhPFfgMTgA+jk/l+/A/Wb/7/fgWlY0qRg83C5/fM7wLNUepxcAVO5edul
9cEG+hwx9tKSB8BVT8nTyBxAhM12YWPoagQqAdqXNKgekkhdMszhwejwEvGGpmyqwsq3OyQ9bG4C
GhCnX/3rV2wqANvvLxlVkRS26fAh2/pvLzmPXMJBdPjF7QLmz0CW8ivRiobnXXP33tBWHM8RhbKW
IMHwlmSHP4V5dXpsuiL9NpXkO020UnEJpoLpCr64dCBHIyre9cWLL9LBJ1H5QYfDppZTvRXaCCWa
/qBywXwsC3sX6nCzGN+N4BOxDDjbX5IQAmLHVcy4wmk53tD2ooE3iHNLuneblULHXGYMRyWgYQm3
bJw3OHTsXlaFYV/0WkNgmrCBY6rjEdNyN8DyYCBczYc5/bCdjJ6H+Qd4oVICj/0ZouAMIjJeNAgP
9bDOh2F9ZNfPBcdDnwFSs44I02ume12rNVO6thyLUcdEf4bN1rTXnsGTyElW5JjBQgT3AnYxQ87e
HK3RPLKm5dG1R+Tv60w2NdslKdA55Eb9JNrhoQJXMxBGWtmWL+cBNQTETbkJEOcsy7tumie9lgf1
oorY8nWkfBYvGG0lZpvgaEfdJqWH9wLCswgPM4jY1bLy0TTd3dSa+7almWFMzfK02ylH9wQaNOgJ
T9QQi0ATUa+2dLFt86MHPTyVLf9ZvKp7JeMBS3O7pmdHkI4jQL+SHL424ehrzSt76hWRsSx97XXr
oUXsrh6M8J79uWzvvcYemSBaN2KsOdvrZL6PC7/P6gwXjREWrGLPIlj2Hqqo+3zY2JBdk8XdeBDm
ALzsGyLui4qbFWJsSMDkKO9OCWl35/ErLlSI6M6zu5UcHkR9n+RRhg+IQQ/FguSBXN6Rt2cj3Jyq
aVsRhNF6N42SUU8IVYmf0pGup7nOFTckrXXfr1mfQGAPtpZ1Z868jqzhIt1hVSCCc7gkKkYiVr+R
UKwzI2KEj7GTdwVsZp1LUi/zCVNI/s5gudlko/XdKrSvUnPBrXXBew5D1Zlm7Tijj6ItTx9YOUQX
W9S30SPiT6SQ+1Yht8+C33qt9WW2s0gC3ZHQ0R5mUYJIUW4fOwq0VT2wlNeGz3xgpc3AFX8SUGBb
y9NDkUKacjTelJzwf2pke65Z7NRrzRL2i8m/YcNAOKlLc2ksu3KK9u5oPdVJHb1ULUMAYzg45AGz
x9FYUNtsHseBuy/2WEO1EUMoyq7BCbRL2rrf4ai3KzPIG3AYOcroiiW8FyGOJLDYrIDbagg5rl5m
m4R0VuDahiQ8DprzbCQczTLF0Sec1t0kgmIMXklynG3dBoxN8QlM7Rs8R3lz7fTcj73zwijiwg6r
2NYRt6qHeSYu7e7bgE4s0Nvw3FevEUiZM+mSD4wa6KhNMZOlDKW5E8NFs4oQR1L1/usI/Qve+ddz
6zeM6G9//f+QKsrC3FLPkv+8GDpiKk8hU/74p/aWh8xfX/mXvdz9w7Mlew+UVr+aWAqsP7Ecf9rL
LctStQ5F0P/pbu0/IMJJ+E1Sp0SRGL7/Uf6IP/CaGzA5cEVRTDj/FpPD4H76/eHomZRRUup8P7Ah
5m8sBT3XkxDN/OLH1XUoNWcrR69+NZGhS+jkVwvc24bV5rZB5/TZOt4+bLXqZ9LKiyphKjXr7hhM
+84sxpfS7T4WHnpHwmJCfBHIWxnBzivsu2hTCrsgZjJ871r9IpZkPrnJx4wCcUMYpbtdgEHf7M7Y
wRnt+J5F/V7UzzrzgY8577KtxPLmx1b2xXYIihLIpkdImSvsQwedBHSSiYcVcDtsugTIr0drPMda
/1F6TNL1Xss2FbRsvm3bM/WtjI32RiDd29DUI8uHksArzKJYe9eAA4ENs7HrMi2/1BlCKkKbyTZ3
ox/CJdcUGOamUuWKYW6DorC2BjxgdlLfNI2GJ/MwvzYGy9wx9H5EIWLAKT5qVfwma9I6yDQ6dpOb
bsoufLHkG6jG78CwSDbUCDWukKUF5IeBr8qfjXKItuDoGEeDlWDBNW0X0QZvWd/6loCEr3cCcskQ
vw+M/u+IaC5TdQ4xTzwF7MsuC97oVhK94YBTY7uCJ1UJG3CBDNdo2Hu6uY5cArllMFo3Q5+MCwGx
h2mS1u3X/1TW0XFyFwOZmOU8mL2cdyWj5Z1pAzfMMbnsIsBctyxHx8iocHwlfR59WhoyPqzncNeU
AwG5VmS+pOGImNH1lp3e9C9zBBEVZzUQdy0+5lqoH925fNCs3n5BS0wN5Dw3rQe4RJ/OQLDeQqQx
TzOUsmNPAAApWYlfW0394XpfTZN9cGck3g9Ad4SXBDkTxCg81Sqvt01vSc1mc87JILZiwoYhUWHv
wOiI+pXwyonY6y6+2pP3dRF2fImc3NoQ6QXisKmh+uvyaZC934h886tzTWaT7OWGkXJrlNbjrz+s
uaHuSTFKOJ1MGeos+ZZws2/z1Ipd2bAsyjE8pwK9yGzq3WkS/bVzxHxkvl6ug2T4qKDt7hsXfGjt
JregcCf8d9lL1riXoMMpHKfoE3C6HfGIHOaw0t+7nhxKAjAf9A67mM3Oze8SVg3GlEBj4KFPYNay
MTuj3vbUxJskoJSZWvRsyhKm9QdNM49jam8R9/rN4p6Zv4JyIL6DMYu+G5OKQUzng1vAt+GJR0I6
SHwIIeDmaU1qzozZBGKqJBOaiOuoY4tSCY0WP13erN48uYMouM7IAnac80xe69ri1fp6y76q6Iw9
l4g4J5iNSN1KicQgUkmb7eio57N1olLYkc487XlegiNGevXuxQ9FKqhzCNZpUhwFdUH9kOBCunU2
qkRaiBd9GHzUzNjjZdS9BMvgeyajKNsoPLQXS3XWoyleI0Ps13mOl6IzUFtNXfIgcWtZWV89m8L6
0kV9fhDBbNFsUaKmXfukRwFx0YaXr4H+YQovUx+Q8D6STnCCxNnQt7Gn8yCJi6ZFlllAl7Vsf9Zl
8bSY4qteFGs7DbRdMaOS7DWc6mXQL0eHUvcUx1hIvFEgmxLWV2R046WI001LcQDAwku3oT+7MbD8
TNcPnVsZTwJQLVeafooY0e0GK/4xg4O8uDaDm4ylila3zZH0+bMe59meqC6y36ikgmHQjs6itDjh
PCIxj2ofXwBWaa7HwVnmjdADCEQ1rKIYTQBuY1o0gjRJVumSxA9FGb8wFTwIBm3mJKJzFnOSArps
DympxPyuiq3dpcFlqQ1zZ8IeWRvfWnz7p14Ib9sJR19LBvA2GP8rvKCrl0D914Lgqmm9dR0Cb2vT
I5UZQhbg9y0kT19U+XUJ8k9RN9+1RqNrM76zOCQAun1sGBAaRXnit/BRIZVbQXT/XIDh42KDpCpY
iWWKiV05P5p8/CADr4QooD1H6UxjpTX+2LKr4/J5msxug98D1l5O0LsJBBRd2HcL0+CG4+YZP9sT
P1OSxlcpqxaMioig+fhIduJjR0PjnWaSLLdDlO/hcvpVPXypK+ayBEGS+4vyjFWb/dDVmXdcRpMX
N7YYT+1jpaXesXe0F7KBAhKKI7IdrUeQiy0XJtVpoEePiYHlduDBZgXxoc8eEWvL1LukeSgv5i7V
FvZtDqyPAjWP5pHuwtlWHyPUdEc3KXmWW6UgN8412HPOizjaxbMgo+bomc1jbCzuHpuGD44bVGAw
vrtWs526en5LcvCeLqmSO/Jz9L1u03xtUMi0T8S8izMidZp1ra3OS0sGuwcTb2PbCO6XYh7wcg2Q
H2CkxOwRGXCHt2WGyTWGJEZ63bOoCZPpjRiZVeo89LHmnkqbngCz1N5FqofW81BLXnYQ22wgTTQq
c4btR63giWLcRbX8WVZavV4ijim4lw4a7Z5euCFEofYsTGKLuDBDNMiwjDws7XjUmvoxX8oXy9Ig
hSlpshPQezaJyHxkcoBtJcDYLpWrvBT2Vg/T8OgJea6/DsAniNIIFUKW/hxGwkr2KJTwT/MmwYEr
Bz+d4sYzLA7FIXnsMywL9bKOQ7NeAyR/1jFUbFoubfYIW2bh5EnbSHwQWHIfRJc56/ZzuRBCZbvk
9llEWtsV+T8L0lQX5kZO4taQ0eJDPOvw6alNycrVEhoQz252qf7SF335aBCiJerUW7tRuhCpMK5N
N8U/iiiCaweJColZzPchrpaCOfvykAH/wMaWnQceaml/T6wCXK7wCD/Gb7zRHjxmY2tgbunWMuvZ
p4xBSO7oz6E9vHlB+0a1QOuawvUgNvlgCv412EHm+EZyt0eVX0FeQ4G51k7xpczAodPAebbxVE0u
lRTK6CH90tjWDVU2rrlRbgrbvoKhvVfUQlPjHssSsXUXJW/xqt3D1kZ/n6RPonL2Tku/nhDezAsA
aG+LeefJNiLjBAem7qJmSh2HVOPY18RgbkGDfSc95Ika+D4D5ckmum8keus5zbdghrN1irhqhWkx
waIbYLlCH08gZgrOhrqx7tb6hK8kF3i93CLdaaRG5qL8oRF2tpKi+GHrOImDPozIinQoEdsJe8uq
ZwtKHo+2NbL6za7o8BvXvKTBfKz74aR3wxHiLeHspzZVhmKnpY1PPw1++7ruIFmpVmMRg1Vlxrdy
vGTbgNdctWn2OcAMQvwWbs044dlreqgX6jeFg0ud+VWytwD5ipoU/7m5do2vU6w7m66OvVVB414H
0b10tW0882HbRnmeYFGs0ZtU/BzXTat1yf7ELU0i56ybYt1NUj5Xpt2uFiv81PG+hKV2kBaiMLVP
5T7ga3RdPNdjtQoJnW66N7Es+6ZrtnoUf4tUCgFJcSvLTD4NGHUlJiQQE/LZDc3br7dnjlB15ETk
nBlW+1RPfhIlolQrxJBA2UPUHTxDzTW2RW4cxoVgqan4JHPxxWHRQhbFXeZwMdMrAJrr9LWOlveU
wDF8RM85F1XgouVuSJbFsM8qPU6MmztofEPjRljaZ9PLg97X4AT4kR7LFH6Lm1BV3VbvQilMPpns
3S09+Vyy/k1XitZ2xFVu3go05EuSfjbD/FHKncFJ7N3dMHi2+z/RhsBfCWuAjpcldyZ26MsM+ypa
65onwTMcjXM0aD+rgqozf/Aq7Tku2re8CHdBndz7Krv3lvsl5nPsICuP5WMqjy1f5Dq8Ad5pNsak
4Bg3yBCHzJkIf5A/Xb3166lbgezwOPR5TKqf7zm4c7QlXrelPFSUxdSxiDWHQa7crPEBsd/hpnK/
l/Ub2Qv3aIk3WfxmYAM0teqtmsStENrW9YxbyQxSz7rHCnIjNvbPLsPD1kAzjbT4XnjeczDy2qPo
FuHNwY18NfxrOEsGRlp+RJNF4O6BULMYeQD00zocUbeXdvXeGnCVAts+IbC40Ray0GtfjRqlEQaS
DhishlpT40mJcHntTNWXlragRjOxFlZzn2ovWjVgSw7mCB1AEEo0eSnVTtSiV7wLWTAhAbXLBL5h
iug+phWBk25PqdMgOjZj/X2A0DWRPMCXz2JT6NH30fUel0nfO9M4Xbyi3SbTUvteGn+32sViqjse
bT3Zy86k28heI7A6mwLohx/kLo+EZgKX5jkIRCK/1lNxaeL0yuSmR1hjJHRgZCbIsas3GjALELVV
dMRGyxSsKvpTmSepnwZVSckkD/XQz0cShTBkBoTUY4ksNhaSzV2Wa4xb034HMKY7Axt+FN0U+DJO
4fNY4fSYlO5unmHwa8NQn7QUnUinuPc0yqPTfieyznnwuiRF9aylRzIdot2QaYgo+5SwRbTHtBFP
HLdvtdVXt7hCHqMv3KEeCpFyJg6X7ohgeP0oaR+0PuTE9jLevIVc2IAzv2Ug7B3Q+3wzE204oxyh
C7dRjgiSeYpU1o9jW+49GNzfSG86ZkoHZFdQlMjZ3Tiz+3WuYlBYor3JsBzPJYWuPhID4PEhnaZo
AAKGztrQkX3JuSRoO9+5+WhfZccD2RkE2epVYu4mkeKtwiq3hZgLLGme6E+8ejzwcLoWKOyOjSw8
Nqh+NZfZlvSB9IG/sH/3O1S9GzevhwvDEmZsOaKg2OiDg2VwkcZ64B2VTcsbuaQNTScp6KttN+5X
i4/G45bcgg8o9+M4Vw99KEkOEg0ZQEZ8rGDbe1L9/MCeX7x+vPdd85Ri8fnCaOh7HgX1WWubkqhv
KkQHBvjRHfmtYenJ/VZWWMJ6lij40a2L6dWHJBqZOGaQ1WZrJKC9ZQnPNsQ8xE4X70sH7WYFewHx
NxJo8i2fihi7spuMybUdzo6InC+BzmUdV9oGJ/6jdHNvo9lRfq4wDXvCs7cecLQjlUOKo9TPl32d
IAtsId/cykrFsYftFvIqSYhNv4HvQZSW+kPLi592jq/aIsLBb9oK7kUHq6gvNa6PyWWNFWikqYp6
1/SQXrxi9lEfZPs2LS7NrI9siNPuMVQjXd1YzgFMgKXWxQ6Mt3jJBpJaNdP5QDX5Z4Dj3KL0i8nO
3SWO1t3wnmcbJv0IyxEal9YMc22kDKlQQxthtCaZ2cFgIVFMDyFPQ9YmWWTs8qx7MQUmHn7uRdhq
fzQPFujoWZ69DlBBK/T0oAf2z9Kc5bv6L22ebhhRMYahnHoC7tpxkusfcaa94HW2QIgm5fJAgXLR
JlJBxiDCoe5F+nXUGQ5NkfvGAQjDT8h1UEzaCbSSs7IShfsxhxtWSMZvdvSkFZ57dtv0B5nID6La
YK1ptgaTJ5CG9UYP8UGDrHE2i8TOiEck3TjmzlAaTbSX842scZ4DerlNa3SL7szJaSG1ObGE2YdO
9QCKOl/pyyA383AxFI+pBMw0KkJTzRRR8Z7FKcR2NimOE9Bf3LmJV+4dbX6U47GWjK1LRX9iaMT2
CiBUrMhQotGZnKQVqcYJCbROXX+zmwS2B/yMQLGlQoZXxOdWM3YsyFOzYlBhGEnXRTMeM1qbS/Sq
/6JVGYWfK37VOFap7+p+EABm65foG01pemLi8uphJKIfUziUqmF5McybSDGySkXL0pK58YduZPLk
wQpXTC1SjSjtFWeLHSFHCegt+xeEi10r00hF5oKCnjFQyOR+qUbyGMws9nGqeddff+DJQegcNHJL
dVOvjRbApj6gFq1YPUMK9sY1KFlrb9cZ7Qc6i3Q+OXa07CtFFGtBixE3ku5RnF5q7IZb/E5MhBKX
+ZZikjnhNQZfenZilkyBHPaR07xPo7XPReubimumzQF1b/iAdv25CKvvYonDzQKFQOMo3bI4sX2p
OGl5Mc97gmFf0CqGwIy0VU5K42NLGHuiYWFMEDwdMM5uIsVgixWNbcmW75rWeDyUBu4pbsiTJbG4
Fd38tQE9+S7mAn0TvoCT7MrhuaGnw5aXaWPKc02QGS0QFzO3qFtOIHhxsSLHYZKrN6MHTQ6G4T1T
fLkA0JyliHOxnJtj4lZ8avWPVrbpc6anXw3h+kM7lbdXZOvAZRTGLldAO0eh7cgn+m6OIDpNhb2L
FQBvVCi8QUHxJmE9W4zbNsGAZcAWw9Gd8eFG/bMQ/YfsPGvf2YhOgSA84GceTnPfiKObZpe+cxOc
7ti5XVd6j5irb0KB+3IIfrVC+TWvyzA2+5GQXb9bCKuxZyIZnbrD66NQgESv0ofMTJ/kYAABxOFs
1z0+XjYAe2fRUKwz/WgNIEKe3oVfXO2pgWDJDJ39X+M2l1hhCYsp1db9BD2qUtBCG3ghDEOSKZk0
QzUUCm8oFeiwbQaf4SHuLRiIgYIhzkw1FRwRWxPNenyrMettZgVQbCEpOhAVDYVWnBvcjq5zrGEu
Jp0LfFFhGD14jAOynUoBGiOFavRgNrILo+RXGMeR8Sa2Ys03aA5WsYXRt1uMbs94y+bmYxouFRSS
KDIk4XfR9q8iLwhkVfhIwsx+wMGpr1XBpaNGLiuasfajVtxJkGOfCYa3BVunodCUnYJUDtAqJ4Wt
RCZPGLVCWRYKammweneAXI4RuMtIgS/xJd0LhcLk+mdLAJsgBulWKlxmqcCZZQhCMxv0ANykCo4q
V1GeEC2dFcu1lto5rUBwNgrGWZHGswOpUWx0heqMDBz9xQi+Ex1SujMhesYK7QnoqKdGA/cpPMCf
3RQxxJjm+pQSz31Uf8sUKNSQIEPdhnWyC0V0UDjR3jDzTRRTKsa6LQ4xA6ONsGCTwxyjGaR33430
8KPClJISFKzqruYhXxh3Qq8Q2uUSEXA6eLD5OS1B4JpcSXg6FAbVhYeK1dUlw8eY/VDBUgc2A72L
t0S5R1awROpzT2BlQD8PpRA/RFh/0gjMR2OM5uMyxz+YQ6dXqSCtbHRRritw66IQroGCuVYK60o0
fUUEqfeUDvCDMjN/g00wb92hxnGc53TSeg4iNk8YZsUDinzILCtWImRVGMInXVH4Tu4F+zqiZw5s
wLMQaO1ZF4+VgtI60GkzhanN4dUSNCZWXQb00o6jx74gpFwg4PQb28yBriAztBT8dlYYXLSj5Zkt
bIsFDFRWXk8/KzsLT944ANAluXANCzc6s0SQuIf1ZFNleniU+LFWcUXgDXQgBoZZWm8LoeYoXCR+
YHOazwYuI/5JfPBmKkryx84BnN9BAX9NohPWrjkTmzwEWBDtjUSMt7eXJvZdGV0gXcl9akFpDIQ1
7/olhEazUHE6mdi2SGx2NmPfx6S61kHwaHRZ8ZoKcTbMOV+7JRhFLzgJhTBeFMx4gsvrtrCAxnhX
QzsOFPbYhn9shczpWJs9DgqN7HZAkklYZiZX7S2FT67gKBMNoDM8ZeAIn38FoZkVAtTlUuGXc8Vh
VkDmuoq2dBrOqZpb55TG088pHZcvJO1yBy0/hIkmlLDsn3WkA3As8RUVFG3lMj64PJEPKVxoIbhF
MV+oyaHmo3vkPLUzd+/s8pdYgaVBemzJVplOqYJON4wEqwYMddgBpB4VmrquGp7fnSyubYvl0HQb
ONfUUew3KCdSVvJBO6UMWe3H0cTn5aJz6IcAWUsCQrKyvYMgkPY8BBLLIQuSVm/h9mnVuMuiG2sz
lAUIw8MWhXg4sFb4pRlHPF4pFXmu9OQ2wvIKgTlmzgrfi9KcK/V5ggxdKD16ppTpmdKoV0qtzgKV
dBr06w5CdjqV114p2w0k7k6C1r1rUb27Sv/uKCU8BksG4ua9q+ZpN+scBq6aT3ZBs88Q0gulqM+R
1s9YN8+J130OSnVvKf29o5T4ImiHPbRHeEgcupaYTSKVM56XVbSGKZedm6Zfs3WIDq7S+VdK8d9D
jdsSm/Oz7Loc1UqQH9j+XliYHMIp/rAFmMiu1/XVrwu2xVagYS/IlM9gUo6DgWsMAwLJU+GmVZ4E
TJ9rS7kUZuwKdJT2NYSkv6nLL7NyNIzLjUXn16U07kvtnFq/VO6Hsjq3DCL5JbxA1XmYMElYmCWI
ByLyGfvEnPe7sQd6rHwV40jgio3VArCI32G9qJQHQ6rdGKYMSNx3Q7k0Uuwa0qg/y+gilYvDU4UO
qq2RY7prafYwIllaJrdtZkBoxc1dZhlLMQ2plVGB644S2guX4zcCd7Mppgo3Sa/9LDRiT6Kkgt6f
Nk9SeU8kvK2u6riAxd5r5HwkzvejUX6VoK9R6lg8eRHTtFbvrJ0xGfc9Hu1mqrXHWWueXeWA0RgT
ucoTExFISVnTnEVxTJRrJlf+GUM5aSrlqVmUu6ZQPptCOW64fpX/JsOI02PICZQzh9CYRx29OQ8D
Ke5F6rV+B2+2adx1HWm4bqA3Tdg0ecLYYPis1D2aArJlkzj72FmyU9nUHFdG/8DnyCA6YvsYDF/n
jOxBIorwPLrafNKa0fDngGQf4suXSzjb5a4nNvg21RVdmOX2DEFsEry5ZVxk2N88FR0VROWbHvQs
X/atFvbfese9DI0nz6keHchyY3Remh8BTOFVL+Lg6iwC7XOIlH1klzDOaYeHCA0C6uBtZ+FU5z1M
D53ujE9BW+LPmeH7VFV5hnFPJmOT7xgJgI6R4wdRZ/BwZhL26lE7ZYn7ahjh1zEp63XlpMwkHHOd
aJ9gx68C0Okhs76n/Y+C5XZnBQDnsocAc91uKWmnZxeTD3rqs/46UhJKR+7GKgQGzQE1CD3cNiE+
anZesBh67GUdxsOlMZ+or3clOVOIyGAD5jH2QtMqUDB5j9n7HOn50fKGu8QFWkbNs4dOHusQ23bd
gKCYRQ40txiJu0Os5ux9hzskaMjcZNNllj8Cr4xTC4hJlJ61ogPv5+h7rGhWyK6lbLWY0MzvjMNw
9WvtPuWkrjx0D9YUPMCgfXCdg4PH2rcN5xvm+35rNNoP7Hr32cTNJ7RKrkmxO8dT/FRVYUInqX+k
IetULUTSZLRPXlM8Oda0aYoKIBi5KmxBCzOOt05ixbsUxye51ZJ4sP5LK11GjY1rUO+glEQYeWsp
MY2+m9a1C//WLEr+6L3HXmivxSx/RAEkdSVJW6wIn51Jc55JP2g6wFVTcsiWSs1k258ju6Bt7Trf
8+ZANsH74Awne7FPgrmG5k13L3X57cTJBxzWp4RjcPEIwNUJVFovA32/evGROW+GoOTc8cYnJyDd
K1bKjigZ2c7hU8RLiyCvmdnhyAjuKa6Cg5U3UGxGk8PVk3s2qN2jZaSuX7IZQEAR8cwY8hxFPqV6
h+w37k3LZx72QCvdn0gIVc5u44tnnRd9EdexHn6SVg41WlTVybYI556W9EpUSedrTCGQXhjmW68T
Tx3b4ilun6Xeh7cAjqJhtvWTNSF2CJf6Qn6F8aCxFCX5zkfaMnDdhsnZnY34DNnGPvHRLGGtnY10
wtpm9vZVR77wPNbZmpHqSyhHX8/m9qvmzB+Rotvmgh38pp04KGyy6WC+IOM/Iex4Fw7yT81uzGMd
lV9kiAKoaapk25uBDoGU4aLZFLfAq89TW5srvbb1p1DeusWNT1mfYJvuh/kJv7+DMBC9af5ECuVz
7niDPwaqMmQgaCX/wd55LEeOpF32VeYFMAbhDrFFaMqgDCY3sCSZhHZowIGn/w+qa1Gd1X+1zX42
adXVlYxgBOD4xL3nquDGS1wy31NPIbyYnWPSu69mhRwhFvBRosoTG0glrB6CqD8uZWKuz+XxABkT
I3MUqK0tBxyLDGeuItbWBxi+x2hOH43ZL+9tcrxZVnmMRAr4Jg2/8JVVTTsE0RYdClhzoBBTWJQi
4JtAsMny+171K+YOVv0GPvGvGeYQaN9GH1NIb5tGQPxfav+qRJp8g/jytnPh5gkUxZCisNYia6B8
QbdyTx+TFEwkikYOHy5olanbNSxHXxpZeYcggh5hMKUNq7EXnEID+0rQGoc2Ke+Taanv61ruQP7Z
Z9hkLMlMr9yTTyLfZUMILO2YjTyas6ljFaOmwrjqquQrQorDi7TqpGPYwYJJfOSx6lM84y4BjGGi
3MlgZ+9OvnnaBi/0sJ4pO2b+uF0sH6d/lQ/1TcoaD1o7QsbcX3+fvFsALOaQpUX2EE+j+YyXCHia
tBAdByQ36OTczyXle55cyCiS0ZLcz22d3OdpPByk55wrYXooWPguihwRmWGI7glVDmmELXmKlWdZ
G2tgGRPXA3FDVttczXnhbGwDTW1SIFTo6nk5uWyrd2Azom0zmJLADlCWFsbNWxYZD804q9vBp5AL
OCGKmXdZV/pKRKSvJvjmc1VfHCtLbqwFU3uOnupKsltlRrjnsm24l1kOIl/yDo4HlKdUXwNP8Jh4
BpTTDWrZZsLIGtvVVSrzP//QXV9dlWun1A/OYazt5HaMjqmKTiY6hsT3jatWjd3D4h4LW2LbXv/w
iNbANGxfm0G8IUghujLrJ5cobX5wyREKuc6dyhM6rPltbVa8ZKJPwty8c5pbMbrTV1JUTqhOWMBG
EHOEN01ZgVC1BudBd/xiT6xnkMAi0ZgBYLW+wVYqD17wXZbHiZyR3CyDG+5exTJ0AiBV+OrKNTFg
qbK7Uzn7hNoarVPVWFsHNNQLBQfBoZa47jzq58C0bYzFeGw7p9BEWzTOE53acEr7MqbU49hmygf+
wJ6nx7lJfiR1EN/UtZ0d5BoPQLjtj2VAmzUvKyyZZVtmuOp5nPwhNCcNlaxVN+Cps30HAJWTbERM
lv/0pl7fT7PKL+P2berOlYKCa4xgy4Pe56YBTu8U5X05caF0DoCMzHoqhjF4CZp8QkwXfZqq2fRk
xnyilHkxMbq9aMvz6FUpx2cLuv6S/+wqFv/MtkkEY/DcEZB+T4a4uQfaOcA4NpCLmKgBZGxFBJY1
0yMKInHoEuTWY9zx8ycUgcwdALAFwCIro1nF+6K/c2ub6kWToj6wmNmYXM9XQ5Nd8+LGuSby8RBQ
ZPRkSwh7yqxVJYhzlvJfx2ueVWRdd7VvQiryiXmukTIuNiPIoKTJSxxS2VVboUqJbFiPXsyMsLsi
g0CH9RpCaXn7dkJm34z2O7be7YT1HO3BMWiwaOi2ZrsoeuZsbDFDF8gSGqnD5N+RcIYNWO1Lv/MY
K6tPysNz32i9wZHdbpMu2LYFfSkTz/xgOclPdn+U4iJ5FOvm3dcZ1oFVyok4ngcB/KGYatEsQd6V
H8QggRdlnz2392yC9H6ITSz2o2M8G7Cx+SCTiQHEW1EnxU1WBWeRT1t7gidk+c6PzmX3N5r9zxmX
xjUYkPmei7rcJaRYIydBp5mgq4p1sf3/8un/YiVzXMtCafy/S6cv5BL+n/CXin8WfxVP//n3/iWc
DrB6uQy1xeq+dZBIk4v1p3Ba/l/fDmwkBq4XuP5fldMebjPTM8EByoBBHJmFf5FOIyEj4hCGre9L
T/w/+YKtNXTr36xcgU+ImBs4krGz5/5uhKJtYx9A6X8AlvoDsd0tludn7cpjkNXvq/9qiOFb2fOd
ATg51NVT1Zj/xU4m/2YnI+WCwYlg8ryCf8RvdrLM1qzCzMA7tDY8eUYc355n3irhjzC1GMkHn+MU
IS1i5Kzd1Yj66nmgz/U8TthAAMCqxj/OjkSy6js7gGQmoxFEHF6yIJSiqAsJJjvRglgbxO33c118
y4p5glzmY+8AiGdQfURwCU8uY7NhWFtMX8lGoFpSq5SIHq5gYcYfCplUNN04ttK7zBO8DNnAbcXx
ZjgkGMwWB2g//hGNzDs68dXCkBHGx1+usT99DP8WXfi738/lAwPb6QtTIqKX3vql/iWDMug60DLM
Sw8yEs/LeJ0YzD1WiRsCWhRa4jgb87iBpVOiaMRi5NPVJRPv36azBuXQoespjn0NLNdM/+WyIE4v
/lX9pzf3e67i+uZotW3TtF2YtPK3N8cuHFlaNoBKQbCOCgASnwIFYief1uQ/EyGcbJDVYJBquitY
s1h8YuP5nz+gv1nleAt8QBJrfeCBVv/NDeBxZWTJkvkHp5JHScS7Rtscjq15EW1+nlIGAiy8d2rI
y/8S6vgfvhnpmPzawpMU07/fTq3dWqbO/IBCCmiOWQLd7PRF++zpp6LxNlyg4T//rn93PhB2Cp0q
CEiSdH37t5vHjti0E+ntHdhw14Cu5ilUxfA4lunnP7/Qf/hQcZe6lgc8WvoU9/9+0Umix/51l3o+
OjQmL6WBpIirD2/TV+6oc1oz8bLv//lVrf9wOPD0X89NuAWm/N3bqgfC67wOgo5Rep9YUyCJFlfx
XL8ElnwbWp/8jJ6dJH4mzejnn1/c45j9/XQMbB6qjuCMFI7/m+cytXyxtF7sHUQCu8/oA3a6QJt8
m9atc6foaqI/MOytVwRAXxGoHece1Udr3pjdS5paG5KN/X1sC4YmCBqTXF9Gi1q77So4iet/zzgA
k57pM1DOCfJGnU6qN6IXQjh3geCJ3zWHbPQZ/wYOfLV401INw5ISLNNHtqje0jEYldNlMXJ7V7vi
wyvrO2Yq+Z4MFzTSFkk/s0U/4UbVdUTwXkpSGzvlkR0qIGoOCAvEV+Wz7xPNwTTNFkZo+VEVODSj
uaA8bJaztrS9mzs72cRLeyVnNAlgDRVoCBJ9MtLPQbgTogq7JHTR22+SdccSeTX7QM/audJ6I9Vv
IK1JA56vrOK/fE+4pf/+PQHR4GFqCv/vtx0CQ3siVcI7xG7+bUDFCrMG8H8sr0vtHkt7PLuD+8Of
83dhIjy0NasafRQVoQd5dR6C4qaq6rNdgjbFhL/vVynsFMMO/GXH6XcjIGcSdJFnXhc2EUmwAtPi
MvJfz7YAiTznm8VT53+++P7jlR/wfBcBhlgJgubfbzgw8UIR8REcloahYMZQbmTh7rbDPdX6XdCG
KUoKCO4gL2xHbv/51dcf/u91ARGdFB4cSD5+qt+vfGRLHVU8QZOiap69yjsTjH1uakwtVflOiMxt
Usd/BmP/r48OzhFMZH97WZCJgE+olby/+bia0nIMYAvccMFo77qyY1w+7nkj5sZsyvc2mC5dKzhM
U3QweUbOyWx46B5IS4JkdmcCuoDznx2qGYeBM8S3DBq53m9Mw4dVBp4IHWrPvpp2wjFmuji/CvEh
MD0lCMDR2IQNgQQTlRNYN1feEdSUh7Gb8IrKuYpz9QxmeZuPOKPMqEcWMaCm7eOBrob96wCGZGP6
NVy+7EdparGOlW4iFJGOK5+XpTtkQ/qNGXQdSLOBzNrxUaKGRSQ3sl7Ul6VRBuisR7cPPtOxP3SF
+ZkZR4MNtTTUfhg4ITxYRrnkQg1IgRRVdzAdxHcVQ2cgLEVQvS1GtRtqBoKiZFpdt+AHXXmzVj0W
aFOrJYBSTMyH3Gnt/PFzej4PjQ5cGkuyDwLeciQ3IJ3sYiLwnkQKqpwHJgCXtZJpa00iRFu8lzHi
ZRWsrOD4Yq9cagCVd0WtzV3k/Kw6/oWF+Q2R+0ecj4+oH4++HE96IcTL0b9G3yE40sOSa8a4vTHZ
kNjxlnUT2lY22oNbrmFLU6htzBB2Ur5Pgc72ePDS0QRwFW0jIXbYny/lupqNB+o+VX03Pg1qp4rv
Mpr3JPEwR1JPSNN73Kar8+ZzyYangMiuzlqYaM8stSperY14kVkDFO0hoTiieB3w+24KJj225/Df
Fd9k119UjDsH57NVB3dOoBYmSfpmkC3JkxnKGpU2hyid7TWUAlUu54ntbqd8GICttNu5Ras/UPzC
zDfe8iw+xjEHSJPz+qLlUiqj/mCbeDCS2PtpNQ1mAkpS7E79R2dUew5m0uEiDD0Z6IVwemYA81Aq
jfPbquEcohNUhJyEqxWbcuDZEeD5rThAXD/ln52XvZYd2zikrGcUyHwHzD+4APkbPWNLzpKv1dSD
sfAq1lDWjAWnS4WFfqmzPhRg8FHBi9BvgjOZD1W4TNW+96HksXiqaPhhx8TcCrTBDC8ZKwOEztnW
d2iYpjjd9fzPrR6GW+tG0saHVjaTKtQ7O1OKXwljpBBpWsklxP0Lm/m6In7yQNruj5znFvceQWGW
ItuNaNyIEWDW+/6xqdYho455YGFDXK8YC6a10+GZSD3vUk2rkQ9yI5J2WDLodq89wwx29exBgkZh
ltbAudlQCoQs/cW0CC+ZvEWgOYY1GiAyHo09OdnpDqIzkIcRrmZrY8qM5/jLcPAIBFQt0CsCO3Tr
/NrI9NZmaRYmboJhdH2icoKDMwNpM5WU4Uy3MmbZ+dPUiI8ugY/TR/DuJFlMbPAPmQIxiBKddkT6
vwSbZRYuHDOF9UAaIXL/kjvHShVTTxIGGjZgIaUmmON04pYH9G7W9dkFnbQZ2IaEDmsGUvDSo+WJ
fQMTgb9rpUdiDjAPIuUqDQylGiI9vvWwNurX1O2GEKo26WF1czYxenIrZt8lF3Kipgt5BZ/RQPpZ
wUfEwOHMSvYG2yPcG1q0id1d1MsiZNXt1oTYKmYcY7KwpXW6ULpq2taK8hf9yYZp9LRNpv5Ymcal
ZBrJHD5FBFCESKlDu2b3+8eztTRGDiDMOPzq9bXLDcka4xrt0Fs7MJvlXP+oa76ZYqJgqtAytI0j
+QvTZZDkbGEURg1cw5jvZ+DrGSEtE1iFpl19NasXxmpftWqaw8JCGKvXxdHciipGxGywlB2ZatJB
xRxv1R9wUVbdNkTTeuT7FjVxMXn1HbQoV420Z24+wvk03drfVjNukaAr3tbRYRh5CxkGs3p3R9wU
q73IFiVa6ZGQ4Ew/ItqzUBhsGziQR+WDuTQy+9mIuwdVU65N6ynV8UcccKOmfvbpijLYTUFHYTOe
ZFV81gHdzKQRbNlDzRSei4QH08QZIB7rzjxGtTgM5nxP4M4BFcgS1sjlt3aVPdAmGTwO53Q3us6d
ZNrVimZnWDgJA+hawQkt1B1ET1QrPGwjiiyKH+dYNYh5HBO58XCy8/beddF8ZuAVUk7TYQrYWGYN
wkvvNQCyOQIVnoPi3pws67a2WTfNjdXC7asaltUDgQN6fmKDzeafXT4Yf2RFMFvI3NbWRRG1DHa7
/MoL/SgC9XN2ElKtSLdPHeJdwD+Fho1KzrWrnyrgAurJm9h0UQfkZH50RsJwHas8U1LcLt74OTUN
Mlht3TIlvpi5321jdzwp59HQuU26BY/MyW5+kkX4VBpsWMjjTeEb3/hwhll8l2fdwJ1tBM8SE124
KbJ1Lcllybe5J38wxtmCHoP7Pap6UOnxVufm+5BzhPzxiB1HLrCmWfgCm4UpY+CFTqGOXcHSyq1Z
hFfx3lDIRUn55cwX4kYpFglBkV8X9qrx9ql01hPdMyLJipZLrCe/mvm7cchbjojamKz9gj49t2FY
TStSPXGD6ygvbsRyV5mEdDaeOFrBPJJcuUZNBu3NPPXbf1UwSAx3dRzY8DX4ZQQILIJHnkTMEEPO
E/TQ7g3ZPLdpyu8hnaeCHIIQXROOB5IhtyId7ok7ul7KDmLzEnt7t65xoevoWgt+9FBFvxBMP0Z+
9h1DM9nUGSetX/eXEYFc44p7C+YbIU3saVJErsE6k7Uq+htS6pBAleVTWxk3UsQ/Y4ZnZ14xmkg0
jRxzmyqLQGDDIs6ggciPWC8c3fQFdCgD676GlwOI3K/v/Nq5wJButlk7dJsiZilgxOXjENvPfeqK
bZ6u6sHOO3l1ZZ6dnnwUyqn40LAMPBmplWwX0aI19fXH2GLjRm/d7lcnriwQhlst0QJunl/qkdmV
oQBxuwmhcNZcHEthEGUM0r7K8GDeZTlRC0Y1v8qRmvGP4Rp2lGTTiX5tJGNus6k/jLa4p2dDwG/I
66ZSb1ZjZGco63eFuCSMpK5Ar4MGb5CjodlPJ4LsiBXL94tu7gqrSU4iu8rd9GmxEpsPgnW5sNGB
Ov18ldn+bRFnNpqJESuA7u9tVFcqqpIT3zTuO+rmvafdvWON82FszP6KOIwoRL4w0C5xmCO/mTHW
eUlxSmHnc9YRpjgo3z6glUSWo2uInVO580TxlRr4tgwksgcMMwe3GS55O7OspAh29B36xV0cqDN3
3CFQ/bBv8+kwmQBfIuu8RL0FBC/+RfYH4nUv3DNYqQ9ublwl9XyG0H0ZKvOU+4hQMcc6OwA3PTE0
e6qW8RQXsAMCtGvCxg7qlC3lloeCe8KACAX0oRfqzK68p3TNN04tL4uzXNfS+RWl65jwluSHggC4
rsK82J1Xn7zGnDGBuJ1cF20j5LeN6SisHrx1mRFfNqwjtyh4EtRPJ2/mER/b7ZqD1N/LhmIJEN/O
NnzU7de96qBRKByOitauyqM2bEHskXLBAqUhnbRsUfaPyY3TIvo1wBdjI/Wfp2LGq5wROEKgsd3F
etOh4z62y2vr9+4tm5d80wfEVqhVFTvd+lZyBJjMscV2Yt9au7IfNZvlud9WxG5hw3x1aayxK1ov
Kd258OePJXOp6SwSUvwR7XlDnOQwmb8m9xmNSXRyU0FqXMwsoNxmFTZBrAT1XhX9dYKOe1ezIp8C
wK5l8lH0ZbI1u+A68MosVIJ22mqNGwdFbB8bZ6fO241lcoSKCkO5a69rcELYYz6lhb1+A2tcgBFK
+KUWb3h1EnSK2PgAxTf8ay53UrVdlJRGkl5HscU+PUVpLC3zdjG36svXqCpK1pPWiI7Jzh6mmgWK
oSE8jtYxKshClINAGXxikZeEDsmIlKfteUFDOneouEGFPM8YBmiJsQpKgrKD2v5qSjSruR3djByQ
GydwUFU2u8CY5A3TKjzbYrm2m+pU8EihxH6Cv4waL4nw7KXEeFx70cg4u3uqG5tMMZ9o5Wl4n2IH
9btiZ1UPrKFXSrNF6Ic/4rUCnx0RUroZfBIpm3KVst8kKVFYk8Jos1ZJ/UJxJZOfFmaJHU4ywJx1
9kRDsFPuBIEJ3HeepBxaxPPR9bLO7AmwCtKBoEQHAxvEHgIulv5kaxjLEqiUXYNEd+2UHRtuPKAT
LdvotESjyd7QDqpnojifhOU/yMY2cM6vseBoaQpBhnSDRVWtZdmEUoWozFMaxA9eYGEoEcvGyQZq
rBtn7N/kSCw8dxsDKdJj6KVcEBcTYa3x+Eu6uGU8gxJn6TybKHgAVLHDGL6OsMZayctgyf20tqyB
Xh4UsTRtjuOxsD3kf+a+iCQyrjY+gAW4neO7QTB8S8XU7K2ZINV+MQ9WEe97a3qbB0R5pAXIBPcO
sSqaMDTQVRQg1JmRRf7E8OuP/6NlxId427f2VomKEAPogZS4mbqONizBrE2rwD9VxnFJ77t4HHZB
G5/GFDM1bX2YMwHIKiBnUPseIAdsPP2h17gJDhJGFC3Adyr32KDDt7v5qwZRTRIYwt8+XUcYQnm7
CSe1Wsn1EWbiXpgTX+SA+m5h8ci+dzS2dQOIo1ucL1El/c7p1Rt7/TCfk+siQMXj1FugnF2oVPll
Bae+BpM26uTGzOofq13YId/bZNCAT7hGkI6zkAnkq5YIKoKSy8rGxLWZ9Gs7chMa5h7edmiV8y+h
Z3wjBnNBDJ+NUF8sew7OaD1rBKKEBrVvmWd8NLj1S3c4+RVKk4zRJMh1xIcRDaeJOGfskqdgie7x
TO7b1ozooJDb1ryvbRAcCt1Cr8+QM6G9okWhpG2PWcXtSnSBaMjDBPd3XLR96JtbN1pIMEpo7Gsv
PUMV2vURtsJJ0R/lM06fMtq2E6fBbI38EhpmQoB5YmArnM7fK8QvyJ1xl0s0j6uwkm4ZYBlJCmEX
9OUOHzQ9ga6JA8uqo07Y+rVEvE1WDlWPq9DRrX01DPNtkS5AaKs4DxvE3TSYRGt59on75QLEpzhS
Bzx42EsaI2H5y5qgaZEHoYJzyf50G0EyPabfNGDexGMi7vFczSQg+epYddNDnJoPke9zgc7NqTDl
fYu3Vbv9PTv6DcDXt6wZXqzEKMMem44+98nItjmhGBxEdnGWaOdx+YhKXvcVmEYPSe0619p4wvqJ
0FOGeYwtf5rLz4iQiwpuAtEo+nNIql8JhtgpFzx2h092B0iXLe6mvv1sZHbouYk3iDf8sFoI951d
cZwkPTley9tJFxkyptpipDFkJO8ArMBN8EHeNqQfHL7uVP1q6E326IUUEF1qyCWg48XtCLEOQw5Z
xLedyA65ZkDg1xnRwp751pfBo7+Y/gbCCh0FQXu17YGKl0QeZfAjKo/chclFDlP/YNmAos+W0PIR
RhCjQfyRIFnGQoPaJeAM3XjHxHOPkYFoY/IZ4zTRFNASoFCB2tbmu26gf8IgFJ9Dy8nkksSQBkCa
RqAYDpiBrb2iUVSDLKPDGi3wD1DkhczydrXnA3zF8pH2Dxk4izWG/iHx+vfgc46e+LDA4UxYA6Lh
c3jEfMQEKeZ8b5UIlzR/K4jNw0Vf8eybCPGSEyax3lF3QY9F2CIsyA/Gm7gVD428q9SLqdp9jzMO
6G4xINfwediSqGs1fCQu5440UmaS1fI2FPmDkyCmcjznPV2qg1ILoIUxxxBq/7Q7092oXJ1mT410
Od3RmztcXvizs9J2N0MvrwnBxniZB6iSwOECMA6dPnoYg3YM68JRB2dO3wpGY+geY9xEpklm1VsU
VUSnMlkw2CCxxrwd7RznBoDOzHVS7HTVSCkZ/Sp6yYMhqGmcO4eO14xP1WNcObcGpgMKqDWUmWSS
tE2BWang2deVvJkqnlj4vY42DAUegsniG3u34xV7CAozS+kDxC2BKWVVRVM0j9oh1MLQD0ON84pU
qDuXcJNAF88Nw8mHgJce5GTsTa+qD0xHyW9zooMoVLKNEL0UzEY3yIgY9fk8MbFdE52WWXVIfrrg
mEsUM99YZu8R9t5Trrqt2RCeCOz4eshMqDVJAjNIFy/JcM4StI3GQFYfETZrNI/b0IyAzHO1gkA6
l5hGTP8bSsatdgC7oJT5tI1YvxIzpUOXY37nM3kMx7FnZRWX1T4T5C4xh8GgtzSnqojfS8whu4xm
GY3PcmNr8hhbwYI4WgWymT/DjcKeWURLdK1M80Z6w3xNXe+f0ETVoat+sgo6SlX7L80EZtJMhmNh
wkbIGcufGvgGuEKMmNDzEOXyeJhL0W6k6Z1oJJgrxIxqs3nmBczU3E5W7KMZ9t5jE4K3NhRRmS26
HZpoco4QRWCpcr5STbnbOfIWGNWdcZcjADsu5viVEkq6zzw/wlJy79VAgcoyITfL5tro8CGnNLo0
guVRIOnkSiHt01XpJ98jk83igqibWbGs3dAoyQVCK47TzP7q2HpMYt7mydhvJJ8OoQy7SnS71smv
2F57m7IyyQB3TOjqDgSy6dpaDTNuhI949gGO9S92DGDU0xgh3aElCwiVGyX0oR3I2W46t0Ze3pwg
Tj8uXbHGJ5maSZBHnes9/lEQLP34bHaDecV18+0uKRVsy9aBuRULg3JgCiP3Zc4kjshHFEtdjxYW
Mkhly1OQmI+Q8I6oiuNdJGSyKTvGGDOxn3HrPKpcvlusvo6x81P09M1JAIbdLqOdqcpxoxnzt4Cq
xNr7GVaF2r1/y5Z8pyKr36ZdfjN57Zvt9y+ZCcZqSsGMVfJNBxxInWYgCxy+2g591exEH/N0Rf8v
cQ+BBjYgoPIAYV76REz0S23xIOZxedIqFyRwDI+TRolNdsJFu6rfzUgDSbsjusfYkadINu2CilNS
oE7uLQtAFhkAqhZHfJMeESPYy25cboc9y5J8M+Ty1zTHz4QiEs6WPiZxh7CkTtW2A05ZAJnL+5aR
dPLBMn2vS/QmqnWMsOqZfaFmyGGlAgXG38nKlajwNFM/sHh+RWZqbJbesHak4dw21fVoExU0UxEe
lWDYqVqZb1hd/kQR/mLZJjGWBKgzg473AAaAOrjzQeqYrCgux85/h4dWNFQbfPbbpEyOjehfFuTd
h1TVJ2RBW0dPBEAYPgWHkKcIxhYdf/srbbnhCCdQOxZYVI49v3eVAXpjtrdvzflcpHC4zKUlck3z
oEvpYwvO38ml4/D9J/KN782iPncmAeFFRWJw7o/maWlp2QjOQgnsdFdR7xCXbEF8W4xHx8Z27/gR
pHOldnFBRcUeeIDjvmV+cU5gsR9wTdd4W83PgpCXR0UJNTdQ4oeuNvZ9uebgAL8hUepSWrvCK0Z+
w/a7GqK92YGkbf2PvMFpFzfc1Y1HNLjriw/BxGQDOoDrnNzXFBOD3VHPzexaBqpe6duXpdTLFttO
T6xMeWeTcbP4o947JvPVQNZvAxXAqZnse4bw+wkPBGk0I3MtudagaHMJyLE0o9Ho0mKo2rQpP87N
lh8GcmAYvK4P0uHAVNACTROfnTFQzBmT4NoPbPiti+MRsgUattLrCJ1HrI4VYXkzG7bgrXgK7CC+
5g599sbihQfvhxRCX+UOR6Bvr/uDypWneGp3SUG4EW4CvOqMYhkLmZCA9YvZ1Aik0HATqoeK2obm
j4r12Ao9HBviuw+Z3R5k9lx5k3hbySK9ScprR9b1Pu+Kd9t0PljVwOAChRU6QfyKD/EpCOL7NnEB
1RBDkGEv3iPfhLQTQ7yV4nnqhL337O8gGF9qzwCvVDOx18CALFjau2ZwvzNhASnG07+1cvU+Cch8
tSp2XsliNEH/TBg7D4wobFm77eg8Wc51sNKyWTE7lXCsFlatcxSxSs0HfayvbMUNEuREucfFGse2
YD9LChi+C4zdfK7OI5yPcJ5ImB/H9slG6b5NGFOkBWNetA9XhZyZOURjmDq2d/gUFMl72ldsVaYM
PXN6YzZPcHV6Jd3IhWES3C5ETaQ6YUbi0qEFfeMczKb7FISQbbWXdTwEUQjndXZeGAjwA2+7Gex6
UOfzrYK5wuOHsfHSXCLOwIPPMKk1cNsDdnIJmMCoyThFtTnWPEBIEym6brfYW2125upu3VoeMYkd
DhluK9z09uhsun02DcRQF+OHTNIHzFTllrE53CNW3jgX8lsrt+96XDgHG7xF3tjPOSxw1MSWdRcX
CyPx9WOVprGpQHl2FTaY0n12p3FfJ5xjbpJfiHSdT52FG7Vxi1PQPgyAc9ZcJH3DIJXz1Yl5kA6H
0hvdfTLxHU7RdBrH0qYUH78VEt4wS0ou0wCLhK9AlEFawL2zWcA67hlSzCSzgbhiIt2FbW7SJ7vN
RTnycx70pYmJ72wG9RrXoxH2U3nPgxlel47O+UhnmcAVZsjNk7t2bb3p2/J2XB99GWYgDMifPl6G
HVZlP1EPlk1LsXLFqP4cIFHzntKMDU8/4xwen/ssgvTWLo+dYmDoInGx5nY5egzmCRBV9CYMFuN8
V6/vUbQQt8vENUIwDM9S4qFe8OOqRL72owSRQ3BiS/wjI4AbDwJPRkYEti0Ugt27FPKLYmrY6Hx8
jaz5daXZjKW/dTIf2qvtxxtSOH5awPqsJLqIMgaSnUv4ockViRKHkgqjbDgll4rDZUxqcEjL/az1
abI6c9N6kFiNZk0RByGCQNNSxWlI1CZGQMXcc8n3LHBwT4fNQBOziJ9FXz3XED5CYNIvUWwDTCXp
RRTiI20ivR1N9nXkK38ZHp0mF8V5Dur3KZW7mGQTN+bSVj6s6cU96M4kGsM4DKMkp90F9kHyXe+w
CQCXGJqOfZM0Nv5tp9oLkKYJGaHewF5fZjz0l3igj21pMGvdoHTw0k1hiJeiYgbY1dTVmjRwgGvN
mwkbqHZQeEqcOXD1VjQJBJVufi9JBeRhi74BOUeakao52z69Z5F9lcDSM2j12pJHFAX3ylnem9FF
5O1AbYqYydhZah3S7q4NUMvRxoldaXTXWoEpyxBsbEkID8KaUEamAKQuGjI0asSVZeG0Jzlg8wKy
eD1HkqqNEq3JkC3AF6cLYxGJBxmgFsK/WEpjNwexg23mIe4IDA/ailY0nX+a8X3d4eadGZI3hjgZ
2c2IRgAPqmRxW36PfCQnS2FiB1JKmLAkfysHeZKlBZKq0WFyVbbkBBfJp5vB7sWCd4oVWIpCNoS7
Cs3ofN7FY7/smwU4hKXYXiamepEm52enFUgpVf5y3WhTemoAXwf7d0zZZxISgJGMee6GDQybsH74
Eq1/5Qk8G12eXemFPPOcf4JdpWEC0LEjtwB27t20GUuaquGxXVNd5aP1aCnvDjfEth2Caz3YDyD+
i4w9ngT5BvbtgWWODGezfSeTEQ8KtjMzb/j20+gBzIcjBQg9ebLls5buhWXQCFalJD6VJR2pNZSk
tr4CkqKvfFtfxybBmOVtkXvWcWBdCn0YvQuKk7DruUEwIG5BHH8kIyPyBOVPkC0XJoQvEzXT7YQ5
fOH7lhMRQVm1tUfxkHe9fhr0jzkh/7sau7M7MwKXkqlpHpUHtoCYTFvjzomy9zExxqvSAjcTeE8t
Y4ikS75rkBmQg/RmMcHSRM6zPZXTlVeC8UKixzkmNtFobstY7oQUSWg07Y7J2ha/y4syZc4ZRLFt
6yfTLK4DF2w+HJa0HeG0d6Rq5BKP62vR9ND/W6YfM3V6tC60Wvg7ynRxfBkolFAgFQcryomuW7GJ
K3SqKKB11WZW4KOf/oew82iOm0m39H+ZPSIygYRbzKa8Y7GKntogKEqE9y6BX38faHXnzkTPRtFf
f90SqwRkvuac59jgl5j8EjFER/oaBaGxqnhocCK51KFpxgoIr9ncoXQwQERwSk77ti8f4CakACTr
v+6YUE/25D0mLj62GZRlQhynUxIS2Q8sAxnygAw9tmDrdkRL9VsvKzFwTaD/MbqnAy2IySBn1ZIf
2iXhixiBdDrF8AYyJoYGYsabTrMi0HvZNeeGWPoxrb/N0GtIvyX0yNbjayqALvYNTY/vHlyzPFZ5
dyH4NqbR6/RqqKCoZXbx5rbhPQyQcFouQaWd13EJoXv/l7NZWD9GvTya8/SMtvcvIj+Lg6Hytp0e
mdZXr4QxyR3ORbKSNVKNEeWJjF68icJBpuzsehDX6BfyX3PPVeTEwVsQMk4uxdm09XPsJvD4yPEm
8hTWkCSNwGrwLYtg5+SEui1AssB5cxD25BNHVxD8mhuMfmBr0C3HU7aLw3Ab9u5jI823LIkBHWdc
NWlgzZs5sZnL+rGLHzMgwZS5QBouWO+6RDZUW1RNm7Tghbcsnj+XYmZVVhgNUz8feE1snkejfU6Z
cTN7XXYF81NmsnIwU3UJcTwhr4EUMnhqM7K1hRFq7FQXXU2yWzaWi0s+KdBmyB61G098Cg97Iw33
B3LmaYqtaq0mTHeNUdGHIyEwO69c6xwVWaIaaLFe/1RYIXG82Nfcmp99JOxU1hBT+EFWBCnQxrhb
BO8fQLafcqd8B7hAKTFKtr7ZkK+DyWEeqiqfyvuM8ag+9aFrMK8EWem7IGcEdBihxJWR5xmlCe1J
Wm5zJ+xvP02BqZ5GEVVAuUUeOq1cUpfBPS7SKE3oYsAlhlMZ7c6EatflcWcMiWqiKkmtgK24ZnqG
IijHw8zA7cNnmbyK7AtgPIC9bnp2ra9OaUJVorvbF3eLq9uuJQZdzkmogMPahRcB2lAzyNbACivw
bkM/U3o603pQQNrrOXgrbaCGIWpfoZjaYkT4ye0WxFt+A8/yqltFCrbt1Zuifkh7QmBj7N7GRhTn
HiXL2psbODF6blapxxWsFqMmHQgj2h8xk4PutOaV0gu4D9wkLlgYGzOBFzlkEVgja0AS/hJU7w9k
TKNEHQV71qo6Td1pzvJffc23mYblVyw0GxlyY1oBa2Rup1sv5FMVNi9hzl4zNoZzwpx7dAewGFW0
i8RSG3IaZztWeNSozOPItsVOGhXPlQ2TJygU9t2YZ6YwgZlV+nmexq+pN3L0KyhJggp+Y97cY9N6
70MfkhuXitUNtKVDsfWkfJyxgeVZO0HGcW6aEc+KeePKDBZB0Ci2WYgKwRyCmH0ESxdrthrE2qcx
QmdmpxLxmz16LF6AqKCWWxeghOeyNMhqZyiWjdkRuBqu7D77444N310EnnyowqcmB5SeD4a/M7JP
BllsKduHxLK/0oxNlqwhJ4DmAx+S2ufMKf4S+36mS/0KvOqhTPyNJNwHszZzZoci34s/u8g/6voV
+t7ZFRV7ZrvYZ6KgNc9LpG179BGK/V/3biNxIi5X/cjcuM5CfbkU2iq5iUhgb466H815CAis+O6t
3x5D7Y3XWAiiIzJ2+kFuYXHR9AlAfZJe2vcN96NP8q9JHdqyQUtkuTjp8pGORx+lkHs6RvKu71ND
Y1yO1b6cYUknqfs5SdhNyA+BdxnWvADHjmPWAmQdk68soXz0BDoK19HMae6OmpyTfHaYW7I5p3Yc
+3YHm3JtN2b4YtbgOITh32KWqzBxGRompuaBQNohWKQiK9zp2cG56b+Rc/Pb6Mi15ms8D34dbsvA
vnGKwdOy1Jtm/3iEHnSyTPrrJOx7+FPB1rHq92zCvlr687vKqk+zG3lisRivJa9T0lHkt5hpY986
8qUal6RaPEZeS4/mLHs61k41el5vHLZhkL1ieBmge+hX6cf87xpNQt94l4lxnjtVvwCAPvfaz6+N
sctVJnEpmnB9rFf0Oz6BQSkNrclisAJJkNXA+ez2GUsnw3JQOGzz5CVmWrhS3SROxvwOS3URRK/L
/CZIWt4lQxlfnEn7qNBcufHsekv8yrmv9LiPcBovOQfXpLX+1rn4q9lcBhJNM4D3vJRHEyPhhJgw
9bGkUnPlmMdHYpaNGRmDsygoAvApkbFrG9nf6zJ5khwWdQ8WJY2ZfjjtzsrcG93eBxzcHcp2/2QU
OIWD8o3ZNYtbI1yXFTQj2dVPQSRPOmLEMtePgYqobAK8mpmkzUObyPeDDdjq5zWj6veoo7PwZ2cL
g8ye6KbRHNVbSPbXhXZaNg30JtN46BnkhNkh0iNtu/+n6/9Wue9e+yRe46V6qp32gkMXQ3fxTOL8
kgwPM9j2+RsqwEsNfvAw2IrZGfvSoZN6yW281318NoJiZuqg5LYYXuKaZ2RwmC+1sBIUTJGRYHMK
3oltgduvXcgdq7SwvjxFOA9KLupbWPW1gBQG0X+Dim9hLwOURmR/yCIodNCAHpMW3jBeAP6BaX3Z
mnqrazNGBrRrYq9fXpC13U/pW6CxlJqOmx5yF3lK7XxQ9VfPTODxlPrHqYyXMaAgaQh5GtsO+9ib
DDXC6JGRTH7OcK3uOKzEXiTdQaWd8RSVdvzsyuQQKVrjDP37IXDomVh5by3DdNl4Z+zRIr6yjA93
CgP9Eo3165z58uKVLvshEowQMpgEQy6/6MzNj2UQYBRR/oNX9tDTzP5UQkg/J+P8g+0wPjZVPhyG
0fztUYadKdxA8hn4p3075mIf0bWFngw3Bt61F8089ZENGyz0VC0iwa0xqVvKtbirq3A6FwiJAM3Y
72Cumn2Sl/MlUiU4YfR66yQrmRha0V1kGLBTZNKeNthZzRuuVkKInZiwCDND0TSo69QCJ0Ok8McJ
7r4KfnVmh0kc/73dpPdQ+HQ2zbfXc/wK0LCrbmBZkCdkYXdBe5kjyaB1gYXTt+HIHw0omP1xdiU+
+oldqUg7gYDfWk8qTNYGVwgpT318ySF3YvHujpFUN4QK7jbgr4FRa/mSGAxAGZGrbczr5BUvfsvp
zNfw2U5ltM0n8kRi/c+x36KDL94jcQtoNja5jdWf4dTG8LS1uBK+tGS1NQ1yWs8xrNEcZRB6XE2K
lMm9EosHk0SDRzXYTx3KxLDorlJ8RjVnbS1Mdz04eMyaknNnqE71P5gckmN4g9C6Q9R5m1IwvurL
7Jei0I0jLmQE+mDQPMTTxRRd8sDZuXnvbOqsqM+i0ms8n882epK1bZhPowx6fs4gPcsYxw2ug5Co
6i7ea1LjOZTpqPH+0aQx6swrBPsgFdady59FDq2xaTTtaZ9gfG8BjTV20R2zwdjbHpoSU41vY417
PDbZVIvQHSj3bcRODt2MmdsIS6f20YIE57ZZvWnSJZqBZPRkJjHdURgdWsKR2IWhTo/SkJ9IxDjl
P5VGbWZSPxUlc/KO+nCrg/bY4EhaV/aR2WZ+lnYNoZ4IPXuZuWGfvEgrZwqqmY0sAi8/SLaFDc2c
LF7Iv2hZblXAfrNGnZdofiKi7TZI9fyaW6BPpx2sNv/SpvNzHDGINPtDNPHJo97K9yhjDmkasREK
9HM7RsQLFBEa6+NgUl20I+zY3hmPagY1ovujxf4umbSxsUfsKYVZ3ZuMTK8G6F5ugIiBWcvtNwsk
QGy7lD++4jRjzgOLZZcDEuDEz+vdWPdbQ5AIGUVQF0ZN62P53jrk2GLkRfxbwPIagz2LyybllNTt
gTEwEx6NIAe7aIJKiOiXYaGKzbGxdbIOEqclmWX9Ddgg7fNlF2nG/d3XY86jQuh5WAxYyziVuCPT
zaBUcRR19G1Hdf4QAZXu+ik+uiatRNwouPOdfwTgijiEDPN9XI6/m15tqtl8FTJ9StgL7F2biV9N
5ARHdnaWhcMcrw0pANTvpBs2ia2wtgEgRGI8ONzYBN3E09pBFIwu6ZcabYZ/99TwsZ+kl8gIOfzQ
MQaqeaJ/ocBVxPsZBTpwZfGKmddAFXvyWK4GvfFOzo+04uW2KUC/FCRlZuLIwBXFkAIPO8TiwiTp
Ql4dnUo7A8P1mxNidXmc9XekWZjVFWdKi6sDOtAz8BUXSbZVrFVKQVrNTwTRxKTMSOR+BpsZe7qx
v4e8FqPpGqFEuy3VQQEYJIOiOrO2MYcEpCYHnGFN9pYp7MiJpGFpt3rv2OG507578XDGbYuZUY8Z
Jz8kpSjGHY1eAWhXZvHDiRkfPb7aBF0fNMCd1gKNWPtmad6xQllv81A9+GBYb3vTZboaDs4b5/q+
6I10DTg72sQYJLlGoQ6hc4wiRehJoB5dY3jPaij95TCc4tq5NqP3piKqQFkvutwZqWSeUN6TPYVi
ofO2TeUtnu5f9twBHddiR4rNipHKT57m7Q4Hob3SignG2CK70H52ZIGOfheEIuTxxWbaH0KPifhi
JYqgw+zcKqu3qRP85GP0s1TQY0aniOAaJKiNqCsI6w3wXar2nuydhDp5no1rWZofM2J+r/Gnw4Bc
A48oeyJ2+gphV/JoL/Ki3pTHQIJgRG+N4zOqNjzT0rKXwCWYJKavL2SGrMo0jV9tK2PODUE5r9qT
qfx3Ynogh4DuIuOZysoBqYWzwxINTtROg3OdLA+Tz19PMC0gxZVIzPmjgWRB80fR6DimYnc1PWIj
Dk6BZT2ZXQzCCvtpnrofYjD/+opxi9UiajUh0R8ty71Ogap5iCbcUQZCqoaJccf6c6i7O6EJ4wUe
zb1L24pdpDffwF+Km5mk3x3awNO/f/LQUAH5na318K+mKxF/98rG4If0eJ9YBs9o5X5MuPVOZNIk
d5nV85L8QnDV8pbNPiLo0p0SeCe0D3DDkTJ1vndKvCB66CWUsr7ZBG4UPzrLSNPExv0dLTpNMZyk
n3U7IJhwXYTQSNeccI8TR52G1G4eMGe8xl3yq/WodhgoFRka97+F6N7GPhd/QrejTBP1E0c/6Snd
CJfFYvnQSwS8sIr1XdZXAQj80tfhlULEPWQGBZ9V+a+qZPJYzf3FXX4JzfAhTtviXDUkcRD3Zp3a
Ar6BTlh0kRRzjr3uTIIN8EsvZTejn0fVYXlq0gWqVuyRbcrNYMcZGzUDtgwznXWRI5ArvZyokGVK
2mQZ85aJ4iK2OVSsB5XHpDu55xKRq3T+lL4qHsBbr7KmYPDGvqrtzaPbRnI9lpLwAj+Otq30/s5u
8rv0ulNa1FeXnfJtsHqUikTFdTi8Np5UewOiuQvnPyMgJEJBYnspz1q+KE1Hi5cqijdlVP2qJ0QI
TtFvBAqsQFPZTLpn/U7oOLL0IrnOmexZO0f3sGajAnR42Huuk72KYWZLYxcGBSXbsKRh6k5lk1Jv
zdGtr72KerT6KB0zgfLVBLvONqun1vaTtTS6/itJigO8pfgKePldPzihenCX8lG+4nV7nmE2+gOz
TWciUAiEf1fJeeNV/Q0h1SEx1LNJYgXz3AVIU1evXavukRkh6In0vqmLQ1VwHdp6PfrWGRUNUKQQ
7UMJ5pCIB0JM5/yXJxP4z9yWcWC9Rcz41pWwxkNYEARLI8FifkbUQMiMmSOIYd9VTd0eMRvNA18m
xwTJs8S/IfviJ175GoGoxbFAOAjdAghFhOF+eUIfxTLTFKD1M7aR2Jh22rRQvmLeNkrvXHtbmabP
pSn5/ik5SeIxMV7mT46H0GqkFfYr6yNO4nM7RcSgoQ61DOdHo1m2eCFSNH6HgjyIwA6XNy00HubA
BbphqIsGtLFKhuJxHmN/7Q1DdaumNF2TL/o9NDwBawxG9ZHlduhD5hhZpBt4q8M+MNZ2Xn1aKRoI
yDgBQVLU3f3EIq9lt42yxLjWcescWTFnWS/wdCGBah0iQcaSDqN0mY00by3C+A+jSKvNPFfNyWRb
6DXZFVgvQpcJoCr42gjI3x0iBTG+CzI+l4owBueEAM4+T3nzHfGqEK8BaZ6+Cb1S1DHgQSk+z/cy
8dinuNhhch65LczdbmsjPpc+FHsh2Yy3442/1kcHzH2w8O5Z8D33s+kfWqXvWvPYNpQENJ9w8q2F
mC9Imimt77HnpO6aVlzl0LAhnyg46CEeuNPmxzNyP72xDfXRK/1VEwqA0tkABcg+7wIkd5OV3idV
nveV8B/GoDaPOijyfcSZfcH+QsTQ6MBQ4wOOvC8bRImvkYtcOvMG2pnwwpqFtyiA+hVU4bozwWGL
EdTiEjowFSAmPXzTfi989C2iu0+gWnYz+xjqoEqfJxIMApIMgIEteUKefMXDhAWHCYm9BB/AmFhN
UOjuIW78TeuxUZhH8PdiwtfIKqtvyl2Gu2LTAIZ7qc1Oc3Wizmlj5GaBSycLnhp5pBF80eUNhAey
84kGL7qC/ZBbWFSblMiKO4UpUwl7pK5kwltx+QRL8EOwREAkDVwEt5Vnr4z8TR8lNzcmMKKSLUiY
uXt2cuL+3Pha9jOlZukVT7DBLkPeTWsh++kwzgjGzZkQYz3j7JsVURVxTyERg+N64EY7Z7lV8iLQ
vnL2gA/tMZdrXxGOnAftmTwta1XNBggyYJznKGLsimGnf3IS+yIpflYxTe2rMzviwc7EXweV/imY
nWSrMuOTcF3zmlC74mwe6SOa6aRswjq6nuhxZshm0LA5mQ8qrMMTa2yiDQj5YVHIuFvkAXHJeT08
KB/QuuqPyaEKVPLY1jUiq2gfldhW2emDAYeBnbsqOOmJIwfThrdxczYO0xJDQrZpujd9anOfodYq
bdrsKqpPWfTWhY19De7Y3Pt9NlzI/QgvhNqdk9C/GxBvL65s7zUS92OWS+qDEAca6TI0A1w51KAR
wL7PxhO8LXnzWA0d9TgBq5k/sCMY5XDpJIHmWOFIOYzE1hJs4dslryUcSG4RKFu1G8ynTlEZBaV7
Rsk3UNKo9Jj+Ze4boUatPybyNJ6NB+mF8tRiaabtRKeBGRSRUuP/NPiXH1OT28iwkNKTNYN0+0tl
VnbRSxBNbZKvMsvxVmVSb8YxDvZW3bH7TpMHGRJl04Tc3tOU04cQYRC1WbNrJxbwbA9JwXTEuUBB
jesfgFhRav9sWTiJDLMcKDo4huAy+Wuzr7qVNPvkoJbAnZbknXriiUhdYxeiJUTaKR/KRSdMVk+z
N3sg+al6M1IWOlkdH3xzPEV5n52Drv3sOlgiumLcwPrlwfDlwZlMbFjt60gKDUl/jNHcPL3YWv+y
62HrWiZa1oqAoSDAbUc3uGK0KtDSV7e5+U0Vyjh3QvgVOahQE5vnAI5S1wG0rarxAxk17fC/dKPi
SS5xR2Dw2DCyPvFT7ABxxNWg6Gym8F523KS1HO0zwwLo+OAbR6F+esd2dk1NJE1JOTVcHbSly3D4
jBrl03KJi1rA9oIvL8qnnWpZjJseP+/oYlxtw5/IyQ64fbjLAB94LR01O47PqnJeoAZdiQvaQDtG
lYoCjXGto49pQ8nSt/UfJ8UhXBCOxmAQmrK9s9OJuBe3uSAtKNZpvFEKfSUBgMw2JEjCns32OvG5
aOOaNa1HLBsTDuoGpGlZiw5EsvsS3XBtO/818j0yoxAhk32NtC5Agpe5wAOW8Lexqnl2zOhWo1Ad
MOHAPrf+zLZ6NO35c8CiF1rxj6qs+9iNK+Div6IM8YU/uS8OZhXf1U9WGeBZj3/PUfDVNOwU2WxV
q0aiC+ja31I9+EH/mCzxEoTvsf+qxt+zVd6jufy1YC+MhtlVm1+ChiCz4V9IW90dZ5/0qtE54rz9
8KbEXzUmuL8l0Qww74jFdDX0abuJ0AiulDPdaWc8e7jwfh6FCOBgNxu7YaVkZ38JS84Wdz2nEup0
ZLpAhKeLqgPi3aShVglpPfjXHcYrY/fhjaTjLk+NOaM91/2qH5sXjw3NjBqyUpB45BSfML8cUhxa
jIxctjGoouu+29KLdWvDNmhfCS1AEUP21RI2u2QJJjVjCANJLEjcdcFOaBOajrcmDwUHVl/e0uhN
NzPuzh4jeUU+8EpjzFwZvr0rYTxvaPc30n92yy5jqccytl1iDzPDe3ZPOj9OteJxk1jCCvsOW+Lq
2eQlasFUjgjpagvxQS6ZioYTvsiG3PegqfgTvJM5G4+euYg4odAIelTAPb8UK358I8Q02tpiu+Ej
EOF6C2nrun0eP0GKuSjDJephTiIK7t5c+d4Y3bvGXw8xdIG6IA1OuiRQN5VpAzIrX0Gk5DdGScIT
y8VJL8gW5coU62a0FqqIiDzKIJjrHcCMn0Yw3If78WQmNRWZa1CkJl/OgKbArAjDmoqMdOkl9pLK
B9vOgbZ0XtpQ72xHE3J+npKZIOmddMbupRjnwxx1d2rKt56XJkRjCq3ApkYuVHagsyPFaNLdJmQq
RVeYVMxVYR00aE4f1KjxXYmNolTlLRQHiEA++jmWE17Q6w/avzUUn/5Lhda9jqp1nqdkd5kdn0sT
XO0+1+xgT7NVYQhJU35uF6Hc1g1RPOI/MIYVJx8uMWgGFbNENu2HZIkqFb2+WMnKiP/WbXpkLIhX
0GIWYPuPpoZ8ZOesFVEA3lyESqrDBB2V7msNfvTkud52Uuq1hzlKgRX1J1Jy2hvLu9toTOO6WqJW
u6J7MjzSVyyxi/MZxvuDtpm+TPoWAXXNdwKPBjFZ1tZdYlyHo20R2KbnF8UsboNw69tfcl9l/Tq0
uC5GEmHVmD3rJSLWh6k7c5MjvgEyGdvEXRnhmxW2KTJggd49rsNN3uN1I+/FJYTWJwt5mRR89SI/
R1j+4qK+JfVwdOv523envYViFNJY+iPItw2x8uxb+OC1MPBBsi+re+/csaB9cJ3w0VtScntZXr26
ia4F+u2IrBG0wi5FKDOjs/xkoUvtrwfSgGcg+SlBvK3JGiiylcfwnB94bpzuooeDm3aPRP3Er9kS
6TtBpocYzv85iRbHqAOzgPOGQgX1J2QFETwmBDbXdBn7fgkNRnD0kXtjejGZ9GJ8gBwK9vAAOuXi
G6I5eUv+MDE1a6YEJBKz2yXeStE1eeJs23QfbmU+T0uSMWPErzoioGP2822oFTo9VM26Gx+GMHuR
ZYAvD0r5KimtinDmfD5pVSfL9o3Eq4LWk5Ub9ILfVeqwCYMznjS1yXuzbOlQ1A1OuYlqOnQJGfZS
o2gzSW0OW4u/pagfQX0uY9HeT5/4qDuxxD1XeBaPdTM+MicuXxTwANuPk8dkeBIkBZzcNueZnNyK
1WJmn/1uLnfeki/dZOWWkMX8jaSEb0FCUr6EUdso9CzPn3hLEY/UqY1/K7aCF4rTrRc/2kBofwko
KxsvsvNjpfOdTtJsuZvFKWuy+aDH8FZZIj4lS1T2PE2neQnPhjxj72ObNm/Cz3pB5DuwiH/0LYc4
LvnBlGE4hP/iuJdgbhhUAw8iCe4AgReOqkFNv0R540dh5oDegvHQJPWPlYhjv6R/B4LDEx3TRbb9
Ns+xB/YmpEESw4NliQk5hMQYFAFkii+xgFtXz6tRNOAxIi888AOjd2qoHESW16sxGezrpJqDhm72
ayagwQH80/TujO/OnS6acFQgaN9IJPRbRfR53TjfzCSng59l7yFroXVoxukpaeVdc1ifLd/40ar7
KhpXP2hNvno4289084iSzDy76kj8dRXdSbeks6eDbyHdJ7uB4R/mCbQK55aswpjzAnuc9zK50iQD
u9rLOlJcJkP84OfumzHYEXmVV3i7pF5XziP9H7dcUmr0BFly5bI5ZGNJMEdFfFW01MdgekbkhDlC
M0FGil481yK1znPfxOc+q899Paib4GnfuoXrbr3OxSgekxWz4LL//VLQA7AbN4iHdlW6RT/13SDO
f3eSzN5krL+x19qQOnHbd0hgtgOxV89mzB4OPnxX90SktC9pnka3ePmFabuZ19PF4Rk9YOICgB0E
3BOpm7/4HctfIEXxprEoG6u0RSEeFN1D2mLbLZ1up8fmDwBxIhHjq23AnkdU9DcqugbTDYMafDkW
lqpNxnC2b5pNw7rupVDL1khbp6ZJZwwgs97BdemupAF+1Tzy3hCuLWUhxQbm0Jcp6G4veG3hBmct
joHWQgbB9BJRW8/h6Fv7sTXewR/FifgUfpOyTJ8/kbV947MsiBdArSL83WC3SFGoL/Oe4f0Ydbs2
CpLVqisGfM99k22FSTq9mDcIvORfRDLLTuDMBb8of63pbz5Y7tmKw4Dvxml2GRwKvPvWcCOevD0K
THEqEg1pIN7dsFraqj5y9gQbLnzC9maiHdvnif8UEI52mULzfXmhGV3rt751kE167X70y/DBJj5y
Pw5Ux1mNcif4JBTlPvvYMjO2cltfVrAeZBY/KA68HF90HxnexfQFmj6RobSH0BJ5ORMNQBe+qeU2
hc9+KTD5QDbI1zrELe4k7QMxSkxiZQK2mr1gC++U1/aMZso7+2RM5aOobrJElhvlcGAdbEcWckxm
2pBy+iLEgGkAkmU7SRoLylScdd+2mT77NACwom99RyKzLXEwUka/6kATbBbU30PlpQAXkaB0frsF
WUI0nOOwxezIq2VrT43dDzswDvY6bi376KUnyzjI8R7FT9RU04ZPhKorcO2zaTiEUVkM7+IvM/pp
6/lZNs0tYkZbyeXDk9GDUNTfIYIkwG5d+OUvp0Wu7SHqeN0IhgZ9HpIVb039sUQx7W6p0oKbShC8
ATXd1zlDtDjG5CCQA3STSSSb8yck5YWl5nuJiWXriSWkW4pzqFBtt+QmcfkTdNDb5D7WwY17M68t
9kg5Ou4O0nRsFgxwXlrIaowSk6s72wfXpXOIHGtD1XarwwVlNS0wiq+yYSfRLUr5GO1xONdIuwNe
cmnWN29kQg2CYFxiY5OyqLZB5C60mRdV8W+EJKBM2R8slyk5CnvL5vsnidCXIf7YJLW568uRAkzz
IYZk8DnLzXVpm5vJoeKscadxJrMXCGPmiI9u4SC6ieBQmSnwPX4vkmRh7SMMI6XvaZrZKNTao8Ej
Se1JbHvBj5LOUEGYCwPNipeiqvVYhob8piJN920dHiD4428dAZ80EyJnWwOIyPyvwQPBo2X40c74
jsaGh7au3Y9c4m4MtCA4If0uYwvN53zOMlAUg9sDRELxlxhTy7YYkypBP89IkLZ+3f+BN8bq3YMr
AYrCaTMw3wu0aGqCnzJ0b43MXti5oG7Kf9WjFaNnhAjRS8pttbDWI/cwAG5Yz+yXKFk2GTMsQH7x
j9my5HdJuPaxDRcYCjuv/Z1U1FzwtuDv+ljtnI5Zobp3Af1sULBiCQUb55hbvHLpXCrOo6YDAEcG
t1F7+YqRABPSyfnT5vrZLieaT5rqqalXUIcMxLbl+yg54oiVKVdhFH1RJMJ7J+LK9x5Dw3B3IkIO
rE1OLxxO62GaEFhkb7M5NTvd5HumiOnOzukzCihQq9YcIP3VdDKdmT92JhYCF21owIYG5x+/5FNx
VX50KUNEdeEAOTHxh10eD28D8FtZ8c2zcc+mKDn6zLmc9leYzHpvQitA1Vzdhnn5v0zQkG2qbnyV
VK1dZ2Kv6QUiArVTNDNhSW4md+taMjYeiE6K+oQYhX/Q4tHMf3hnLpjzAZoVEF2oPx7+M4fTWljF
ZTaFZXH887//l6scbBqKcQTjZlPhBFv4v/+N9Rzhf6qqqPb2Q2DpbeC3AN0A7Q0Slr/GaeizmUGs
hGpvAWC1Ir6MXXsrLOcDusWfRam8djQS6LFRJ5f6Gxn73qxeLNd8mPOsOmENfkAHATq+/F1G4ydX
5VOaDtCx8/Iuum4LDYUiESkDN4tfeb8HeYbN2f5/MMbS+r8ZrnxQzzEFVGzTlN7/4AvPnJle7Gtv
T6W9MMzAHVYhPsTJRqyDHACh3sfQEEvtmTlGs6ESCDUw0BulDTNg4Nlu7Iewbw9sith4LiBknxPM
Yg5GQ1fcy4L1iBWwOYfJxojR3Dhz9RtdRVaVgFeYWiXeqQtx2DbM82VK9lSsy7NVOqes46Vp6ues
QvKhFxpJ66T3wco+Qeh8GNn4OBrG8hgxPmETiBcieJv5LVcsas9xjDVkGhHspVFN5J2Bz0OOzR69
tF0/Um2cVLk3BXDF3rKfhjnlD4+sk2H5CLOr5YThwEABe0aBiJ/TSNh7dPy3ZMZQ7V1g6gpEMaHP
I8s634vf/r04lQ2IEWzRyZq8d4wL8IZ2YdOXRwX5FqTNpjGcY+46mnw29Att1j1nnXVE6Oky+MS3
AkrLsaL31umuSzY84Jyfok6+K4GDMOH1tfLWwEs6HZfwjK429rDI4FM4PIlmkj1m/rRrneRXR36p
2+Ghqped5zjoAwtNf8U2nfmHab66EiBA9qL8Dew4vDQDwK7awKSgh/sYi3f4eCgoGYVwrolvIneq
rZc7VDemIueAP9HiExNy9p/fun8w6//x1vlK+PD6mTNZbBP/z7cuL1rFA6lg73rBKp+pKyqGnHBC
BFMSVO6Y/RxIGfmfsm2CPSZVbGFc6R66bByR9YOn+z+zm5ubxmWKvHhAA9f4RQuErzn7aWVDltvg
vOO9BoHiYNzw44PToN0wk9LcRCCBlohJtsj8DiUeWWNBHuiMf2XXP4Wwpm1nEERI2OtBNGwo8Gsv
JqnyzUlC/nAuB20HH67uX4LFilKBEF6zIuKagLIJqoWP0bQnscDVggqNuFvmyxd79G3g2op5q8kn
9XKYQ5MjAaZQmP7nb9j+f7zuvi1JQ/D4Fczwgt7+b+cawZkBKMXGJ0j7Ixrid1mRONedJ6KBN0nE
6EdKZ0Dkkh1hG4LWVf3GSEOW/XISFI/qc2xpgt2hQP5IWvswgN6Lwm/fZqhDyPJO/xdj57UjOZJm
6VcZ9D17aFRGAtN9EU7XItxDZ94QITKotTCST78fs2Z3pwqNxvRFoaMqhQeDNP7inO+UCQyHqnph
p8cYbdzJePgMY57Q7N1eYoREeDYbawet7lC13WuRc+d6Qr66htqRKQ8EOA+xiIEFsPUAdUt2+v3u
pOiHySgznynKnk/7mVWI3erkZ1xQHblxU/Au+vXvL9YSOvHXlwCoHMflYAQXil38zxcrNCLNEU7u
bUej/DmZyadAVgio9uXnSObgSrA0hg1O+poKvl1rZI0NEhjY7DogEcDX7eH1338g+S84zZ5nGfpy
WAvdE3/5QFXCw8HMx9tKhGAsb+J3N3vMUohRlvJrpQ6Frv2YBwCec+Tui+DQV80jcRKUWQYiPvTz
d1XG4zGZ5ieQU4MAdoQV+GV6Y52OPAJsuH6SznuwFiinZUA1DVz7zYTeoWtQ+0H3f6W/klhRjmXD
a+6WhzJV+Ox43/l9S2wzHkjfm/Ing8ydXVpj6l8MdJlxhoGhfA+g4t1gkA5xHrsHFcrmNrfBWeUA
PB2NBbkySWP/KlzMWRBnX+d6DM/oBHWxCL/DjNKGVHnTzLY5mZTLQWfW3G+DFf8IR3o/KUg4iCZe
SvxkoM/9VJX9GFXz27//OVh/peNLnd2Wje4QTC28SPMvYQvoMmcI8JxTJZ/SJ8GYbArwtiQqPXcy
PVXpg1VntziOPyHA7ie9+EgCKvqMEAZLJfVqXPDKLD2ImppAWGl0AQkE2HjiBuc4jnvw0CgXTOUi
c3dtv+2saUkyWJsTncgwPQ8O5TSRF595hvtTq8vbyIjAh6u6Rv9GvmUc3rfLwwmziQtRuX+cI//5
J2h4+8//4uvPspqamPX6X7785+V96H7V/7X8nv/3a/78O/65/VVe3vNf7b/9RefHzdNff8Gf/lD+
4v/+YP579/6nL9ZFFxM6DwNsevjV9ln3+wMQmbH8yv/tf/wPVh/8KU9T9esff3v/yqFPxC2Fzmf3
P9NlhMdB8D/uk+Vv+O/fuXyP//jb+f0rmt7/49q8f/1qo3/xW/8IpnGNv7tAcB0eYMoL2h6O6D+C
aaT1d12wNaUecw1XGBxHRdl00T/+Zjh/dx0pPY8ICE8IYXIwtGX/+z+Jv+sSBL/nOCgjXKr6v/3f
a3D949X6x8/tX8eI2Mxx/3roCd3hVDMM25GWbtp/OWPgbKGDTed246AVPEzggtbZ0uVYpRM94JS8
Lz1EMml0zG3GAZatbo47hYeIl+TsiL0ZQD6nSkTVaUwHzyGMAIDiRSLdRbNuYaYYLb/rJXibqSD5
jWIYfRwxbWLq9SPhbPoRgQrwjAHgBkQ7xAvsJvyia3HucB6v1czATLb2nSNjeVXpArYo+w/PdbSH
xBYsB1+y7G0ep/IB3HdwBzWq3aYzc6+WUNGTq/rsFDGXIF0ne+q9cY/OlXXm2JItgFBgZ9YtVBuj
xM/Q0vvnhW2sEHWbK1FFNooh13hEYodISDQkKbrpT/tTxzd259KivJ5jBGE/PKDXNQUGqrLZ2lkC
tYU0XgIWOAhodiiOP435PdVwDZsOsxc33bUBwKqMncEdRhnHhEjUZu9FYNB3Bun33JYAllwfY5qF
I3x6kdV4rq2YBf1Y96feIecaaw9jYj+cjBeN0IKsGYFs25spLAyGO2Z4LbtTmdvTDngV0gWlH/Al
SALSD2FrTyyqUPCZM2wj2u8VqXV0p2G+LeqzjeXkYUwRNKcD+in6VmfvOuVLW0PssJaXbxhBkhR9
6FtjlO5zblS/JxecILrgwrQFpbBEZ9KErBenuL9GcU9gbRRenUYlKFLSbwQ5IFv6YEI7OZWwz/MN
AJByk8bNm5lXbyGbjDtgQXFbfoDG+BERmIooVsEym7rWF2OChAw50KptKp3+YldVY/PBZbkHwWk9
iy78cqeYmDwAZp3Zl0ctrMCtdBPC4cyKLwCYlnkTkZkMfrCOyvm14AWAt6Fqn4RTnGU2Voeik6+m
cNxHpw5uWPpuslTyqPWa2I+OQa0UB8X9kMUM9+E9Y/MO0dmZcoP+aK21xaMyZvNgVUW965GoJrwC
VgXXD10uk2UdXx957+I44daoHGr1yKundW2RxRYT5gtsqX8sC+bWyhQ/asuNriF24iYwvBOG2mwN
oQ02qjDdSzGFrzoZ7gzK4MRifNMlkgYoLNtocHbjFM3PE6KaMh4Yx7UtdN5ZPrDdNplLFCEasRzv
ajsZu4aFDayDCoV4ESAIsYdrArtmbseKWSZyaLs5NCR+ovWc+52TaJva8fJzR/rbHoDdOSAb5JFc
XypDW2xryYKN2a8gw8JEI52KezqqXVOM77buBDt7ZPAQl3TSaP0FYm17Ra4Po0GTKbsRzHBWNWRb
I2PuMeQjFoWzMxGLr4QBbUtZo1wpWgpiQ8Fgegjb0Bhl+qqM6cgcnvOLGZ+aZeJOMnaxgeoRXNzM
Puhg1zfxYtLiKEbbV/LCHnV9uNjS1g9Klsd2HuJdMjTG4gyNEeVkay4xwn5QOjstHzaxGMXVaeHZ
MDjVCNSFSW6FXXpBSV/uMKYQN41eg8HUOZ37TxYI4T4ibbWji3k1FJpeqe65GQqGGnpG2cThfEjr
j4xwsE2VnKjLTV/GgbHrG5SYzoICQXQwba20WucGFfy+cQrnxChw4rHwrkTUE0vQ2M3JLGS3clDC
cUlPVgk/j2jqlSjdjDEmi/9pQpfiLsdO7+yI6IVM0oBQdNLhBEeHTFjrUpJ0fedmzroUxm3gbWB2
XAlVXubIIL5SQniVBBu4sfMhiPOe2fL7QYzQj+GwWnmIj3eJio2H0onXTQmnItUT8vyUlNsK3/BZ
eszJW/nThClxVdI0rygrHoXZx/suicydNNWD26n2rNdgfqMqB/nVTxLkHmS7aoK72GQcW8K3Uksc
db02jr//3+9/tFXIVipz2+8pzI0dYsUFoYPoqmAl1ZjuuUFHurINoV6C+iFmL8lEqiqRI3S05ENy
NjCiPcraRMQAwDizF2xKitmHaOLIghsZRyawoOWtJWY00WMAmXl0VXiygNE19TBj0Eq6S2ncyMyK
90kcEWut09hOGNU3uRl0h1B6EnL/dBILLyCjw/clN9pqJO9sY/bTxWQiS9zDr5iSc0MwJX9LbNDA
slLBbYYPvOlg4tW8cVkXEZ+4crMm5PDkbEbofCgpR3gPYCwMWJ+OYp7WtKO41rQT1Lf91IV7WVjH
bmL6pLnegb3InfPQwpuahyceIQ3hRsaeHEmrWZXkOCJ69XUvO8bC0HxSeHruJckpEr7MGGQVLCEf
/bXaUIifwrB900q8G15tEmxrv2oTIa/spAfhML2VRE03/RaolbOq7fSDcWG5ShIL6O70mdGC6Klz
agP12qXpsx6+t9MGoeh5Jn0R22+8CnJx6TPnEw/xnd7Iwdf6haHCJHUg4ZMJM8RBa/weIiwFedeu
xqB6s3u38EuzZQFWsIPoKgsreQIbEMQx81nrXhv6nyn3HkhRq6L4qe6w4y9MqYV3ZddvbUKb3PKS
Ix+D1c98qpr0HGrwjiP9OCj5bpSgc4qYeSHTE29jVPaBQ4+8gM6L+SGUwXZqGPt107QJgBtwYzXs
rVzZ+LKwX0ZNfwLMx+AKCjgn+rJVJS3Dc+VVs/EslHgncZ2ik2CRn230hMyqVs8fZjbPgMyriy6q
cItEDDgzrkjkrMZTDNyf9QdoVXrwD2lH3ia2DILYxXM4WNsxBY/JCrRb6/nXaAVPgijVlSTamtG0
fXTN8gIv2vMXB/R6kIqhRwcfUif3CWh8tKUJZnwMhuPOJXGdARu3bw4M8i7Uf3QawLCQEJkZGEAZ
YYWvHAHOXDGhfhj06Bjp3hNR6T9jxbwmN5azP3i0jBGReUi6n9t7tzGqH63oKVjifPHavkRmNTGL
7a/4C/ZRi+GvzYGCW1O47q3KutNxfW2rrH2NshjvxjK4VN7CqH8IHBWvzWh81T0F/W+J9fAgfzvx
oHaoUXvCue4S1QQs02iaoRW7jfFszFOGEwWkleZi+tND/Yxxr105cn4acpSgUeCsUhazTDe1LC/v
KommbzLJyJA1NgJCTezupFX5bpAMVQYbuiLPMKobcaw0xGcOQ0eWqiaCVpwJA0dWpUASzNUPe6Rj
RuCqwVMJG1JUprWBnKAH3YsztN24xYv6kBr+QI9p6VrY6bHO5g/ma2+ITe9UVLPWMr48tGl8SBf8
8fSSLBekxH54aMV7HhXEh1NfAmIlQSEQbyYBxkysgkc76r5cQXJrmBcvcWfBCbny+b8gAbF6RIgp
Us/ZLBnkIrKpDFNhrMPpG5UazCgWZ8QDZAmbL/QDQZ8eBs8Zl2A0AYIi2nhhTYBB6Wso1aKse7Wx
SW7nMXkIxbTDJrouRoWszHMW6U95zZv8JC2G0oC9Cc9OIK6wxLcZ3poviZ3dWy4CuKTp7scUPLxu
MXQu1IJ4iXaOFb1SId1mzA1e9S5zFxs4/bcsh9z3MPRF+ZDzI7Mp3mgSSCloivlN9oh6jNy54XD+
IRsMkQnUpTXBrxeHuxJXU77S9dzeWpBFbCnvkjH7bCI20UFl/IQsvbf1Kjik+H7ZaRYbQa7kXd+F
uIxRmBLq7p20AUwfFkh0f1robnXvLbaN4GyqkUhxx9lPLcwkJijeMNuUMLlkcZv+GlvT2GYl0zs4
aNmojiWMonXHJtmvdaRQE1nDvsNLloduep1MrtSk4JmgR8WlZX+nOiYZZkwADAPnIcmxm9my1f0o
ro+DBZWmQwRRzdT/LnJo761iawUdIy/2ZAyonRu5FtA1c+uSn7FRs0dum84W1hu6fZ45lHA5B0Km
3UcJIoyUOhFQA1F9JXz3KKnPqh3UjeSgV+ZY6Nb52+u5/GwpnLZEnMhV1w83EYHdt4yeHJc8Xde6
SZ65/jiMBUdCIeBFfqDEL1e2Vse+DwaR7yJ79hQizVZ4bwIbAO4RACua1hHoy8Qka8fk0ECPmXXK
OLd2yf5lcIP2BnJnANNimF1Eo/UHVHYyvRS7GS1HB4l4vyGGeDUbTuNXi8X+vYscduNLV6VaF9CE
ibxNz7btmD0D4DPYlE+44wt3U60qqrVNSFrVqvegss+cTKh7cUdgKylmstxYvGNseDJr4gEiFziG
K7+K1pTP44ismBgjdqjldIwAlaz0SfNgLxnm49nWR3BbnXq2FsZ+aEJdIRH9lOXtq+2U9gHhCrzE
sPpkzYVbOLdfHV4MeJPWXRVwmoSY7AvJD8UKe+NcOLwbA/Edzb2+1TiW9YmuuerYp2BAdPA2wjIb
AQmi1fQ2Xht+VqBvqLBtjOmYjlB72dFDb8H7q/j257zz5zJlA6IQjsy83XrctbtYYfTrIzb1cYYP
cooRhiVIBlz0+XcJDzUgZgIecAY76zqLJn8ck9epHKoV8s+9mtIW6hcAmqqxd30NyYwnmq0+16Rj
1L1KxlfbIGSsEL9iDBc6YRIaupltW1jtg6HlGD/Me1CGuylU5DAQQbgK5JlXtrsfWPjDQk2InJkR
sg2/8orsN7HoK8wyQarl8lpSZoSrLutxUtrEclcIV3l1218QJ5JT7ohjoNU82FGzI26OqAewl02J
8QswfH8ig4R5Je4li3S/u7ZRzQrnOyU9YheRfJD4wAqz6X9hCnX8uVbsQwNgNSNJORpb4mjOKEVA
gm9rA13y4HeKo+T3Y7bc+wPS1pGovhXonHrj5O0eMwcxIcwvsU0l5TYc8fmGo/pmD6WYoYDwmHtz
48Xld+jl7CVC952CwPTrsQ5X4EmLnZuCDSzjMyKSO6t+5haI/TmS2nY+WbKfryObNgx+r8iO58ek
DsS6RT/VJN23Y/c6uSquu66RLa4xpok1z5rnV5k09lTMI+bE1DrgVb+0VWVdi+4wJjK7EtNK3KJ0
PlKvPBoYA85tlW/dcRSbVshnK9bmc9OrB8up8522YISn/TRUJ5vtsu9m9Umw3Hc1yfA9nPoDxHnj
TjeMag8F3lkPlf0ySZ6ERe9Ab/vcl6wRwwvkpvw0pfKFWFF3ix+B35kZa32opiP+4++ikLAuW/RJ
g5W9gONPr0EW30si8CgDShL/pP7NlgUzk96CbBiUe8iH9OZktnauxzsUENuYUNx16+bxWvcoU+dT
Nrjhoa7EeK9I3mDIjPpoCK71VD+i/NpMSQjzRWPXW8x0B6RurTVo/usxN0eU19R91rKFrAot22ZL
Ew9ubZF+ldPziIAtS032MsH8lffhFQuBdi8D9xt/5bwqU+rMJHZZnYVwQgvWGSshs2pF7YfuOtH7
F71A3pvDVvWD0vxKZJM8zpV+hhrCN9OPxhYhZ3sgVfSZCNXyIh28ddARHlCY0Mt3SrxNZrVjorAJ
cl5fwgPLIZLIPusszO7ggLPAsT5LtSAvtJrg0N7caxYdR8yODCTwhKM5tIJVO/ItlrWn+xqSAGee
OKjbRR7KOrMai25Xu1Z4LLT6AiyHJFq3Tm/FYL9kC3ulIr15y5W69Fgubr3IcTkk8jTak3tkjLkJ
zQAOYFvy+eYKK46ZnONYP8mpIbkyM2+TqV2seMYnk/Wwv4t1Zr60luUe6bJw6qJHh9sNj6aOMcCY
8XRplR9aZnhDbeK3ZsktxZCfQJYco7d8KtlpAvDRcutI7t02xSxxAn6HnNsydmGpGdByUhjxZknR
iCUkNOp4M7nueJ/id4t7G6unAMfCGt7ciS6n+nezaldUUKmcAAbjWIG7mw0dBoD5i+Q4NDJkAq1S
kfzEVvBKjfTsGhgBaeMAh2e843RRJ6iBnWb9+w8lYe4rZFeCZgZoDvnoxQGpP9CqsbV9CIHzNvco
+oyeBbHdF7yxGFKk1b7s7HcKXrYtjnMZIAjjCcOnRsVRRtkNze671PP3EtDyJnWnLzV1FoVf+ylt
XDSdpxmvihFfMMXaBV8uC4/qiX6HST0sORkgH6fNAgUYzR6AKDLO9Jm2qK/q8WJXqJ1TkwpF06zm
CNfhwZvan2Z1YKVq3tm9vZ3U/NWzozZyfR/2wAhz7Snt1FtY/Uog7ZdUAbZRnsqx3uZl8cPMrUvb
4NQSg3lzaWgdqT0ZuGbTIt6ZqvSBUTGfDL5ypP6lR1peYN7m0aEkRZqifRryB67OLbX4ZdSzkz7A
7By0JUjNXZUalDvEv+zX5qOqrZs7oHDHOoW+29gZKRnvYcS/4dX7nSFeaLT8k00tIpHCuoUpqYii
rN8ioMWLo8ZF1ACOGiwiidsII4nHxe/LfHnhDH7LnLyeAJJUZV1YpbIzj97yMGg5i0C8g7vqL0Df
ECBwibTeuGUmU1jdBqsils8hC0RZfQlXcGrRH4CC5/ZKVjUvrSB34KCm3xznIKBN++ZiBLUKYmYI
kvgIx2qgmj2CZ/sAa3CJGI5zZHhftd1voiT+hcINqydtsKcz88pV/JHLnObepHtPfQ1K3iaMem5Q
4N7v9pL9gR8BN3V9rtodJgtguHH+PFrWvd5jvLdLT183FU1Lg1F/EGR9OJjKKZTCb6uGKMA81td0
pCqSm2iJVH2LQp6aIH/3dGZciktrQfZc2VysKfQgIpVXN+SXVku2WpGAiaEwuwzIUPAkFWeC1HZd
w4XxEHATXryMLBuMxKOeHGWsi7XLiJMhQlLe97rrC0wuD7ScYLoAje2oihlnZFV7T4IRdtnYkHcF
t/Idi0EBrp8qzrabYD25wXwsOYRFMpi+53CaR31W4i/lH1Y1v3O7SxxuokOvhn6o5+LxuFM9W2Z8
iAeBuyqwzGOJuX5h6ywpoeADiYYJdi7ZyX5d2QWVH64zo5Tzyiax6FFNXrPOgaTA/CnPjpOOJ4wd
aiPSHshf7wY+EiHjeehb/OhSDPspzR5rIrqOWieTu7GQ3wElwyXISpyEruN7SfirM/pgK8ENYFlF
qZG1Ctt/MZCX5z2yeJ4R3uf7aEi6tTUQTdRjjNk3+KncwqSBijoem5nxVi3RnSCW0M/8XTWj12JJ
S8zUug5g50yGu2pAEROvUqLySJN+HVbaN2/+C/MHEmESWe+rMoUu28X9pg4Jz4pzLEETGrMNRANi
d8Qsjx4kN95QJjbMWEDey6tjoSp+1lF1TQyjRM6MJQWh2mmM459YQK17HEbwF5OeENjBu7jFI5cC
DS0w2sYWYNeseZNN370y0kPd9u1dr8IeZF80EIKh3WelM5yE9bNZRF/xIoseeMiS/uIoq765JpRJ
wph91MbdWjjZ2USec2yCKMBJmubcfwk9fE3MUE0bQtpDesgyFgLUM2uZJvw05fRogNRbNaVjrRPW
XocezoGrT/JUOw3MMpYKELRsqyp3de0Y66SzTX/OjRtex2mPCAGtcy4B0EzVh06gQVo9EbtSrBt9
8niXarhnR+emtGQNiABwXJKDSoElLFTuj3xTyFzDE9smVKGOzjAlgXyMWnPj5fEbI/NjFYZoyVAs
2m454aAT+4oDmXoCgz9eN6xtxcARovdyPTf9jzxmUE5EkFW71ywDXqa3w7QZjv2k7LVH0B1Q4hCI
Z+Pc240QHEzltUqfMLUiDUm1Zqtj3I6ga+PgousZGKLBAy0LsIqmwW0eW8FzKrEXMQDeGQ52bov/
QU4B+IOuOwG7qSqBx0l5mKgCNpczR1Wib+w2uogE2xwCDGos61V3AYZZDTV8m2fvevGaxoSluSNd
mW6zBEyuKI1zSCN9siIOIqP1Ses10MN0i8/X5K6p7bUSMf2mHp3HzPppeDF/fK5/17YabrkxQ1HF
m/FidriF0/4IacXbJRYKy7BrzlHLpFO6HZTDJNkxkVbggtnHVRaQP/KW7F3lAVc0gSaRAqBZR4+h
F8fLj8k19KfczF/MktWiUVTvffUWJbp1BGlBbQGPaxyr52TUpgObyz3gRmOj9zZzPgZN+7JS65y1
9n3AcJfYCT8eMnWy2p+Z99E3EinUxFZOadWja9xEdlPE6ERzFe5ych/8ssxHxgSMzVO0UadKrz54
H9Vrzmn63rzkhY0rty31Z6u3L15rtHse601LRKDK2LlRaOkDo6aQZewprsUxdjJr61qs2RjEdA/2
clJlNtPEMqXHajM44saMclZvtPGg9yBTKdK3M0cjYYjMaKaiuXYTFx6oj86qyfzRlnazs11s+ZCJ
gyv+63kV4cGP1JjA1gfG1/TMXQbmAKdYBFt0PHLXquBqUMnuwFf7iNrDh1KDU1hT1Fxxs7PeVpce
POwD7d9dJ1SMiC/xTl7Sbxs6xwNepnfTK4onIwd+Gsdqr3OyAPtF7UfAdQd/f5M0Bt9bP+MM1y1Y
HWXEO7kkzrIzEsT3dmaswP1NmzhG81xUfE/DjPMSMwfFckeU0NiDdxqJxua+UlAoElwCDcXoIQCN
VBrjsEWRWPoOgrl7rjjf9iYZk/6XAxDPNJcF0Vg4147YjhWwCewErT1uC0IEKSEbcQjQhyOGXg4i
gwo6jgZ2VL1xwmkj4NJ4Skb3XckgzUIAH4X51alZMsfgKcP2O0563q3AJP0YBBFOVmrDGc9iWugI
ElXfnjsTpXBlDsSSdHhmQZIzPlyIDWyZQj4QwQwjkag1fvKt6vvbb2hFJ50XRuMGdxAUNaTklWtG
7+FM9E2cgz9Ix23vgLmIzY74WK/dhglPhTtYARHnVCnkU73ig+cuPrWDMC85M1C/NyrI10GiwRp0
xa5JzBMpLvNhIExtPZWq2rUc+7OmvdEFt2/Uqh5Wk0vHG+Te00gp0AmL6pOyPeCjzX23a/O9zSt6
mTlveVkN70ZXEkI8IYQrPI/UgMjYxwiwmWzp+n2s6PIKFkL3gUMH5iDk0s8WQaDr3pVPlo2myCjc
py6dLkLrA7/vIUG4GauheULw0EQPTp18gf4lh8CVOnDST0KRY9jOolvPOF9RU4T48hXQn95JvlQ1
3pbjBUS5oi3i342sABCPrLDNzxLIeOgyjk+lcwoy+y03XBLMgSNlELgTffopMWcaAlWg20c/SwaD
VtvvKRa+Yxc7duGc2xKWVDeTcVmLhgZED3jF8TrFXD2wrInZdK1bCe6t2bm6OOVxaYNJYM0J2XAt
wbZQKswrNen91kO+CfVi2BB3fa5l8WJwCzIypnyNjPiLLjDb/i4XI0resjLuRXi1DSAVejVfIham
mT4/O0bxw0UVSsUrni2EEYHugHkW5WsokTLTne77erxNS2xCGcCtexIpqt1FMRsKLJVASdZTWuJ8
QaacIAsXSipWrZ9Y4ngunNg4qln0r2b1UkxYHEIvdve1SknUXL7sDO2Z6KFsLxNpnYaW8NDSLBDo
aA4bL6N7CZImOtRYCfwihrfTlKxMXTdDzNMfonRiSAh+F6JRLhCuRCOi1gwjQ4diwTccS93aLhuO
Qc6x1DCLjeY0fOk6+eDlrXctPFZwtUn1hbhYkb2KnAXDkEeJsqPkbE+lFshjQQnlGR0TAwqX1DbC
lTZl3wF18FUz65M+sbpPvAC7Txm9yvietg4DwMA+1TLUM5Y1ULR1zougWw9OkJMCk1QHLTnXjiaP
o4OTjlsKUGqn2Q8sfbhmLRVY3iUbeixrL3gPM+W3ftZANmJaTXe0I9+prG+VGJvQq4PdjIbyDiep
x1s+6n/EMJmr+ZYYcXHPdN9+RBRg8vAeXfKQtnaduqzHrHMedzWQG3SWmrDqXQmxBEYywOCJHaEV
9ymscLKX+KOMa4rgWKjky7QzeQiXrXrRNMYB1C+LkdCe95WI2n2ac2qpHEmPWQjzOSgWSV/an12N
nhANgHnT3J3oWaXFedM8lM300mv9+4CAY0f7Adp97DZY355qeoaDcrPJtyfElQjrYXJn4zFJIhjw
AwrKEjJ3o+nhpiizFT4+55R75zDKw40iQRm5agD4yHuKeockSX1+gwwOhjLlZ2bH4qbn3iVi/XBo
2IPd5W1yq0YchMUiJCU0V7aDX9nLJlWUmwkixzVSlFGKImPbtd19GNXaEQwn8qF4y0+BrDJQOHNc
6CjH3PNATvmGEntB3lYZCiEAfJnBAdvH2Za4tQ6fBZ1QGSb+1DKlaTRmK6n85LsAy5oywe6L9JjO
Y+Pno1ezj9LSnUpx+U1BdigVLUknHqR0fikNJFRUEW+KPT/XVe+b4XwJDdvcYVw7ldMQb+VY98e6
H1H3Tqd07H6JvB+e45oOtAgDvxzT4JK2AgfIuPl9IZuWWWud2Wtg99O1SStnm9dl5m9Iv2lvRtR5
fkQw8s5JOyhls15s3Z4avVF44H5/2ZQpa7nRzfEGuCYh6YN9juC0h4ycdzNzIQeExgaGFFaUggzp
Wt4ysNa8S7Z6NmBAZCi1b6DGHWyvOrp9/Aq7lDJIugoUM0fQlM3uyfXim5oUrQKlQV3myL7SXG6I
+P1Z54GOuAeFSohSir3S/IFvvd1AKmWgNHOiI23pt2mk9UcDHlCRPkNwll9GiGc/amLtwWWOsO1p
K7EquHuJfWmbp6Dww5LEM+XajKQj8i5JBgSXbWuwEfq8XttMF9mwMcszPO1MqGrPCFu0x7Z2y9NQ
Ztz7AtsCf5NekOpDyFgQduQ96/JiTCXk94Aty6ChEIToIM5CWPQEHreaXlUbp2htXqQacQxwLzbR
wsCAkqsOKOMZ0NukCsTSgJrXQQupwPUqVV1xjRWXQoYfcZLTF7b6zOujN9e9ZoGxK2gTI6wUq2wQ
6DDAIq3o9nTsPZSUVdWvzUIz7icjEPcS81Tj3gaHOUMVRoRzlsYvnJ35xbGtIwAkazv0fQU2vtyX
VvTev/V6V+1zehCW+qd+IGsvgK+t4pHiqMYGn6UfQR3elAELK2QpdFBxdXOVgHjhRRhKBwY/umMf
cgXm1u1o5wsb1gVC9PHiceNsPB4E3vep+5owbRPYr83q6gxtheZG6vckIZZNCcSskzgDY6M/OraI
HlJLPi4vBzJvIW1W3lotruNcoElQdP+x0rtVS1DwycyLhsiqAAabE17jNC8u//8fQRp+NHBKdtnE
AcLoA0TAwt6VOR/MEgSa4XxHbTGG9J4CXRM4CL4MnyxCay8jEgmYDpPBVDGhhG61dutYBPVOc/RV
YLkiLqsdrvUCn5+j/Abp7ilT6XMd6/XRBE14my3aK/YGdyYE0WtVsSuBy3ZUBisONxLROU7M3dBV
RwsT/bYIXPPi6WK61PcIwfr90HQPRd4xcMFnSYY4bZPVW+iYOC1zxkpWwTwUjqLujwbNVHTAKlNu
gqj4No3uPkddtBWB3Nhzjj8iCx6oTo2hifyCFRdjjp/hVN4m4b4sJuG9shnwx7TPnelmfp8wj2qT
0D3lvkIgtzHS/lHU4w+lsvQxtKr2hNHw3oUfwaM/suCVscHG1NdNeY7QOpwiZCOD0LAAQiUcF92s
7emkImXV1jAChGpZAcSBDbtbOTfICGUPS7JAIzRg3c4wy5dB/JYzgVSkK6xQQDGuCcVHNtoVBjYC
ClHD3OVQSVZuRWaSE3iHvsPrthyvEY4a37RuJrLmPQEpO7upiDOga72Tg73BNXednArdXiLAeFkd
BO0fraLmRrJBP6PcK1qz42hSaQSEIFdtuklTh8UqaP8GC2F+h+7yfSDs8RYN5mMSwM113IIYv//D
0nn1xo2sW/QXEWAOr52TQitYtl4I2bIZi6wqFuOvP4tz78MxBgeYsdRNVn1h77V9nIVh5PJLKUI6
aXFpaP4QveDjJvGIIAeQulOtXB3nMwSaOur2aaABDjajdao8xgFWn5Wv2ZRvTBjkD7iBxMUX3rMZ
iw7vMmsznpLwnuW0NEPlZ4wYmA8AqqlZJT/ogCSC0oZaJrT714t7A1uvHbYhjtZjMeF/HxCiEM6g
HtUwXRe3eVUu217iX8QmcsGKhCL9al06rs5yTnYX0JP5bFAzay5RX7svXUdRN8fTzYQ5z2R1m7zq
PaEaZfk2nJY0+VolVQuiNGYufYTx/zly9SfL+6uWqOAkQfQ36bAZTDyLHSAXdgClHrnhVs+EXZs2
/OTK/03c1ALnsd1nCg8nMt6X2TC+bBVoDMWXVT6nffehHd/fTRFZjzAttl7l/+Fku5h22U9gHaQi
WLf/N+FPPtHJbuQQWrsmbuaHLq7PWKu6O9bBoCn830OeQvFu1JPQ8yeaXX+b6Tg6OWHLVANO6Gxl
7KCVeQyg4HKdttk9gflUBbN/XeTqrC9769AaW5/RIMprMNc/XIEpJIqH6H2oYaOa0W4/1FRyOLqV
fZCpQpdRYjYFBoWPW6ZBeaHMy3aTZ44TRadlK6J6Apvl6grFH3GkAUru4SrCKduivfsP7RCa8cWa
muaoW8Jpaqsk97ngAQOX9OnXTE7IWeUpiZF1xVVD/Vx+FTr7jMMPlYNnHjNvOLszCeb2UPH0hf6j
Wvh7UwISdjxSq3rpMbNavTf+X2udlw4y/9tQlLI5YLWInIGLwb1XRINu/dh/HlYe7TDFP3iS4m2d
F2/xYqWbJmV1FhBpq+lOiASKh2vhzzisvQejJAL/FWiCPegLBjKxwIVqT5h9n3xn+al0/82HxDe4
ZfHA8Ax3UBJ4761Vgof2j2gR6b35HP1xRdv0GP0TILjr404vj3B4MLjGStIoLN6XGLl9nr+mqWee
qmJ+nywLbADoiaqESS4JafWI89gWjbchdo1dvD+IA0HG+2EBmSntk5ObV0bDv52++1naI98JOyg/
4ZdFUImacA3qEctTasP992b+Qh8IijELrdFU2K9dgNMSD9+hd8PyVEJc+mVBvEpXCdeYH8bOHR8h
2Lo6LFGxiPSYF9MhWuJ3V2feeTL6KV+c8zCRtzHm2WWQEXZ+avsNQRI1MfSu3o5APrbop7nT52KN
9lqVwD0q+ELdROaUxxq0lq/MeP/pQwUhcwZ4bh9NztH3QJ9R2G0p0f8syC0OS+P9LdzhVRLrgR6r
/UM9uZsFneJcorooWf7IRl+6MH8Yiwjkpq3+IdQ04G664UKmGTr0njBIEy63wDFkRmdxiNabzIpS
eDMaHofsNL9dSBQOVsdluTyRq5xb83MlhSTTOnhunb44+WTmnWMlyTbCQ9BZI1u7PKmggVIRLybN
D1M2fsVFgS4in/8ooA8YnNBiuvCJGFVM5yKXFmt7Ir9tY9/7H3U1/2XRCiKlNglWau/E+L09qsBn
2+zNwA4oeb12ivcjYzzfkebMoMq78h6X+76A4DjrkBuN6zLjgaVGd7xTRyu/sT2YlETUAiiaw4fR
AeXhruO9NL8UC+MEv6jLI9se+cQEFNTVeLYUNRTzolsqME5VGWUgTwZ8bGTgs8X9QLiGaJRDNVie
Eda/MpJJTxUxu4AnkFu0LG5z5Ac+aymWb9aDPynJ5EsRVWXk+NAiISWl4EMtZJrrAq7JaENoWxa4
5kCTU6Gis8QLsgNUxcKOlKAIRlbZBgAuOd24fHraa96s0It+QZvND8OQNwgaAbGzKc0am7C+dZte
T/9Q2roHKdwPKqaXpWLrxbXpWfkP7besQwbuFOlEh9yMSG6RGc0tVW3kn8SSEh9gMcSZspQYw9jU
B+uqZ0ceRd2/lcS2wYeixWipHStg+J+LA5PNNO8LvuRGslJhFXusCN7agN7podVZxCqn+mjV+q/l
EQW1Wnxn6YCMMPcgWS50flvt5/f507VbDHUegE6p8ispwPUhxwJCZE003bIUdO4yTuLU9pKYpCB4
cmACXUQZfZat3Pe5qZ/nKb5ov55JX/OKY6jm8hC0Q7NzYnISZn9xIH2NXHs4j3DiiivsqujCZ5Pg
aiXyEwVfcQxE/+yJKrjARSCgJZfnMJqvrUY+MeX9tQbzvKlIkECp8DtEOnBvvZHFtncMvPgmp+ki
ObMYEaJ7mRvrkpD4F/jTN7SNvaust0aMLwAQMkQ82Wdtly8c2uQ4D28CSu9WEEYLxWg/FX64xXrV
ncG4/opIHHPrH1Um3zoSgJTjv9LOEfJC/7KQhmHNH60Ob9K3L8if+QHSj67p3xYPoJiceBK4FL5t
ld7CwP0RAZzcy44kh2Iq8kMRicuSID7veEVOmXadTYOB4aUP8+zkOgR0jmXHGMRX50C6Fht4RsaK
BaZdT+oUt86+BSO0G0qrOS1h8zYxX5xy/uslqcU7+Fl7TywvMZJWENevfjTfSVcitoOYSbecXwJX
f8hQ39ClkVY2EJg+wreDzbq1BpOeEVT7LUmIVR78DvHwU5Y2TEog+e+alMzZGufPw9zzXhK+l41g
VAo2UxvfV599pF6jsqfKdVGHMHlMnPHbjprXDql0GQfHiMkTIZJgzwK8ae4U37tKIQi6NC7Em8BC
v9/F+yiHflXaMb4Y7YCh7GW/DcAPULy+VG7x6ftssngOjjKKrks3s0qDTRlN/suUl0SFEuaiGprl
grhvFcaIKFznQBTRHkXuh2iOipbm1NnsJ8Ry7hm/IiUjRDePZtjqtQ170c6Kc2TTB+khrkho1sx6
UDghRJyJSuvghBXPRY0oocpAJM2pXT5gxCgfwqX5E6fnsnYZ5xCO0/p1xruNiLmRPyYTnR1/QYLc
41Kf/L0P5APJOrr7nmLUpWUu8vAgG7E1AKR0Uz254BOYUd0HRBWbcfJOgh3VSnCgnT0OvsXw3v5i
A3N14MmO3qsYUeMWOePaqU4OyEsBOIr0wZ1mFzZ7dyZydifi2jpoPX5NfvSiCQcFiM9WtaynhgoV
U9eshu1s6vqczelNGebS2UiawJxzyM7lY8O/PkQrtWpEY8pMBDape2uXFmNuG/PJ8AwiBPrRFe1l
/V+a+9nW/k+AYaHAI793i1n/HTkB1/MUfE6D8zdyasEyR/6igeaeRjDpU9kexhmZhCr55hGubtGo
hxgCMjS3KTZ+H6N4nSOoYMfMJJh4klF1tAeHccJerR0FKSmLT+2YvfSVoF5KWU25vX4Qlf93kjai
zNk7E8DEb9zkx0lVvxBHczbP35Dtfvc+9CiOcLWJy0cbqToBURSF1jkTy3PakOQKK+4N8O4uS/EP
osCqG6Rlja9Qi4efLaFRmxGFwjbKy18lGDkYW0BfZOAdjeE0JSPtHZUhAz3BEBZkIzagpPlaWTKM
FHPczWMij9WA2J69HoI/oKspIirKPU7DsYQBbnJntwykS4ZZxUPLZnITEOCB0nDXqtqcx4VYC+zY
1yWFKwzVxUcytG2NcxmbMT1lForHNms/NKChowNvwMsOso8AGRHfRE0SXt1WEINo41aAum5tedct
qpxtGJJkTe33owXcT5Yxbqm+pHkOnZ0IAedPRJO5zIuO4h5Yk7h6IrzEqn10syI8jQoabIicC/oZ
gkyGwgd0GASDryLaGFcjokClmn+9J8oTM4qzpyEnd5CnY+BoWK2ZceeiLoC6J3A+BCuqoH0oF4Rf
U/pjXK0VrYu8YM6nJ7ekwXIL/w7k+mKn6+FTofpLaHSK5AmrGxIwOtRNm9LnKJ5BxiSIngWmnmaF
n0+LhRq5YOzaJfa3nxd3Mze/Ki/6zmM2fsk7ubMgbgnjwsOwRuu126TjvccHmV0hw3+SRkqT7FH7
GWZzqta/w4mQAukWB6l4zNMi/+7c5Z8Qw4t4QjnSUnkTN2P4UOVIPEoPZgP59rcMxLakYVgnQELb
7a5pETc6IrgzlOJrmRMs/og9Awcwo4cuiu4nydCHc9DuTLBG/WoXQXa+nVv8RJZPjqYYkOfw+NAc
wf8N+S3mdWMmJtbZA2Ez+BPng7L5cTKldn4asVrqOdUrhi+kGfoHRaWomoJhOKHkpR0Q6Y06dYUf
TDyh0JfG+qWFQHZCevzQZHHHwxeM7I/tY+ggzlZImOqQryhe1TJElFVEZjGBfAd9RaSLM3CDQKKF
iLQisf3hNPez2ubDAErGRYboZqyUrHR1vBGxhCgNxkJGvFXR/6w0MTSu/MX9FKJzRIbuak2J6vQP
leYBDFLk6Til6OIsIKR2m7EuD/R2gQ3Kk7zwFt+yGkCHHSNmcqpgg6sAc3UDnDYN3GfbHX6IIfgV
GbIcgxSuDU6/DRryat/Jh1CphyJyfvv+IleACpI9lT+H9lhftcjeyWvOeLnHauZAA4wPLJDJx+BZ
7417QXk7blVmj1zJ+khwzLhLK37+PnL/4rAG8QXjcYn6vy0urOPM1RNSDpGoSjnZsKmpYLgOidzF
oEJAHlzSt0ygD6CnIj9zFheBkxiBbvzPSZO7B56C3fxyLozLuex5RLOGX6GtuztipIPV1KduPeEF
Fo054GZHvFkd3LR8XtGvqMocsR+HK/b+F/AN8Unq4Uo/yqGYo9KPLPswgpzaV1bl7Ko3q9O0TVRA
KjKvGu7RzkRMYCC8pYjx9X+IhZ3OH6S2MvaK6xpT0IvGYXUrRwJMJoMKb6xGUpNQ5gOLxJ1lR1/h
nIRPjiD6zNB4FthQMif4JRqOoz5z8Nomfx2P1Kqa1LPIN/f692g538okmKQ4M8PY+oNq8HHyAiCR
Em2I5ZlvO55rqqv6LSp8dURrfs0KnooiANbELN/fLEH0qwTlsAmdPt2n0jeHhjnQ0gbEt6DKdN2c
H49rDo52zyLYy2c03ohwC+F/AjKdeI6yXzZdcmZN00nZz61wz710lvvgV4d+xSCXNQtYCPh6rzF7
4+ZBrq9VhioeVqZDp1tKEZzAJf4xwOQ3DEWQBPZwM5HazCOB8TRP0c4HPuqsS0H8re7I+2ATFEqU
2GDtFf3tOTqSNBiSJ0hh0qfJDzcL/vVJJw7t+Jhr+aPL8CsVQI3sjBeCaIIN0B9gxhlTGwliOVFJ
ckmN3LO3IGswj35Gfk7EFPgNQ+nflctzZDzegWSyH4G1a5TWwb7z6/7Ar7wnaxir6JIcGZ+Yc8vZ
eW0jFx4ot2SfhpxK9ZKR3o0YLnUYNKYzGT2Ri7wu+tKjSNhIxyd7oedbTI3+O8QNJnvsI4S7H6xw
+dL1cLbFAN7GWd/gmIfSXYmDb+WMHrFwsuxWZwZkWMacDA4CLPKANWooH4K5IZTTxcXhOua1y5mK
+iU/As0DskrqO7gMy9L7e3ZJtHfIuvlYsTXXAfYpT7wCtp3Yp1sMUxnjlLnhr8SVxZeALCqiymXv
cm+SoYQzra7YkT4zlZqzclu+DsmnsikNC6EBrNQWrQGC53cYl0AZBITwNp8uU9s9J9hddpXAtZDj
SSfHczlXBdMzgm63SUY+sxUSZADhZt+A+ntcKmpUi2Zw+u6XJGUy0VC1JeR54O4kG53vDrFmj2U2
H55qKpcDfvF8Bytl9Sm15znNGbpV99T+o0sGNWnnFPu+Kn/GfWgxzSTZRbH6fqhJmsMXhJOkZch0
8NraeQ1hKEy1qh81ZZdEu3uWNVF4S0O/IREkT83gnjvgRzwYYBedAFU+5g+INDVMbdWrM8Dhf4Fr
x68exZy1vNadsF/FB9ub6ZlxbrkP5ZqtSzBa4Db+ax/pVauR5n/hxXRt8WZCuGauqcJToq2nUTAF
76CH7FAcZ7vEkDxK/po8UJgxI+v2DhKAtx4jyBOpWM+Ok9kvRVP1lyqo/roEzsAwRVnQBQ6CpIo1
PlonXIsARAjSCIm/06dmjJ5GkLEHkWXDPsjFF7ACF59WX0+QpN3QYDwd9bUqJ74kjPNbFafRU5wA
S1CwIVLYns9Bz/1AYEh/JB5R7hkSM9ePekBr2fxtlV11iUpocGSqvco63GAzOToh4mydg2klRnZB
IGLP+y6Q5xT42IGcQfymzLD3ZV/CtPSdU1qwlRv6wD2MHd1wHs72Ydb9LZ2x8Tg9JnTkodPVh1K3
HztyulpGJt6UWChuACNWNpcRy/Zmq6cYRJAovD+TPZ9Ej0GozSF35qi+t0uWuK/CsvN9CpJqh4iH
WSwzs1NLINfG9rW5RxDR90opMJu4acm+tdjfx3DCEc1uuKPDh7J7wSVMMZKZ4RYw2NhMVoW00kNo
oAph7UatdjFd6XPhCrJZ4qfe9PZOF9SvDjZcnGc2OdjzV94nXNHIWtUa8DcDXOrC+FDX7WtvqIf1
EvzpLIppAdiMpfihdccfTBRPMvdXhzWUDCmI9wNfTwZTs2RH+2wx+7ioIj6xsMFaOq6HgSMYkHF3
OE0rDnPhlqfJfQOr4mN2RiPiLu10G8e53g4TfSeLmU3uqOKnv7bJfqp3FlCv14kjD8yoHV+XsSOl
2+8bzihW6UvGuVYDhKije5HZ9FEujs7EeaKhjAhfmVkxYBZRiotLSsKvhXF+cVI1h9yX733pqSuQ
5uXCZKDznODauvkpC6Z1yxQ/a3rIo9s579ChXAttceqOmE+gjubjt8N9ak6jM9CRYfAi4EUkvXcR
NOG7HkFAIshfCmIUg4yv0E+IEPpsQ82PJ5shHfIu1h7vCJzzE0Z3XIEltSqx3udksBluiuHSGkvs
OWjCTjKvjbvXUsd/HNQDmz65+qlHCvrIRBPbGoN4WreUWU5atahdDkB3VxceuTkzIt1NXrAqt1Dr
IcwgRygvbraFu1mQjMtlUbJbZmXCnumBaUx1sRznjen5tO+64o4jrjqE/QiWpBN7iyUgtZXaxrMk
k6+atwXnExre5qMbieT1tfvTrlg/O8ylFdpJ3CbiWlkkD3RBPRD/pdDqp8E+i5ht8IZ3hEDgKSNG
9csjS4uouO7oLsJjbm7bR0Rs+iwM92o0sVHOLX94IaT22ZgXtfjln9EQE+Vyr0vPRkSMU7jJhhWg
oja5JQ+CxdAGJpI5su9yLtRHdAcYWs1k4d3WhlQWLCtEdvjz1ce6fxyVxaJrEhnEFOaSthr9h7wv
rG3vE9wigvHLZ/wMpCMfMcVHKTMhmJBgQ8VeieAdcuf8xoywPzdOh89/RqPq4VdlgOvNF8ul76FL
J4sxDLqrJTOOEOkX94TozqSd0ZVkC3n27eD/oDt8dQgEL53Qfkl6FJ+SRQAlTPDQY1qnz+KJKfjG
cU/U1d4ln+alikHjqcdiCuPHwWfZRnhLA66UIGcVkF0Q86IepYU6zMORcy4Y5JTrxwX7GUnlOHds
2Sb0dlBh790QLZuqzPG20qhtLaYespkIFmvR2zuIiV91CXgB6Z6xG/s9HhDQ63V7DCnk0QT9Y9PE
AmBP2uytqP3kiNcPDHlXpfUpG5XHNlczfutZ8hMkJLrXKaehW4aoPtCOrbqEgBHkEs5HhAbtrh4Y
kHcxKOzWLuvXISo6tmXOi1cT7jqYilWTdJqryclDom0IY296o4J9itO/BCtZ56brlsdZg2bm1gSN
tv7awew9eGgYz05O/5DMy5OAtEJGNkSJcckki1LCJuCKvI4eluSh2/bBYO/bPhquM6LrfQlVc8PC
cDwEXfY0kG7EdAlgZrJI6yJT4m96YjAmrz+EUwd2uJh2U5i8p6COyRvKKE/yoiOqK3irZHuL4OQ/
M65gDo7dN29rkA8JTI6OX793kImhcJ/2xHe724jd/a2sh79pvidr077Yk59cpJdTX+XpgzO2VDMa
qLJVZzermnAs5fR7maUL7G/W+2BG9UC71+zyxMDcH+TbWJIAxUZx57J5urg4g72VV1IKBPLOuiPv
Fsb0ZdxfLIByEWNEmWuasRqbWRsjuldRerCk46K6aABCNV7M+LW89/YUkUtmXPoQYhQSojS3lJUQ
2fvl2rW/lJuMX5Y+UOrjWQY4cUkUrY4ZAoJ+y6TYTQ2ptA7ypseFoS5cU+jCvnf2JRR1XrkLZr1n
3jgg97N5T0FyPtkdtZ4cxw4Udq8PBBIrmv2Yllbpe2/gDw85NpDBmcXOd3x0yoFF8W7ny60p3tLW
Tm/glKybF2DSnBPxTbCL/9x76AXjjNJsoGZglFRi0ynIMWa1aNnBW0NgYYdMihSj8htNIHd3kBnk
qQp/2PxXMYzN9cQQqV3z5SJuBfSXZ9pnnzGLf4RgcizTiQ6TZR8srelDJWO8Carus1v1NdqOGF+y
/vrvv2r0tJ87m/2oTDua9vDLN8Mnc+CKUDTkkHYf2HiAeK175RNppL7xL04/tRO/FLTOs8LAEbBB
a0hGOWHvOxWD1TFggcoztNx0LqUc5uYuLtkNxcxIRImvAbGdRM8B3m+oWXG4ucVykN5IQ6LfA/w/
E4o0klNGao0pz4WT1wen+8mlXJxdFhJPigJEuP5H2u4RHbqoKmf1FMrxywsYSilmOWlq+PdRB0Rz
iOw9bTR6ZCOoIeCI4Hc7l31rn9uhS469G19l10wfeSM4BLv+jb9YPnYh6ciJLGYiF3+x0Z8uY72e
aTpgbS+KV2ulROEJh0TZ+2cIl+s9XYMZcomidbBCsEwXx6HuCuD3O5k38OuLlKmL0I+2hodg27/R
52HKJ5SJADoIPw5XBqrL/pjp7wB1cYhMSvaJ/iGjCVBBeA0R/W1GF8S/uKtqaN+yZHpbyIXbsCnW
VzhhF1kF4WUhrcXqVXXN+acNSa+4gvtSvOvIu4a+YccVOddOW8nLmBJxw5wLyxWO7yjSkAwk8Sm+
5V5B73SvDYe88RPruc9paFlWVWE+3IgtY+jPrD8Tk4drgc0tW70vkVCYxX6SbLsOJ58NRKKM1mPG
jHiZS/UYDy7lKOLGXRCWD57wp4ehz/8SxjKQGqpSCkf1ezT8AIhdxcOcE39sFbhvDcadCwbadidX
624ovPJAcVcTnlZgnSpjPOtenZ3JCTyyF84e0LJbt5bppnRwC9dB5zyWAudxIHJ/O6SBOGb007dm
5GetPP8+25N49qr8iLCZojAavo1Tah4H1bzCNgqObBys0wJpXkwDHnDBZHRKsnpfwn+6jQiDh7JI
zzEA9q0WqKQKVLzn1oZS6nX5bz/WKUYt8y9ZkJQSlJCeU8tBk5iUtzD5tjKXZAxGHw+96v//D9wL
22AigigY3OiqGeWeXOXeOF69iyHROubFglZFmBQoXPVRsO22RpgQ2L+yVab3oIu9iyn5D38jxClc
/VUVFM9VQonf84s2sdcg8GJSLxFdRXNrXytPIm3UNGFRqoFkMR16w93dDEwyZY2SJp5JqXBXJusS
EzPt/CkcvzvYqrd/GmGjXK8rDiewITj1u1OlTQBTKz/6KLoQGDTpDt8Q6zElI4Kf9A/MYL9YRMEI
VU2LwGRCsDv327l30w3xx+buThSapcP2Gf2j3M6i+R0jUe/7sXlSQUTidJOovSth37EtxwsgTw7s
pLqoO4ZLMxb9yXltCmLofEJK29QBY5gwfePzjxgTgZ6n96EZtBf645jazbJIyBqa2GztcJV6Mvtz
lhZZUWkuUP5LpCF1gZgTORDunPhYEi0/wgo7es3MC07USrVHkGjthmHChLWaob2iOta/e2SFp8ot
kThkC8epDYhnM3YsA0nwQHPjeHBp1oTTRo3zeWApeLHzxwVr35q+SsgUXLND4ACANvFK65EApLzU
/r8/MpJIDqnJ8cxwLEDtByFhN+ygrHilBcVYnvTybdx0epvMfE74ih67Bh88pV2p6vCSSt6DCvza
Lmz7+cDHQeSxfJmhy9wyMG53vxATVMw1vFtPqBEW7ELZyvtJ5O9FMuXkgAu29YeVBdiCNP49m0DZ
q927r6T1QVzXTEiGrPhucapsI7jm5wVj4ZYhk/0AZAMXY6/fwcx/jL3vYIuFeBPgMJ+Vs1y9dJWX
dWXz1PP0MhYfhkdmhSXENcLko86MW7+X1fN//99//8Rs9gIzurnNpgOrUybZQSxy5cioGk4jni6y
61OUdfvJA9zEanC8OyEZ6KnRM/0cbCx8ltjHZHudYRIFhDVeTWGuqc0iJzOZw+iVLQb9DlmX/X1h
2eT2drGBW4pBglCRJxzx1VPlpx+jA3u+NUN3A7X03DbzcMLmOR69ZWKuk1HdLIV8zz3nPedxuZNu
9K6bYMKHmjGAPA3FIB95sc2vqSM4u/o0az5mMkzPdKIoXdt6nw1zg5BuJvIgD4IbeGT7Rhr3O7HC
wQtFjP/CIUGuOW53Rpbr3kkAOFJ2h1pd6D9x32B0E8VXO8MIyVv8uI3ruMxJNER3+ztQIn9IM8wf
USA5k0nMKZ3hR53EH2QRbic+iZcFe9mmDKkSNUl95IKmP/1+LMEWlGIP/mXWmyycnnVB/FkrSxIR
MD0wNPev//0x9WbY+rS51y7sEsRWWAeXHS016KmMXieY2n4Xg34/9DFEB5FQMY50pk+QG8xZYhPf
1dp7je0oeI+C4YaNH0dXaCFwCvC/AUw5dNmIlj9iZgAA7yDnfY1/9lTY5idrNho6ojzCRm7LKnN3
CqRS3uGRozlo8p99OVjX0JySyoR7SNx3bNMkczmPcVK+IW1G38i10HgAG7kgS7e7uV7lXhHbfYbC
j5GS1g9DGSLwNA/CQTMnQxZW4aWC7vXVVv6hnraL8hDnLxlpfb79DWbmd6CRS1sp0xDD2ufWnUU5
M0iLwbWadeTF1lVwHFEj50WVP6EpSw8jk+0NcmwIBG6zw1vg7VyF8qNdUrlLc/2LXrt47gzdJLSd
33E1+tdgmLnmzHgBmNpvm547dph6HqP+7PVh/aNMGDSXfjJ+1qb9xdQYpr1wLlFKMvkwhS957c/f
OWO2xerNCQ9vup0Kk2O1VR56oAQ9bu98Ms2NnstCPmJKxY/Q+v0T30PFkKVudkE80QBrUqqcpJ2I
0iUEaXLaIxNF5zf9EjNO7sYnLVJ1My4IKGN81piDHzxk4TF9nPpF/xIxpjkScwtOBLaQeaV/L9lM
Kl5uvVFOUiWgu3xJPR/zTZd1wMT5vVJEMk9WBwgymuPmwbUwUamiUocOGeZudLqjjKETBtl0RpxL
hwKz+2iaKdx6kGp2XC8kC45djNYRMWNIrBB2I3c/dSnRSMtyqoZwueDKAX5SRvI0k9h3g4/0FIv2
QMBq+t1X0W8TACZABhrsogRV58A4bh9+o9HLN1URbEXnWc+o415FNXl7mihsdWNxUUwSEIjhTesr
5mapomkuSYy66Fp+uT4gVPSGuHada9829atVvurUFI+dQ75o6lTz3jXlOpfVbzVXtJiAiBTe+uv/
GZeqwy2luk0b8DYKpvPQ/U+TNl9joj5m+CVENFCr//N9MJTd3DJtg73B8i1hVSn8l/XEZveJawwu
1Lzl+v+vE47PALRmE94Ta7Sv9oh8KhnYxxdt4j4TQBjBGr13MrnMDdNRIu36Xw6RqgDRstucepKS
D/GmjMqWbLCIkPsuf+MDDp+4GybsRl1+GqHL78CI4PdR8jAkSrxNZOlpciRusYEEa5KKjcciTvG4
YJYK90EPVs6pjPO6VIwa5wWJt5OYD2ypZ8XAOxtJHvqvUBPzmnfbPRP6hzokDiaUn/Le6sbfzXEw
vhU5X43mmSXFE0YiK0GKgTZMyQUH9WkalnGiJE8jR9l8YFCpsK1nSK+T0d2HBXbwrmmKo2Meu8qC
ALuInhsxLC6ZyP9U48V1g27LmY2iOuSZMuFlwsq/o7cJkUDa8qIYE5aKf9WxweB7tD87J1SElMJ5
cTQJaEuhoKd442NDkkIiiTJOq5AEDo1kZumy5aZB8YkXU6KtkA220CZFpDyghp80Jko36SAo0oAx
6csKjrWcPpkjcaqAwEcGjx5fxs8K7bbvRUAuijy6MD1+r7qYNJSGjtudUwJI1zjCYAgvravh9YRP
8+ShDCutOwBYAuiwJVNrNdOFuuCUp7NzlCVGHqoKZtMk5F4XwixcIsYuCjnZ1qQh6YhjUl5UaYsj
GhwIE5o0rAhvW9P0h6CpMtIvs3fy7OEFMj7fSdR6C6X4LSB7CdgNLVsR+NnRUTOHBv2+DNWt1uJi
STSMs8U2Okx6chEL8hu95Fa0BDp1TiN4gfTZLZfp7HfkUThL1hxM2qtNGcjqpjNAT031DB5P3JNB
rZQ5Apr6evwKhj58zsnkYzbDS6eVNe0LHok3JxgQ4ypk8qqoM9wJWbTBP4qLrDDTxjOVc0IjjbYl
zNYpvCQNBNkKT03EljLoNPtmBboiQ9cyWgpESq3tLzkQZCAe8/KHyVFedZ5913j5iSjuxwMc0UDv
8TvFl1n89QW6+pggRwh1Y8dCavycqA0qRK12RYnXdh80qvLsVURPDXF/lAOwzA67WANZTUhNZjU7
ATAmY7Qbq34+h0FyEtKpz3b0k0ELV+iYHLAssRcV4my7xZ8KXUsndcucJS9fBZ8cII7ysULPJ7uI
mJ75eVgVjd5g3LMN4EO6jsdQG+TfnLsEjqv0sRfMOhW7F+wSLsoFii6ba/QhyOGV192fvkQEH19L
1nYtPSV711yx3BRjpW9AmH2294l7aGEfPydakpLUqG1Lc3lK8/5/7J3JcuRKeqVfpU1r4bZjdMBM
WnTMM4NzkhtYJm9eOGbAMePp+0NeVVepWpJZLXohs97QkjkwGYwIH85/znfsjYPlxSXJfqww++Gc
J0tgOAAJ+1D79GzV4a5QmmVEkIcPBLEDLXHGAp6JCf/LosWqqWG1zWQCV0YO4QGnwkfVhmvG1P42
MUNjHVEafW+kXNPcEN2tkZZsxdQX/TveWfU0vIQRNMrCt77sCU4G0Xxom166o9BIEX3K441sJlCZ
aeN+K4uhOM218wcmNXMHlBVfoS/Et4Bg1MbLmuZo++O5b73kCXnrWWYk2ydVlhviqe0hNrNDKEJx
n5v2u2e04d5rtXsk2TPt5IjQWOTpi2ieebebBxpeJVi0dD2qsP9G3Ri+usgkAGv33XZI3PjdEXsM
p/NxaOJvMMgPjWnAm6toWC24dvm+mjfZYh5M8eGRG1c1k3WT52tt59FT0kycLJgyeu3WI8CfBEaN
tQJDDpjXaNPi7wdSRc0KNF+nxQ845MDhweMhOGsdGKumY36RGOaz8GnDDAIeo4eXiIpKvAQiOzsT
BE5lBwRrYrBx7cgZsEpv9pC/DligNCvrqhzCb40b2Zu0Sbdieb8YjBtcO/nsRWGsHDcm6qG/asvy
tyJGEaxrteuWtvE0xIUoAVhRkAi0dXb47gGNvBIBxuY3xwcAV5xHgrK92274JlQ44vDK9b13rS0w
9y36j7HD9VHtfNPdZTB4sSlqYOmJhiDsPJehJmEZGfI0Lh8cnVToaSS0a1a7W8CIbu91+g+jmNqz
r9m808a6TF74XdUJMe65o0jcdd5TE2xYlIUQTpriOhjMJC0VGlt6BfU5sKab7ij0Ylt6noqW1GPJ
a31Q0ynT3PDJQVzGJn8zKpqYKGjfRxmDLYgtaD3KeG1k2CLZkWGBegR3MRbOmgB/dS+lzVsxC3cR
XafbPLPkVlMn9RAJ110pcmpUv0su8lXrM5v5kXR+e28bBIKWL5iamDdWBKK2Rh9CU8suga7bfR36
uE3nOj/5nfOR2ZW6ACF7lpWN5z3pnwmVfhW8f8Ro6yuvq1jX+KYFTpIlOz0wTUEZJDCmwbr9qgee
a2Div341xudfPRv/v43kP28jsYQd/FdlJP9Ld8X3L/U9+4/6SP78x3/WkQTyN8jjpiNcYQUWHSf0
gQw/m/Zf/ykwf3NdaqKk43piqUHiT4ryzz6S4DfHNW0nsFxiMzTQUIDzlz4Sqkp8z7YDk/ouyxLy
H6ojsf6uaccXTuDbgrIdAtq+yy9oK/mbvqpAtribMRuwW03lWvgOrMzGUPZyUfCNZ46U07utCOrG
haOoZZ2paFyhGxZPgaHirZt7+DQdeBUzHOiFFtHFUbWt82Y+TZkqfzqYbfCoFA1MByNYhsTQgVIa
YyfGvSvfbuTJLgzSrLkzkTTmnp69iDmR9zSMoR3gjKgngI6VZOVSdfQxzzX6ah3+1GPrd1+jJWEB
dWFnvY4ZoVjmc3MJMJRZSu/iEXcU/MaJXBmhIM8jcyyBiNRKRHuE4Ym4aGG5XB9z8qP0LtQlp/6p
4UcQoO8+i3yKPppRmwaFFrPa2rrqAZ8ENhCmWkcmFsB+5PIBwgABxx7Hte1jYkk9tHbINzDx8xJ1
sx7ChxIpDWxPNt1JTXBiMagLsGZOswVa06PvVai0MIFd/medctrvo37AWhxECVfeXBCmtiWIw1wm
nIIAyNW+yznXsxV8E2Gp4mGW0scAqtUAtmIaXnFh4vztu/HeFN4E9oyMCPMMunl2oAvMKxZa/gOK
Vd6ZdjYvLS6otxGY/6MOOs51M+LAweOhVoR47D7ZBCrPPzgnF5w//HkyXimbQa7t0a3UBtmUigjp
NAx6S6fVGBBUDbwvDwQRp1KawUPkMH3fLSUL1mm0My03baSLZ2iu7ueQVDRqeANE+LHG5A7FzEgY
GuKO00JPj5EwBdkcb8CARYFxAh0EFein62eL2SXHQLAzaoY3E1LbhwZvxkypzeY3s/NyZB6CfyQ9
UGkiWA5ZE9mM86kS4QXeGXtU1kfaYPWjr6oEdDjeKHdXipoza9lP6RXsp8P3NmYtNvtiOJskZZ/Z
NryvulMw6citIvPX8wiXI40TaCpxbfjHkrfFvNLC4N7jzX34h8Iv+HMGKMYUqVxIfKEojgj6+cF0
3foyqgx1w6E/YVyZ8ADNTYgH7PcAGg5xk3B+aSq268z3AQglE7nFfG7Hr5TyD+hw3HufA0SCcgVV
3HwIsmo80vs8bZXokmtmpRA8mq6sT+CQjOvokRzOJnP+TkQr/cISF5NJQ/1Jhwj2TApgcttHfrwD
XkOEMdUiOudRGl3daEAU8nDpPTuYjo7pQC05ZjdPXiee4p+xA3YAl5wJAIBsxlJJJ9wWIH+reuZb
bUfuEtMnJlBnLKYfVY6VdaU6OXxKZ+zuLsN2XgBtT6DLbuc529Q8nG1NbwKiKscprNu9JvIKhcLD
uTTo9m3O0iA/QK/iIoOSnxyLNBs+QkxZ1pYJMgP0rOlf2qSQD04F2WGVjxLDTFf7kkdf+I9JWnQ3
E+32VLn1/KP0jOTeex1v6iizvWcjrTVKUO75RwDpcwElXEcFl7uYOU5j1C68+1BBxiTYvnFq0/hm
e4TIbY44FCF7mGNZIYf691DMswR3LXCfciasKCNJ6qk4NzLH2uyp1v2aEtL3K9AFwUsz+oG/Dwir
vpmBphyWHDiO+R7zsgEd1U8gX6kI1xAR7HDcJW6m3jXp4oMygaOMAavCKulCeagZKn7mdoUVibcm
IHU3qrQD7S21IYZHBWTagng6ETCrb36oCNG/KFg91h1dGg16zjydyqAprz6+aw8rsKMupoSzxZR2
iDzEiqq3Vxk2lx/a6yJ+pEJiBRMd0xndKP8rHLpFOuvDBL5xnJuHhJEMTXZtT7Q/9PKBt7UNoTZ2
q6hbQT32nv0Z+/HeLh39YaOwP9l4qDEG5kuUJI8naycH1XwnaAEZixk5RC285MHEwNRt947rKAa5
ho4YG88dUPk6luUl7Az504q5xeG6ScjIkH1yfy4iztmpiux3yv4axAhizaBmZlPmNOAIm2BanydQ
sUK+Tipd8WxoLGNREU+EUYLgkHb4eNGfEodAZ1LLZ1RKQaocjgT0SWuEEVKId1yxCPdWUgcISSzs
98Bc7Emt13xTMGfAxLvSfIvmkDeJq5PkONZG56899Jjv+MfwTXIhLz/mxqYttAYwsW0tZpg4/23X
uFV1RUYiSF0CV0yo/Kd5FqmzcStviO6shS1ZI50TPKADKgO5bE5XiplhPZiN7QBGSlLiXPBWqDwI
c72x0zbNCF4yYj6MXFA/6W8SzEYHxHSXCmZqJjJBV17hGSNxHRjhCPIucyCpQNACvXw1VFnQDzTW
uPvRGc16NwRTvAd7Flw0U35qV3sgtUQ7Hvqqh0ue9oGDAzpJK2tNAAAcDRsaDKuy7q6dqJlVdFQE
a/w/AU7aKdZwu4zO4ffJolOfKWs6Hda8sIDvFY4dRGvuK6BQ/dJyz4IB2i5PEOVxGBt4R5jiFvh6
Uvs4G8w6CDqU9ldFFBaqG36jn1kykxQOnVwYOzfxc16sVTCU+ySgVIJS+OmTvqb6HfdjHG2EtCN3
raTp3ln046M90MGx4UvEL7QyUZzMCicABrGk2g8yaXv2G130hNqlnC06lZz5HmM9OJNOBpY2Fxnt
4T2vtqnnNYDzzEyJT3o2aRRNIxXG9YwxueUUDO1NsKhoStbgMjwssiMxx/ijstt6iyBgbuoMlmcg
BayUIeT2Ygc06aAJzVW5xRaf7408qZ5lN6l3pr3tD5B4DNjLQhOJaev82kDQOFVDNIg1kWjxI7ED
vc/73nxURJtwppele4j5Qd8tLE2PgnWD76yyysfMNMRbBdNUraRe+hgEYd2RV0TEXH8kBaJZXu9u
EMqXKRhQxPCn/HRHtBSSPPHvph1wZU0dq4iBt/vdpzCSAHZuXgeLQDEaGC/j9pSaabl1GGZi8Nfd
mSulf2aP616aepzZpaRrPZUAGY9IgSnuFZi+nzmBTFY1qfOdThNa4XOLsVnOYssMoweQZYBcSQJq
lEPH50LOU/5HPjWYQf+fXKf+u/Q2ek5Ay+3//Esr4v/V23j+qb9n3/9dX+Of/+TPC5JcLkiWt5zh
bNO3qc79ywWJvkbft31feKZr2Uixfy1sNK3fpPBNGTjS5h4EBuH/XJD83yzgNPQHmDjcA8n74x+5
IZn073IF+rPZ8c+qcmohPQbWAiKrw8XL+7tKX+C6BjFsk5AtXh3VK3Wx33N7CMkVxhETCpJwcR0a
19LD5mDNWKtTwC6rQWKR7NuXWWGEjNVL7JbYVWKD0+dI6Qq90uAsC+hWYZwx84rJBNSe/R4pc+cz
XDr5cQEbuGGCZefZ3lb1AqGAXxTMIzPcuABBgKMSD1XlC5geOI0E/QIb3ghwp6ceVFjePoL5cB76
DvezheESnuaWARnjqkjvbBfr81CkOz9y+ntLJ6MS8bmWaEmxCMlWzsa5Shj2R2mJcyYCuTqQd40d
iuLabBP6dYw9bNtbVfcyRdPXqMAccRKX6UMn52Y5kYh1YwcPVgn8sVZu+pJUsO9VnF0oYWAPSStc
DihJmzHCxGhRV+RGkbuzo9bZ4w3J10FOAK4xsMoUUf04q8Y6uWLWa6IC1SNw1LdyLNVNzaN1AmVL
qaSV30qAv6AEy02qxuwexEQ5ciTgQ899gpWPBac3mfMHBjujsAp7l+bYCekf2fUsb08G+e5xendC
R78rXRDh8oDIVVZxLMva3obIMDt6+UjFsHNAX8QCmAr3DC2/owDPgigxuiMtJPVxqFT6MeC9y6LM
OvcOo90+4EoalIl9skBUjH4JOdzCMoAHw4aDbdmvHXe7wIYSNmJWPEfmYhHENUx8fmSkP3D5FGDx
KZ2Aee+8YoWSrMQUjfQjPhO8k+yPxtk1VXjuw3EdhGo4J47jbipSSSILxI16igQemMZK0TJEzzr/
TcjZfGDDdTjmifQJrsg1F0mxJZbo7loPDprVxx+Br/Y0cuS4GsNXo1H4tfsexISzTZ+ccaA0cqZF
J0XvwGkEs4VdY0VvKUFoV15dXXuHVmTPY4HzfkzMGEUfS73O4mNpl9O+67AtF+pH2svFSknXTjSm
xmkiid/VM5UrfQ010PWvfjLrQ1/H86VmdHjJUt4adJIxallyV02VbK8NY8+Xvh+ap4YsvZ008QVn
Clk4kuYl9VnvpKTZYqtma1NjSTGYq/fAu9KbUWcfbtTVJw5dOz+0pztuGkyXMS7rpubZN4HFvNtM
OtGS/UsXTQyonHk6qip89gHdPHD8Reotlbdy0uB3ioSotYat52ZjtjDzW0nCgpFxQvwtdzLrpzSr
d+GQtp9HAcbA4nWaFZm3a9vEv44GB8fQ9e6xVOi8gDuezaxhDkh2U9bD2vRGee6NjspKP6qo2+NG
UBgkPgJKg85M57ktMwlnv7TElTN/cSoyuef4ytcHPnMMKsu+wIcbd13zSRfR+DBirODgNRm7fGph
hUi51Ic5xZbZwyZrxEvtJwVVPMpBkqdCCHfxuFamximV9HrLOk1ftZdeW9fGkm62rEG8CQkxIFWM
I+HZuW9IW/i3aR76R7/mG87rASV9xPQrcXtbKjP2ghKunUM6IQTNONjcvaLWD9bQkQkNBnh16arr
jlGpHoUXJXSpbKBYyWtI7IOjM/Eeslp906qbEcYOzpbku5OM1gMgu3rDbUczQectVVlejrVkTqnU
Yp4fUQ66ySwQhLa5wLZ1f4WhzRk/bH7MCeO/ng55IoAFpA4TvEwjk1eMw/3zAOk5rZxvo+lGV0Pk
7UMbwtPKmDSmlpx2ruvaj53RRqAkrItNrPiE+6QCEDY8E5SHP5eAFRtagMgqo153DovyMZTwRrOU
5lGLCbGzrO0wtLhkFLQQGiPkHZVR91E6/oM5NBEXzrHiHVXQDqAqe5OQo8mCydyJnFB9a3YDpNDk
W8HxSApCeqXCIBxYEhaBdF7CFJMeXhyQQ2E43QbuzhcbmMeVe/vvJlVe90anT34McstuGWn1oXVZ
GG0ExLnKZ02wS7HSrKzeGfb8TcJ2/Ly3XgGKjm6YeE87Ce266fDNq0r7wx2mS5hEKeDWzrxU2cws
pFTVS9sYJEsI5E1mnO1IiokNNoh0g/miODqc16PUIihHk1M8p1TV05Ir7D58COOlj0Fkr3HAZvRH
TzfEa0LIaRMEY/qQU29YuHYHyqdm4ey4GddGTxGOH1AykXiHbIwAsmJmwNkOdKKpDtSAGVbrXEve
YVwMV/HQWy8lbkm3Zc4Q1PhnZ5NOkjYOSNqNEeHIQIf7MW5gR3ESjUJWkpAopxica+hPB3PiFd8j
ZK1HMlobTNjLuCFmncOT13d2dcU/QfGJSVLePFADDzhsqQMeuJUdesUPgvTAcCJQLNaDv8ZjY/5u
fqtxXa99AC/PUVI9ch0dj5UmXqyrJH0oSrFN2+YKjUlcoYV8Frn5IxZy4OpdkEyDnrUmnZNeehOu
RzB9h2YOW2qpMTPHcngmdr2pkqq/eEnf7ioZfhmj+0N5Dd1TApSP5duPbZTYd3/kuOA2A0ZfCNdH
UEMGreEZ4XH5xs7mE7phSUn6ptoaBi6LVFErotLpLZn99pIlNVUGaMC0MjBmt6IDmXNw4nWOqZBT
2apMauI8jjgkJsj1nhfvbcrGE8spv0/U/6c9WxH1uIU8JL6Rre2Svl3wm7smnINjinEUuy8ffv2q
E14L7AHHpg/5tC6b+KlcSoK92hmOwC6mVRtVyYN0oNyOdMQhfXc7St65jRX+1vLncWfBTkMbJt0v
DdmcOtwYp6lVPh0oZKaHLiwO41Kf3Y94CzLySzs/ifU+8KiEQUBi2FXQ/VeyoBzdnmJTI2wvaUPF
NMpfi6e7Z5jjUW3Hdp/dwkkTxJ+i4KBGLbZjmxqkmprobPBwHgc5P6ZGRAVhWFT7Ht7SzW57iGqB
7ndSQyqPfMn01ekOXYND06LONYVGPRj48gmeYqSIIUUUgfFIq4R7bHLaG3TSrPEPn6LBsI6RP0N7
9f14g1CSbIbWGR+rHipELYr6WI99e0CxmXc1k8uz0NTPcqGfL8ZUvs6JZ5885cBIYm4/lyQlghbH
qb34frtBRyib0SFBDk+M8jOQFP1ODcgpZhVLOMMCBwIVCiNYVN8MCQLHbptzUeQb0K/mWlCHuOb+
Jy5zYdxzQnQEI4Jm0/UyeogK87UQ2O6oqMStYnjjdWYLW5XUd6+DzB3OHFHiFYgJvtXApl+QQt/Q
trJXJjhy5aNJ7FO/ebOkJoyPZmLihd3ZDka6HOlZE9XL5UbkCOFUorj8AKlv80k4Mg5PMe7ZcfkC
p6m/BI33hwHEbxWqKT8Xpec+z0ya+YGuaxaCWzOX3Y38w10IN91YQUhoprRI6PdVDmaytc/ZYx4H
1ktD5PmlrL1zahXZza845NFw95q3gDmNp6BsvpSqcKkJfx9WSHpuYu/D1uNmG1TFCxbaBbTVtGc9
BPmLKPD5CwiX8PQl9LIZmzMrq3gwCr3DKEue041tRrPsN7tIQ9Oc8Vo/IvGt+noMn379VpaKdMsL
08M+wN/AasemimtzZ070dONi9TauBdHbnilVTycKKAPEafrzSPm4gaa/zl3bdp39AB17l3VTbTwv
IBo8E1mlPNY4Rc0w3ml8YgUAv/pquJwgQJ/RlkqYAKo/DhpiY8pPm6PZR+HBrH2+A3KMHv0aa/Zm
TltjQqWsdn3CSZ2J2RIEmInst3e0hhfteB/YjggVWx9NHk77X/8FN5LLUCv0JWOEvepbp3kpGC2U
uLeZM1yqZsR/Ap5QQwC1EUCwlntOjc3R/tIOIwO/Q+8LoLIznInLtzJhsYtO9vBhivo5raa7b4cM
idRzr+g7ZNIRWvSGmpG5YuB0yvBBbkuPrTXR9pehjVXUd3tkyb0mnqJCoMoM6hK35kgw4RutoYMP
Zf6I613x2mHUnfSFhpgk66e6weasco5rf/09mqS2jTF3D5kbBztfqz8iq/45Osl7QIUT07vXoZ7G
LZXu7apV6Qs4e+uYtITZI9t/iWS8cTulbqj8ZEay/MQOUb86KgifBPFIMkj1awxrZO0v7lLD39Ss
5ptAM/OblE3RIAMavCNrk+1YjfX0gCaVP2WpLEiEYWL49Yc+5SZuDKHFiStc/4qaXEd02B2Grn+r
odz58dWhSfmaMCS6zz7EFMev7Z3ERUWOrPK3ejmWmyq/QEqzzhlgo3umqTIuYEzsrcnJ7sKou+2s
6I2y6sS61TnIAUx4gKXbzrxJ6Zi30TTqA3WcMJs7LPo84g0zzIS2JEJ+7MKoZHPbHBWWSophbfOl
w+K3jqtKnX59OiBtk+x0M9Y9/pQruj4SCGjWvz4lnJzcvKZ+q0M3fJ6cg+trCwZkjIOJ92imI0D6
dnWbOITNkdbPvz5UUGjR0sVw+vUp619+onp8WplLWZEJuXTfjVZy92TJLlY9hdSC3c0F/5bG/Wtc
jc4d0XYhaprN1vPyveOHzQ2K/o/CB+WZy/kjssLHpE8GBLA5fmizKn7g8nOmCloxr7PqTW2qE8qh
d2WT/+YChD8wV2ZKEVEtA2aIbMeW63hA613CBLngHErRqn0fpn7rvztQd+7alUsMxDlB5F8GRyis
IWCAtWz4ywmX7F3NanX1ZaLPaiGYcFe5/PkhY0aAmulurW6sL2CZC8L24wNLIzge9IKds/y+Syji
kPnezedadP31Qal5XYdefDHmOsB9WB7YOWexGrv6c05n54iZqrnbqB6s18nNjaOSTa6quLIW7gV2
/ldrq+Tl14caVK8QSzbH5AfukYx+MWqyR25tQqBfPqUXJdtVszNsB5JVxNegBHNvGXABFsxwde+8
tHBTH1JlP3hYyV9+fWAU0yf4BnEyn6p8Tl8w1cFVY5Vfu6LkbFAn7R41wmR/jOaHKcvCU6Lyh9Ed
QG75/XvAYyIpDGx5YB+KBjtCZQDq06Tt1pIVFs7B5mK/4vg53UgGAILNHws5lGfVm/JOsm8mGlTM
P0Yve8jpxHyzOoQYudzIlpAuBtf2OVvgmz4lol9jzKtvLPU3VyWniAvfomPBqXa5/xllFqDRmwXC
EODy0L6S7x5/9m53JufcrIwmiHh1wRgzwq64pUkanoSfQAcpZ/nCJYB0ZRfGPy2yPZlLyGFsyGC7
M/C+rIGa3USi3BNiG0/S086ub1jv4U8/xFNxCxgLrxDSsktLLwtQFoaOWh+1BWlqnJabaIV9LFfm
98GgAYho7GiP6r0tDZulg6SYyTZ/y+TSeYb+vbfH2t+rxGEf4z4RU+4HlJX5hFHm/c1QQ7D5Zysx
ZZoKunTG2kS/caIvSjMPNHukq6phIPXPbhVMTMW6Gk6d/aUCecnqjpiMmIoVJbqScEtfrEJ8Ybq1
P/5xtXn/s7x9z382/7JYfr7KatJxpNpfiu1fP7t979uf9X/5V/6bSNI2yXXMNP+5JP3att/1f+Tc
+bd/+acy7aM/CxPZ1/c4fwSWiSPoT+sOmrUIFuN84Fg20qmJ/Pxv1h1b/OaYrmf5DrF6S7qLjegv
1h37N99xBP8yCBwcQZ79jyjTNh6gf6dLm7iDTEcKPIRME81ff/431p22aANPE9De17E3oSflFxUu
dpE3LioMSvYZp+F++Nk56R/mZJPXCYgXBC/4lBnsUEyayqMDuVpVxj0eXepgwf154IsolKb+b6IH
UPZm9iojVMP0QNbgWiyFgQ7Nge5SIWhEXYVhBzPD3zwV9z+V9f9RdPm9RMFu/vWfXEfw4/u7h+Y4
nmky+fRNC1/S8tD/5qERO0z70e37Pf/rvHGs5jRUy7UqLkwUI9y7Nt2uvR3vms59LPJxDw05ObuC
LgFKCH43ZV+dgkTVJ9VWn8y4zF3WdtXZrL9Z+BcuwtsUkXDuGn7guSMCvwaTGGJD4owWHfXSy9Qu
H1K4kXBNCX31DiGxToKdcIhAyNqDpZpFyVlOdb1ttEiPqB8Ax8HV3/WgfpbsrJiuTHrsfQP0ORHd
NIhBQZfb0JnKi6pMxmVBdVJePj6rKZ0eRpOSUZyN2xHU32GcuFqKgasNE+p2N5EK7Io2vIUzzJNI
ut/h5WQH+suOgw78S48Jw4eJ81GKQ1Nwg8Fb9G1hLaMx2x84IXdG7opd4chuP9Usphgx4keOw2jY
jTNf5zAGlGEBihiXW2GIwo4xEwR4U05vjCTuNWc6dC4IQUOpNx0Z63MFD5WgqbfuBbbhUYRLQWT2
VMX2gZtUfJvRm68Z0ZqBZ6zVtJmoJJIce3OozCoRWC7om85N55kQ2RDom2coZvzaxrGVe9a6L7jw
+unUrMGyLbe+OD5VJP9MDqO+bOJDIHr4Qw21g6Bp4KUp8QnzJH1tPR+rZFa/NvEQcFSmhh6Fujw5
/hgdJu9dcNhFW137EY1WSQdxoO+LZm0VHCw2RVUXRy+fyfZ5zJgnsbhCcPEOYtrZ4bxHYz7LDp9y
HbeYOVR5EHV8w/Gxtlx240jADxtWLpZ1k+ImeywQBSHXofLhVWJ880tgTlrntWBcsGON+JHGQXh0
YNKVpY9rTntvmdkQHRLxExJWf1wuNxfcs/2pIH8RR7ixYGT7ezMZipd6cM+T0zArsMLPqpL6gklj
6SKN3LM3usktH5Y8FBWcAGkextbfa4M25UTXW9tTRws8TNdnpDUbYDupH0JFLudHObdHw2TQ1dJ1
21b5I7z2bWLAnk8D7FFJCkamvsdJ/5CCIcKQz8W58xbW2FHPXAFx2RzSmdl+xvCE53/l9jreWMK6
dsuB2W5w7g8IkbJmhh18GVIPa6H8NxqtyPW4JYUePZw0NzDXE5JbShArCC9lWn54MciqoMGjAHvK
bFFd/DTmHpXYULPspcWusK9z5u5xvVWrysiomERAJMN4KT19S53p4Ln2VvDOoQFG7xtSzjp8yOCc
VlrTyrmMvp+USWmqGZ48Tzdrb56vhtNv60Tu4y48JMqg9gd50MkdYvTLvD5J41cSw/wEM6/Z0how
N91Nh03C62c5iyU/cPCQLEz6Y5HQ/eBuOA/03CGac4kyyh84S+Xdxksx3XE+SpPPLgJ/pjDLgDAA
41vAqgxz57019EfacJxzqTBYWTFMW7M5OVV4Ter5yTDOpeg0eQCu8SCAVRmeKSR75/lk8bOOjpDY
eAbXWo90ZPUqeoljwRODe7OsArmjyNmL5MWrobG0tCGxnHqjoC89OvJ9ngD1c/jN4CWiTDJoI3WC
U2rWmvACBRUi864to0EnTtER8/mW0y45DkfLEdnKklzsiuoubXEomgfuVhB8relzCBhP9X4IRZBq
Qm8g5uMaQ7MpMPOxQvJp4qj3bBquetb7ki8/OdbFC4cL4fc9IY3cMAlcM8Tibhvtp5Q+9II9iYDr
Z1rAo8jkJwGfNzOmtC0I/pim4KfBhGTF8ftYxeoSQxVas+V98+YH1WQfCCK+fi+JDhDjgGuKodVd
BUl3FaLdAzmkztLuykNXGDfEROgCKco8zPURY0b8Q1jfRi2/AUElt+XcZdRgXodE43kN/B1a4Ij/
Bw+iL56tQd4oXUm3fYiwqxvrd7+nJ9KnX8gou2NGtHoVhGW8srH7ryfDdvYlycBnyOVMDAn/U0JI
5o3qke1cKLyFWCs8fy0J1eIpjN8HlSwM2P6ZzDVuqNp47Ob2K2+FPKTo8KLUn2MNRqEE2rjtbUlu
ieWFYzINyFAeNpGO043n9ydvgCNqMSncg48bV17Dp0WC7gtMzkZGAnFV5PMWhubTXFI2lhjOVkUW
OMvKzRaOzTVtww042GiHrvkI4hdfni6pOyYvqRWuwGCmjc5tRmi6GZv7GYANYX1ngOhcfzHT8zZV
2nj7vs4xsvjMsGqFs8t1g+ehvAkVwAVy+hW+MG5IZsnK27snw9AnGDzDVrI1sOBQwRdpIAf+sGuC
6UFFjcfc9YMHCSCUuMku1ajYRD7o7LTTH+NIfWVY+e8TaYa6wCzSF9035oUUvkp9MzxuX3ZY/XCb
TzPTV5NEz4rZMGHeNvkER7T14XKQGcG1aQztUeW0BDjafXRgNKyclqeQHBFvmc5FvLXC5vLrA7ng
bZyKZN8odfTgjFPty/dh5qCIAw3otCTyDZgU8MGIdxr2MgYAJifVSjegw7J5F08LeQ5wPRdNoqcN
ihWt1csLLHjApE2yKCq+rChhFY67ezE6WNHGYGaoWK5jWcfk73h68VvseUgrQB/RxgOvSJ+VV+DP
rgGtNZ0TcDjAB54OwZuAQi8ygHOOFS/r382z3HDnLLZsy5tsUAjCXQ+zAL03FYdBGu8l+PNB1dlT
1JbfjaWUESshsFUwVFKCGZFMdVIdXwLpHNTsgjHpjPIiCoo33Yx7nYl/nPFwxaAZ3XVNq8pj2cdy
oyQIGvpzFrmmf6aL/kUNVDy12Ae8EoQk8a4/1GAicPnJc90ffS5/5yqwXxjJWpsZ+xVsqyKiQTFk
qv8d2nd/mqsBXj+5t84zqXoNQX0YRbPniv2Uiu6bNaEBuN6AHhblt6bDGDgU8/+m6byWI0W2KPpF
ROAhX6sob6SSl16IVrcEJC6xCXz9XTUR92FMzHTPSCXIPGbvtR9rxSKlzNktuxqILZ4fvRNieIV3
dgV0kSA1c5xdM700o9FGvgNBqe9JTquYII3BBvq2E4E/vflOPWzvpCNqP/lGMqk0Cf6mtqiHRO/u
wituPzs44D9d5Wi/dy0NswIMBvy1Xo8O8aJjER98xyA3LqTqyWZr7Rsos5ZmE3oKQRaXTC7nvwrk
Kq9hXmxRfEWdV36ESj8XcwyD3oGR2JfgzOyi2YweH7k/MQVw8N/tMvNLFtSt+ZAc0YR+h1BdmGX7
qOng74AUEfazCJsbvoKL26j8Nhqjc02S5dXSpf9IyjIVUSEqsJA2djWQtgVhp21egqTEg+0r54Jt
coMviZrGGjfQsrC7+x4JPDE6EF/uSnxZkfQmFvaevQs1XYI5bIcF6x5t+TfLmfZcBeYZ/bP9wJbl
MhP3dHbvUWLC3oeuTh+8suM76cZ0n/lgf9PJ3KV4etmHMf9TobR380xP1Vmt3poajA+bkXAdF9rc
OE4hH9I2DE95jVCnZwzTwocEGUkB5MJmjQKon9sWfkMWYKpvkxdHkqqhsr1uIbtBgx2fCDDzVmpo
5UH0EM+npkq3IrbHk1SfJZtg5i9BgwDAShGcuMmNOAaTUc1Y7pqQV4fl9o9q03Nua0yajsMT0kwE
V+aWHQFCni4MhViC8IXty3D8yjD5zkyn//8vDJMTSEuc+LPRHUJO6QXP9zJ7xpMz4gIDadCvfNEs
pxxa5wYUirGWFrM3kS+v2QxkMl+8Fw5E7yqRoawCFd+aLG6fCge6DJqUZp/U/RFlS16hLn9syEt9
QT9CeQe5U1pq+vSYtDOD+irdsTyUZGCebfHktEV6nfR5Glsd4ZxoWOHYvIi9/iLd44kS/U+wBN82
/rMwTXDIZ+E3RGFheCOnYaFXk8n8vgt+kozxXIOqfLpvarr05A2ITARpRKteku8mdbqOxbBNbGjm
gfO1+N6tXSq9EjMyW5cRnm3RSQ9UM5n/nPk4E3u7Os9WU28Q+K78ob72KtabWEDXoGVemz0e3s/u
Euu9YU4bllqa3N8H2P7SMD4qLYt96Tq4UufuZUqJ6wE1xdaEM8MXYJP7du0nE6MitNMJEnh8NPjF
J2S3La9BHUjCUJ394gSkHLfybxDXD5MT7wR+0iibs5xOpjwi2fD5YNx36NE7EZooW4xLmvXisct9
VmWQKDq8dqumsx504KMfIbNpzSo0OfTkPeeVirpWZc8SVMOqqUKxQ6bWbvC+WGv2fPU1H8yoJ0t0
02A9ZuZQPsk8rS9jwhYNizElPC8hBJYqWydi+QW9nuwKhq3r0oKJZJj5dzW8NzKF68Z3JixI+zgM
Q9VAswrQanFNAJ5mUs9Pq8A+C6ga+8IhGwc4CHS9A+4jQ1JHcTk0FYBJljLTmRtrfC0azJ3QHD3q
FL+JgNCHz50cfUB7WGTtQbqPSWBvCLzKrlp1rx5AmwH3fsSP/tFsWE3m4wBQxY9rWDIsb2yWPwtK
dNRES0hMsnb2QT272I8lH1xCwCBq3iA8Fl16CarUW7XOQqOADXRZNn45ihVl1YOFANmUfbnjpI96
hL47+aNtlAcV4q4U6ku3FHbk93gHEhiLVTNGQRX/yz0iiYCB75dh+VnM/lUJ948Z4FwOvx23/2u1
C2yDoX92SmoLVqKMiOvwmAlGDI1MIAuW8hpKYtAX59w47laG6Qthh/hW7f7mCX0dQ0IhdEKCTGIb
MwW9f5vBA2uxEAyh6JCUbm9L20POLDF0yLkA0oLOliT5vLzii+WrBtK8wYxBX7wbwxr/LQqVCAoT
TkfxMyg7vdQFyAynN8K1afj+3lTwDRKUj4FqNpzkPehXNqvQhRnHFGj8ahyy6MH/0tsV29nuZzDk
ORRqaYvdVFO4SLJpSaib3msXG2VyM1rCEFw0yqs56aotGGHA/OxcKpZHR8NX4tQQwxkZMEbW490v
CupkNZSVdwlDd83HGK9aK/8eWwtMGjk9+ewd8sb9wHuwLmhIef3sQ91AHPfQc7vNOZundhfXsL9G
psXjshdFNkZhOzyIWDFAWaDv6OYd98FRdPdKazYvw/0Qwxf60cPgZLWozLVhJW+x+G0C5CWsqyja
fTIqshQnd+OTQjQ/zwRcraEXsO33vXzFhCEaeb1tJmgr4jvyyCWLMmgXUoRGWsT8MihvO5Rc0i7M
h3CAsdgRRy2S6uKCHtQyoaHzJzBMvNFJ1USzMe28iSWfWwxnib8tScnhzqYhW+EVMXB9PMsqEzDy
6H9oTc734GdQ3ngbW0bhj4Rd1UdHlFvI9e2DmWisNgk5Rgi+IWin2TZJCNAIEimwsdBvBK6NbEeK
G7VVux6wv9EML5HQmb8JjO5izdmFrdbM5LF59BzLOXPzh0wfuH3NDL4R8/oMHGERPwTlZK6d+alJ
lHWDEUW5FddP6VS+hKL8C1PDwHDLNhJdw8vSm+22hcXz0QT+pzIQj9g2NntXEJyxYMJdVwAWwtna
mzyeETFHy6bJzUNFrHvSQ6iAVQ5QE0jf/VFfdySbtTEfc4k0dYULVJ6qALwh+d3PrLN+qZbZTCVN
+xwjLPMrfFuO5VZXyHdcicHJUOEbeqhuN7f1E7kw3lYEFJ1QhyGBjgIZmErZ3ZAQCAzFOYCN2Pot
jMqGzIVWLd+LAUKa/LNkw//ecurXEnfaeupJ5TJgzFQxRV2FEpFbpBx2lYYInxSHqnHiiFX/qrCX
q7BcFBFz8AyS+2/qAD5EEzdzr+X/RK66J9ue/7B/NV9z3yBzU3c0Aizfry7fbJS1yOfS1nchN5t/
irTvz5bpItZR6EMGXGcpctUDY5tHiIIzHsD3QuTyfqTQRWgY5UNpzXsZNGACcCF84A16okR5bDsx
EfgZjjdPL9gBsWRGEwjRJGnzvSNYz0xzuAHP75BHqDkHq9vc0qGHWfas2baxvKxW1XAHpBs2qxrU
/qdcv5TyMe3KdO8AOK3r6VJ1aYE6DXJ4HuBIV+Dy4qV6Hfk1EEggTwFMhMnkVj/METftJMKTlXPP
d5N81XPacxBs+N9RyQyeg9rPdg5VQQW+5NM9V8DC/4cawurFBtSCt22rbCEM3n5jwb41GXltWBTi
i8hTbsMueMgN8Jc6r2fGVmpZ4aUgScgRQEL8l4SR9rom1uECbgh0McBy0kt2ulNMUYa53mUBlHpR
nsMC9s8AEshZUGGZzPbwByZvc3sP/Gz5vWHexlvI0IQJHOt6lpAGmsuYBx+C6LPMtfnOiSRKqgfE
UEgdhyeLQjCn7ZoStpjFfrKwygzNIzo3rvlxayzmdx0AI3Bxq65ziOF1Uv41GNkbmCqwWMg9rkcH
aG9+wlv71I6P4cBrwW+hYil/KJBWkyeM1cx8HI8Xo+eBnoMfisljBW6A6JRs7frlnzzLX+ijW05P
qoO6vWTc7WBryIVbcGBR4EeLZxOHGfs7/vVdGZ062KT2fl598nJGBlO0XVbptWGjPm/zs8/BHlru
g9uhOqNoRseaAdYlPyLZTETRrwT6bpt+j8CeKSOQpZ+Y9yAsMz175UxcSPeVwBQMr3zGD7S0gFEJ
fFjZc8p9aoSXmWXDNLsvSJTX9ZSRO4MDDAtfwCagejNK88WqiWYN+pON5M2xBYgp0VPnWcNnYBr/
5OD9+G17uuckVN2nG3IE553+6HxzR/4USEhsdzs8fd/afut86xCPfD4LTp6ZJIT0pS8Cg/Qoa8Ny
nj1o6V6GHITUTtD0Ax9Jw+HJnkCyWEh/+hYsYHjD80ZjxQKcHReTOCafv505twx5AX7Ub641fjQA
1UblnxzHJu2IjnDd9OaN0+2lK/pd76oT8SCPvuuQ0YfKgV4DER33Cd15kdJAcOs2Vv0vXsjkHrR9
7CkZN9ldn0aBOgC8qvSD3cmrwI60d+8IMNMkKzJ7A6PDcIq91qqvbMhPTbtyTUb8YzE956H7VyqL
jkec+169SwazPBPnoBWnwW6RWuf/3BCIa92o2yji9yDFv92Mj+xwf5qmIdbR/0VEkq0lwxNNNNYS
4pUW5tajm9vxFDI/qTY01yCsRa8iM9UPXlEz5ZyGfWHUb2bi8fAZbJVnu/AZT/6Hvf0SXmxHpbk8
tXmenOLWX8egctZGjmBuGmIc0wuugHhgHux41seQxz8F0ohV541ia9WwKWjJ4fL17dakKK2nsNvn
AebtbnAYSl0IKCGkvCFOuBnbkxF8dv2AZCNATpqS4nN3D7PJTosNpuWvQVO+eKEkAwH4l+qnI4J8
jkllbIU0mrtN3D4gWGOokSESmfv3zMTIHOLxJEou39yVmcQjsd2Q4mPoMZMaPrqNPDTBgYtp3IYh
LNu4D4mA8VW8cVPjSZbNoavy97pntIr6tdxM9B2WAZ487UhDdZGTbZPBXDMLU2ste/8sSkoOO7CJ
qaDMIirYPSqlzJ015MZBexwZAREIoWnwVtXFunBjsqGLhECc0RmOelkAYlm4yPQ8XTBDRFNXnxyj
Kz8r4hRn8SIlEc2VWZIRHSNwhRDdgBEGCFyVnrNy/hhWQCS2D2l4QGOMGk8fObM+hHNA3G1tEqWJ
dDLzH8fzTn1JY+i9zw2onZi2ejWY02morTe3RRTY1ndPvOr2k4iYfzRrJ8YKa2EgmWOt1riRBdi5
LD8x2rkuluvsiadkzOD7BHxV3ledcMu0tf6jmQkHLueoN42rwZqyaNbfdqNXrT9/V9Mykuqd42Mx
7HXWEnMLEYukHsP98cZwjwyPNAXz2jb2FKk5iDlhA5sWTj1nIvlXdzZXdG0+pJNLkUWaIWcIPB6l
7scpiqddZTMZSfsUpDShF2GQJ2+j6/6O5XSirUcOJFGgwYvbWXmIfXLkC1UUAFuAb5QXcTkh3y6O
IWFvj2Gd/QnKcjdgVgQKTgee2tnz0tvmjiVrc9SMBz0dtlxKKVHZRnwm1+DFJ08XX36Y78IOe1+M
NgZvz93JW33E907Hccnwjdv5hxviyiAJlZZEEwo3BtNvzrFAsWAZ5Gt0PJ3rsTM3Fb6RjeGWcmeg
GzsuJoPPzACMMxlZ1AWtuWs0dam1AF4pZfcAfBOmbBKholVXnbTfCTpVGsoUuOM/6efhW65vd4iG
ZkTNYE1vkMMe/Cw49y2xTL4zWUiA3D8Fmx3QmzDgvAkccaPVI+pSCAHWR1VI/B3ijtRQVEDm0Kz7
nNCRvzQLEAUF82NlwmuDipsFM8dUb0176JnHzlILTprKPXZBGk1u1V1xoqPotQg2pc6fAhTrIcdw
wML5k9LbPxZz12CTCeiliopLGzsSqtuWzybuyHJJxktHn79eRgJ3ssIkcKbqrynehhmf6nNc1/eQ
VAStU6oYNi/VbsxNEQVp+OujTB3s8E1kShwGCkdCjtpHGs5HbHR627hTs6Mgh7S17rRL5iGE1CCg
g2kGVnm8LKjuKqgKqNT/ikHJU1kLEHmGOAZUeQzX+qc8JpioIMtoxXRwYGvphf1f6N8+0Xf3WMUB
Gp8VuyZUKstbgeeEqZuTlDfFLSbY9M1Ttb2Zy/lfJVkE1pzlR9Sn2FHuUBNS2Z6dRvPLuVjWMtQ/
ZsqqwrcdH58ITQBwVlK/Ry5Fl+Udpm3KBXy30nJ31ULTaeo02Cy8x+tG35fA930YwEMOqqoiQqKF
ymihpaA2zJdbWGlK+x5iWcbgtpfIpDuzmndo+C8Fjr/NolNWdMyM+p4kucIlsdljx4KRFQcslRI/
XKTKFtyETeV2Hk8UaVLkxBN+9me5pxMOEE8HAqidZFhYDYFQUD3lZmpeXSfN9rRiTDMRY0YwscSm
RIBIUqMkIekci4ChMoIEFMTBecQfhGtvvAlZ9k9SBcCzAvNlLCGU303mu4yYcaJfrFcH+0LsBr8B
fM4rPpHbCEwjImLlTfi52MX8B8OgQGa4kGCXNyTcFe2HXNSlSzL5Oi3c8o4icIG4h6NV9GxVYDmk
xmC8yYoqvEe2toYnEX/4NVau0JU3CynHzjDc5slH+H5yPe8VxTX1+PIeIzAN0AO6k/pXTCavlXeb
R4zjpHh1uXf1KBHWpuvc+OvFTI0ohbB5V1vIldGGUW0bJELxodd13UU2U90JxavXiEcd70gK/zDk
DM2wEmsgjh+u21OKOuE/8Onw8n19bI3ZWo0eIGlO9tVkhC8y7z6y7F881H+y5DfpdbWjyTi7bXA1
5vlDVxuS2qoVIB3OL52+2554ksLNOcMBXGY0mY51C0eLtJ/mZFYD0geQpKu8VqfMXGCEZb/hoj4Q
u7NHKn7bJf11OGBidrnAWOVn11EWBx+W9He/mcnI1uNXm5kZRrI1fy0ipM2JgCF//iMUmA8HON9g
hUQ4iRdtNudW2AcbE2fXT8/TV1eXpFqgzVvp9tFGRLvkyJPr4hOaeL2ayQyNUqKy7v9UdNlfN9SP
Sw5fED84VD58F+1M7rTYunNlnwwhCVtD+n+pzSqFb8eMybiyqbK/2fJe2EK4b/Esf+ceHYiQ1Eb4
AvtLob1m7anpmhkS2UAz4+e7EyDQ+KC0NkCgQDIY6YsJm078yGxcuuQqaB/IGrHO1rRsIJRX/KNs
2dIPdw9MKHox4ynT4XJCC3mYsuZb5rJ5Sw3vUS+fXkei0AKyIxoy9A4kN/aHyaqiAej7s3ItYl20
DevXhkTYuKq4JBnO00RY3yZB3ggNc3ntkvEcMFs625Z1Lr2gewEqm64sNyNGTWVdJCc8h0vd0uYB
uADXb0T50JsbAhHcrZ+EfxIbtGFiwdf0Wb3nboKPaGDGgCZ0HRZDCvi9ydEsS++Ib3m1GMARG6y/
PdTKKHfRtyIiAK3O4n2uJ4VjY0TYPIYPi4YxOfh6QXFeGVHTFTubNWrCZCRq/XDZFzXGjEwolo5U
oWrGMRfb09HsvwybmLAUvTRWOAmG9g5dyeIIIWv2NEr3LdGXYBhgC+SoL2zY0Suh0kMZdHxZnN8R
LnBsfma85XE1L3is4o2VNEfYzWuDluIPbAM/rSDCjKKDJydTpsALpV7JwsclDncbO3SmTcHereTk
WkMCuPQ+HEDQ2HfjkNwDlV4ncoLxp34Z02LUSU0kNUvAK6cGFkD3LkUnH/BKkj2CdQinufcQSo4R
meBSJYk3G4NVHGfTJ6RyNEJzmJ5yE8C8YQO8RumCCQiygwJCt5AQB1DV2MkQrYBftsEBcD9BJ0sA
XK7Vu1GgmyaUft7GvvuI5KI/jbPbbpsp2zcVo3phLdYmpZE72IsCKZjUHvs/wveq1iLxcibKOS4E
XMkssS6kzGWERaWdWD5t4NjsisP+SjFRHe6orBXsBqaelCqF8OeznaLNd2cneAtjlrMp7rp1y5uV
e7X5NfWMwWFB/YxyvvVjfszZPpwH0acvXUhATtYGuB8yVkVyUDC1ZmQkIG1H7WWkWfrfUNP3DAPv
xRp8wf/+tPgT68bils3hq0iLJwo/Zh9Y5DRSuTXrq1ftpTPxf8XRGsJohurDiD7yJAb5ooGnn5Im
RoZz8OAnC47DmjokJkqxyBtGDwzjRogsn0wT6Df4D4og0Kh9xPBMygXKZCJLmXN++nelxOz+FjSu
gQ2Xb7S+4snx37TvsBN0DobXLVtfECFXb5wBFULbBL91jJpYjhQo7H2F6z8RNo50aKz/kbTDyKYR
vPeaBDAMOuAAn+sAEDKNSIzcZru0jrUngTRehyng0wJr3gSgcwMNsMbGmFxG1oxHd+g/SuXCHL8L
CoNQvSiXRBFsZC3TFUNyKvwkOMuNyk/WS0rJjanrMSeJ8CE1spNdII8YgK9u6mmGRmWf3TH8MVil
tsYIJopGFGUArlmEVywv0SDJOxfFLr+TKbhNpsTpxrjsPBVHzwBLQ/LSOUzH26i6k+XHH/Y4ldDD
0z1PTIivBWs01xXbWs+96VAcXUpMNiN4UlyyXhQcyTXxU05U9uIKhudklfPdLcwOkQsBL63FGgq9
WmCzKJ48OKesffu1EZQP3gCgJJUBi4cZHulUw4lKf6q03ynHYwmT8gixMzFZ4BCUs0aO/d0VuINJ
vqih5hvgubvaRb5DJjh6eqI5Bj/bmSYZXoyMaVSIaw8NGgcZEyqR0LEPaiRFJ1bcri1JvZp3CPQu
idnbqVHvqbJRMHrO9s6+wX3FLnJwhEsMDGL23Gc75RV5VPBlI1evbksR/m3k+AYGV+t+2bG9FrtF
c77w+FECzIgoWmv8aiwJBSkh2TG3WbQnFQIuyb1l2DVHUdvcRAlJzg0StiGL++ukTAQRMlIftgYq
p7tFtLKvVfYx4nZprdPUNM9KzwulI6MHSUtYDhDkl+LRIPuGXLWBntjiCVq5hvUnMOt3R/3B+5fB
2Zfb1ikgxjVEAYOx2fjjhyT7CTMZEgpT+dsUUwq5xJ/WRaOVjIHgUsBXz9qBpzXWDlpLAMN6tp7J
3fpAGacjT/0OeTWu+rbrNuzubjjRwpVVkQqTedwsGdYVOw+elSk/eyngHO0Q0LCVUu1vr9VvHLTJ
ekLT0c9OHVkIOvG3uG+680iwsQe1MRkElTNFM3gdtSvILyS5foKs0TKa9r9YyP06LCZWUrJjSILg
OwlKNmXmtVjG4+BhClQYs9cANinnexqGZSHji8nLWGOxb5vvJWW20aQdNT47ucpngWskVFqNwt1j
m+IEtPyvsYiPjn536fCgiQRx5TjkT9gWPmqMRoygkGLMuFXM52DBOIrCetk1qfFuz/IFV13vYHFi
wICQ10/+aMVbM4ywiPOXvJ4+kNfaW543uFU9I8Wl5QAerchEjAHZYrOfWgrFYfEdAir8D7a8gN7r
B77QyEgEJe5i7fDm/J2TMN8Q5u4DhUPGxiV/jxDIpw6QSbXN+2E8iXEG3MAmbrZ3Zdy75z7tPjV6
3dlbrrweMI+x/OFZcFEFsoxpdmXQv3cpj7J96sDJffOzxKmX9deh875LZqoHeHgUrT3O9qx3ohFZ
d8S6J8pxyuVOTx1TBFcG03TnzSgeOiS4Oetwu6znWxWzlcRmhQImPhA30G/pUs9dXFzKwvfWI2g4
snZuhnn37lfk0bXTOTSGpxyU17qV3qYa5+Qx0CXrovaFVcYvg3hnpRkHnFHzek2riUoE/5vXfbPF
xrzJEzRCUCcvgxf+TqQq6FTcyLNgXamKR2zPLOMDgINjaOdHayy+MIoxqadA7i2CB/OCtddy13g6
j6Rav+pkxN1nvzhhTVI64/9llAv+KSyB6BiOUCQ2jlF4q7Evxi3sq78aNU+R+MltWkh3VS2ppclw
k6b/WPQlwi5kDbnUu0UBCpyz5lop2OngaY+d2yleslwiIbV4o7x1TPF5LqNWtr/Eq8EnwLq1wafn
UHGkJHQSGr3I5ZhmtOdZdkP39Wfyxge3PIUs3tY2M4eV3ZdoDRLgRxNHC/udjZujYwxQYqyw3yX/
Rqf+1zWdfPDT9F/QqxN6vHHVufln2IYvuuXkN+b8ock06UuM0zIFGCcgos+r9jm5kzv2M0/WwvbN
m7JzgjloRdE5U+MjRPKSNRJBZ+WboqbsdKKQ3qX10Ee6dZgfqnZ5nyAzpPLRENbLTFTNysNAq+e7
StsrzgVjzCEx/kox/NfzSLCjKMDKdNwOgFtIu2t/UlSEDMofknk0WJSbewxBX43fssQIpq3LoBYA
5GOtITCg09xKV8Ld6TUSWQb1m9x5i3viEwcUO53fMMrqJCGXmu0zvJ0zGcIHM6g+4PS1PNFEAvii
jJZYZCg8p+M4io8x3yzc+1govGWnpiNuWX5yrgNkOvUjDJjvLlYyVq6XJRMOgPWZlwnSuTPH3apn
vRhWMNrnpttKFjDrSpTHDpIb8fUC03H8hWQH2pUFbsh9MO44trmvH4QXla3/iFmVLXQwXFSD1JPk
QzqHvn/JB2QCrbKxIL4KzP6hgDfUJ29OLqZjWThBlHSIwBP4rw+xlo/Uue6qXSbn3e3Y3rGwb1Wb
7dByoVgwK/PYNuopc+L5Enr9Zii77k9FhlEk/RZxJEfNNgvJsSkb9qsVvDYeH2Wv8DsPu9CtglMQ
zlNE2cF2/q5rCXzmrnncukxB0uGLPem+Wpx9HfjpMSHhEg15yY3a5iy/zXpcD3VtI5fjynVt/0jI
DELdBioJbD99cjv3rfOqAt/2ZD077ZdpSvp6wZkgWpDOMgGgzj4F7a9Kb35VB3vfWnadk3DeVYt9
GrIpPcVjcgbOUAB2utR1fswQQkSuQo6J0siNaOugRnd1cmYa9YXEZ3kZJQ2jZ9UdGfQuxHT/jnnC
QHuFq3HAVUSHVSp8bxZYAT2WOHumVp57UprXGWFekWlSpkD6/2wJgTxn3fTcxWQPNUqNT4ukRiWc
Z9MK/i4pPP+MBpP2HaLedmaRuGPO0e1TuHzPtAtoHavfXDNTWGiQu0ztE0JKbxoEyMEaVLpujOoM
Gas+8ANKL6WqeWjN5LiUwxNI3WaPj+gFmz9yzLBDHVUiJ8BDkJ1qT11CoWnB8HesDAaaW2XlYhN/
5OFzn5qbuxpCs7Tm0hwi4c28CgNeaQ7vrV89VzP5FNlA9b0wyU7QIRONtRXO9O61DnK2iBL2Sq7L
pzPRnS19/xs6iHjM3yJOj+2AKWAKeFlS7tsdOdwXdENolF2H2ELMFV2RnjLryOPJ4iOjx5iQ+a/6
Yfig/1yHwMHZBbYX7JS/vhOCaSLVCx4vsaoTUcuZ7b527jlA4ESkIbMTIvFWtja/Oy6pFQ6Na4YW
FTcEnNzAYnXwOS6Ii7Iao0dnHf2ORKoaTkgeygTlVz6v4mLYeLr6qtf0PkyMNr2H4Sd+k1NKpmbz
EeY9wE3FBWnVUfg36cKLU8eHol8icHqHFpKrP4itqtWPqRhDKFLPVEyY1zC71rryAO6HxGDA0GRU
JhfE2zkSTpmLAwjebkOaVshozmfL2hlSR6Ikq72ilV5PxricvHbo113RKQaG3c9UeirKxsSlY9Hl
ZtMnrn8ZrMbc6bT4x6LLif2DsEsGOMI5Cm8gjBu+fESjF266MCbrLcY+5rgR5FMbW6gbbnnb5k0z
w51uMutFvtAdhfsuQ56XsWmMHMN8sdXAwtWSyEus5MhsM43yVpmRHdpo4JR3D4oxXnJMwGdYcoj7
Fs65TBL67RGdliY0+V5oqvd8XJytP4Xvjen98+9ai95L20MwQyVssXlIotM2vfsvUMr/9KyFZAOF
6lkllBilCD7D3iiOdtDAUckLRKjIgKYp+Ge6cI4Jiflbh6l+zOEZkhOY7IB9Ipo0c30Cr9E02Y0Z
zy7vhXUx0sRiQ9MjQA10RRKu9Z7N98rgBBpXXiujq67a6IwLImvMMc3lntWSmOrELFdeGj9peS0z
3qB7qqdPjmIu1F65zhPfLl1Zy8S/DvQ5szCG+9344TDm7Iz8Nnnmq84BIEsjYYNIbNhdXHHw6ima
i2sQBvuySl7H6qGb461UmlatIz4dM2Fv4sBIAxRpIegpHw7JRnXxaxJTcKeUg+v8rmH1iiMkEwqy
kEdq8h8tVipsSnizveCEDnN9J+eS85i9JBpDS6PFe4Kgra+tv1RU5dY2xHOP4H9N9HHDRZ6drBqG
7iTSix57b18pGtNhGXOSrcSepePTkiRfOSkGjBVQ0s14U1IDWxNhpXtfNr+JNeIECFjaNDid2KTg
+GA/6xJK3ej0MjYkjZHM6O+Dpr7apHvAgCxPxc0K44rBN/aPwie0YiICEcSKjDwLsg3tqCPiN8/3
wigWxJRRiIXMydaOiSvCqklea5rwZOMSZ1ITKASgWB/MdTN6DSS7+t2IQxx4lY5hzKAapsRd98YP
kTN8dLjvODCQrzRFfwizGmnXGJUuTNW5v/9pZP/cpXw5uATXLn0Tsmy6xC5D6+OPJZeKDNdaC7W7
u/U2/YQm1RPVn04rSb+IWCkJyRFSffuaLl3NFs3bBfDE1mgjk+2oi09tUW1UDd8lw4ivwEDhoBax
giW0BbJ2UnEdzW3wYs81RqPCepx9yqgeh8LCGkdeASEA63BTfzckxXc2/8PeUoMTpC7UAww59rVL
SkhH6eDyzt0fa2gvGOsKNl0l+xOdPBk6CfeN1RzHCV1lth2Z7TPlEz0PWQ3rJbVvgVsiAozVhnOM
MhWeCvfFgn41mR8ImeMH1EK+yhl6CnaOu2ZQn77FE0d59uNN3pfrasqJPIEyTo/Z4zs0ZwPxMEQu
amN1vP/BfgUbFFnEccvGsNYIYpMLebjJKjboHga+BvYWxnaS1ynFO8tp2UdIA82V64fnrBX5oZ0b
ZDtk/2TFVJ0plmkng7vW0g2e6ED+FCG/Pyl1RAXJTJ1qpe7Rd4FGiUIrDrcpqtdC+wta/mdzqI5Y
Yk4wVv4MJJAM9zlkeLRlhhh8cvaDXZqrLh9uFm0qk8MHr3P3vFXr2Xe3FtdXzwVIuj0LdxdBARs0
d1OjSzHd5aT7AIf8WzwCLa5cViqmsTCCKGxi0o7/o+48misH0uz6VxTaoyOR8AvN4nnHx/foisUN
gqxiwZtEwv96HdR0aIykiNFSG3ZVdDeLBsj8zL3nOnP5a3LC9GEMRfrAgIKbFXPEuk5uFoHa8Daq
nR2OLOup5TbgnLmuSQxZt6SjsYARHX3TtAzRMNe3S35KqI5C2ClXKbVIwaC5c3+0Y7Bl87urYdyu
qOIO5Az0zFrZxjHsoKSWT+g5rZXQ3BUelWGS7B07EojYkg/ENHBwOhqwvFuzvyjXRietrYv6i5ir
JfqIPBZB+HHiH9FQMPH37xi0140Bzskg8h0Bg0NaWkwjXj7HRvvbUyz8quZuRQBxW0+hF6s+kjEA
PGYJZJslY4kZdJZnAQoLlbGulZIbwO1UQfkwbHwtv6yKH16lvrzQDI8ReLVmYFbb9jwpcMh43Jfk
pvqHjIYnR3CljE2yigJx96vmGczFWhbzk1kxnkzYobSKvs6s0eqK/MXrLfx3OfxGXYitGGp1aFCM
MKgD7qsmY9Wq+tin2t+j049XrRsj/bej9slQjIQbU8yHXrE4nFQOssOPdmT3gG3xCgQevXjTwA2H
XP5uKYZ3hrWY0iL9UjXhj1jJE8a+E0leF9pCwDfVKizLLXCNJQTrGVj8Po1qGrL8DeI+qvR32ET6
mKuZyipHg2IEq5xGZp2I/kXhmoyn+Ckuoo8JcuKK7e4TOvAXAjW2rj3+Dstum5gQO3o72KCgZYVk
9CeTVWQYWcwCB+5yOd+RFn3leUtck8crvJCiGqw3LhNCkO14ecFiyiJzTkDabwG/7T2bcfopoQMY
irN3Yg17xgSVnTqLHKMZAvhewr8jJBG5kKemdNeBod4bkugrZbgnMtfzW1LV29F1PsY+906uhx6Y
QQ/3Ql1QRPcIS8ppvLQD+nBwU8RCW8YJlgf5ZjQmm/FD2fG9JlbOBs/iG+quIrEPQbOGVmJs4Op/
42/Bk2KMaylafs8Vs65RgWCuayaQ3nR08vy1l/YGgIs1ka7ziM8pRxREKJYMUWJNJiOx89RBdw8U
E9Zi/hvnjoyjxlc1VxjequmctAOoE9PbBbYp6b6qABe48Qq9P16V8iPVxpMq5I/U40lI8xHBB6dt
0A2beWS95fnQSb1iS+BFvEsq52cSMO8bE5SEaZwx6ieTzPPQ0LIgYVqXcgTpZiOd2DvWgU+Q+Yzb
RTQbTUW5VilVWpz1P+ql3m7rAak0bbXDABYZWRg+2Lxc4Pi7U4YWbNfFG1+k6qKmPjxI4T2HTnzs
5txct0xwM9NptpFxIhOLlqTn5StwmmEBVJcZssBpioejD8iuKsKa4Ns83cczZ3oQn0w7yvYDyo0N
E8IH1apgKyYU0n5Goz8wQzpUbrBcBTnmyCncdxmJW1WQpNvBqiwWXnF7tL2GwmQ5eSqsJBbdzUIY
3/tEuu0bYR2yHLhmzXxvi0Tyu3hh6S/uDIMfeVmMS8wC1mxb82gaKOXq1s7YUE2/OPHSC0DuzwkS
1i4emnHX1Fa2bYwBjV85iJOnkH0WkTyWKIoOQ8MgyvGrS2AMN2QdrmdPiDolM27gN4da9cY2IYJ6
l/RVcmkjZpO2CW2mbN35UnR4nZfnAp1gfwJOykHtlX+GdmoAE0cPrQRdkIDG9ZRrnumffqhSY8rL
fwUak6Ea22ejE9+G49s7jvYvQLY4TRmnSxAp+wSxMfFKjJAvkRcP99p21l3U8UsA39M5YBDqBXs/
oeJNkTdzsDG6x7HVYOTEeaYjJsBd7Yk1DuZTN3pkZM/mcWibR5Ox09Gd/dcoIRjBKMK92biQ2+wL
uvfhmtK1BVARQqqVJAznn61ka+Q0c4VFC1DwmIhnTaGzQZ/OvIQCflU4BnOExymkDh4ShzzNAAmI
47pXyEjMoDv97rr9l4jbZ6p/cWjK51oWWwYfBWAaFhAx0gFZDDl6FKxcJEZ3a2ThQC/Di3D6V1Q1
7SOf8ymz1x7VDRjJFZBGBLJJhAZtnNWxpl/jfUIfOCxRU6ZC0CIoDkfKJSO9+471SrYkClZrXI89
BLfPSTS/LXN+t4IYQKaqDi7AV0A31ifjCfTpCq7yogiJ7enT5Ns8q5Cojxpdy5bZ78GbDeYscfLi
FHyv3ei/zah4eMrlzQ9QyA/qbi/mdsSEwGzdWtEah7/JKZzXTvXN8qHZqujazSiyApC5GwIogPm5
9pXKHeUf6F0aamJZICS7K88FtBx99Fb6maIlQ7kOr06wMrTytjxNpvwAH2/xtLH0JRzTW3lzV+7d
YXpy0iG9GvNOA7tbk2IarCMJaDJRfB0JV+ouMvl3J8M75xHyONOMNmafsMj0xGL9avlBcnfbLBMQ
INYjvDg9sBTpmL+tMT57r1x1pP1OOUomAFkl5oFjli6zhJrDLXUm+4yHFD5AFd3tEVgG59V1ZPC+
yxVKHWdSD1Gd+QfSOlHr+OIDu5J6THNYStlof0VLlJ7S98bPj4VfTg9V7xqYJ4npGVLif93uT6We
JwHRD7GBH6K8dN1fAwR/Siv/G6u0vZFu90N0+U1l7c8SpHSLCPFuDgTZzSiIxnrbyUScQzf4Iorq
g8gRD5kSTyL79ZijmqqOJZ2Nd19fQQLqelFm+NB9y+5jlLcwcbxrmVvDSsIph3Hx5SFLYwfn0q9A
IOwunRujGAd4oEN8x0ZpP5H6nhIvwz2TpSxr3bIk35VG2hvM8NOa4IhxDHLJLNMYt37GS3CeHE1s
G6c/SGcQY6xO9oOvkZ7VwGHLRn5ngu2MdnBjFv0MGJmde5wxAuiRPLAZRITqWy55kk2B57zXr1Xh
3HSli1PnOvED8DJEDVH6nFtdu0JcbByQpjfLTl2zSiOBI+kicJV2kW3Y1o67JHUXv8n0yyLX66yH
8k81D/IWIbrcW/SOa4N7KaEkH7LJR/GXf/YyxXpl+vFKtJiLKB53PlYp+LfZISWNF//ALetpwLK6
zbeT/DkV/RGsrwm2qvb4dSY3nzRXbaF9d0mZ2lbCPdie4x+b7KmtvQ7cuglC1HL3ajROYiSKq0vx
j2OD4kuZQ3QajNycyPzycUBvR6JiGAgnyxzoXebe+IC5TZYYO2g2p221Rthzz5IKRE9O+ypD1JR5
vXcDZLGTpx0iN0hmAS1AxewRWYWnwrS8h4aJi5dgnONmWPmxVZ1dss5ju9aXkZSWZ6nGnx2+4aGS
sGY2xEFDpkk9vQii8k2KaGBk57OKbC2Os+m/DWNxNz1ErmP6w+pxi2bjdgIomXctMJHQ25WONPe2
bB+NuPxDSiUOlPg0SftMpIcAJ2EB6Rv0ey6Ik2H7erEWLjE1gNyCx2nXQ9M+maLvjs3jmETz1WtL
+xoNpth7uL+m3j4wrWSXMeI26rPIXOwd63SshxsK72LFU7KgulNcRYGCg128drJ+yaK2uKuh2haR
7m+kaVPDzPFvx3Z4dxDg7SebKOmA1pVygjaowsl77U2Mv8iMkcqY0743x+ieY5y3TLZKbhFiVou6
5FIlEu6uIIS5jGUGCjhCdEQ22r990G50G2mP9p7qmn3jkSYYD4JsKhRA55wDre+c7GLVwTYOs/DD
411Mbe/ZcaCmhYXRne05drdscEE95YdIFuYjNrD6ZswJPiv6++gRCYX/gwuXWWPPF0b/PF4LZ/GX
tUGzzYeWa5cW+hRL45sBHVx5dInHKCnvZNBOp16yew6IwGmlTL9ijVMl7W+uwsne9tbvBX2WgMEp
HLM+hh+Ryj7JMTzSzNYProeGz3HsM6g13PSV/K6wRu86dwm5SiL/jkdLEnD117yNHrwjkcG4mwtS
2+Y9WDt0vjvAjeMa8ql3lr0Y+G1WcN1UR4DdRBWYVuFnn8/lNZrKW2AQSsekqWTxiR1UOSQv2DB7
Y2EMp2BgHciuIttRFXBSltrBgZfWOwFTBYs4tMkwNx/A+8JJD0t/R34eOT+p8K5B1O5xsO/16O49
7oXfMebNhiRn7eY1avZQn8MJizzS4SurjvZA5DYmuK5QYLqNgERXtAU1oU94YEd9RGDHwYdvHlf/
sgD0Xe8osU4IwO77tpEhpEd65cEI3d+z9YLEf6M5Lc7CTbu91bG06/uIyZdvAF9P5VdVetF75UR4
24tQPKb2/BEZ2tu5eR+eJptDhdd1l4UZQoalEwwEsbIRSm9psihnwfrDDuqzKvOOCApPHQlsws/C
fGRfJw8yNdz7DAq6dyAj+DrcTRknvYzjQzTSXw+986A4rh+WIdemzyq6YZrufa+l9Soqv8BXyF/p
S6BQzDmptmIisteS+r7OVUUoWIbGkLij6WZyU2z70ifXe3AvioYGXPq6SknZBOMQbmKlD4Jl52s6
tt9iurgzguNezt25nnrcUsV8iaVjHWxOBigbhCEQmdfG0zdKY+vseu63Np9KkgFu/KZPfYZWiilz
dkCtT8KoI8Fg8dJxpMgHC6zzWqvfDNAVOYIJBO8o3dQ97H9vLNu11yX5nrQZmMu5wMKMwpmVWrHr
piDfOf5iFCrFXRA+znaIJWpHeLtELBMr49zp9nGsg2SfDFgr5iEJb51Z7XIXWXrs4Yyb21UFXEuh
437udH7vTQ6QXPXeSSfGNc+su+5i3ke3hZcp5veo47TEBAG1qSAlMU+3RlTwmpXXvz9IzhSmf15E
Q4dgrIl74tbT+Og53XiumVuYJZFGOIY5qSY/PEk9v5DFuGsD5rep40yHotWfZGO/Ja2hnmqG+uvU
PPhlY919FtGHWGs4CCiIZha8r9UAAcrnbWEw4jRHE+vjka1Bty6aRp4Mr6S2NDvvhOTvt88YJxlC
eWNxyy0yiGyHhrfe1kli0/PoQ2ja6lANaE/ypFXrIbOBTmT+HjejvZc2ualMAZpwdp77pi0fJ2Xe
E8CnjANIr/CDg4XUiu38FOI6snZJtgiYHRIMI/2rVsOWU8X+EG6y9pyG+IRpTnexi8uxKSD2tobz
ZHgI5geXvq52qToZmZWyqZHpUmW5VbsNySBZ1GwrgACvNWq5rTkAzHGTx7CKf4ABG1fzVJAyYqlL
SMTbvdHVH99B7RVrucT/RR2ktr1dV/65GZL2UiOYQGSHYhI5fnJoinyTlYHapnn56hcar3/rAREb
cWtof10IkyDACbGHVBksb9zrmxmt+dpU7Z/CU/nHKNS5drfc9SOBliTTatK9q5Q4+CRI1/C+vMXJ
FAOgHd7ICkdPoVuwRhrXiJt69qWcjPyIVuat0bb37vqsaGzVUMUsf/Xk2wAB60eSaHkeGnchO/2K
s3y8WITNzZJ7NINKFYOJN9gLHWewDSJD7PFc0p2gMPRbnML9HVnqMYI7uErN6kdAPsvGaswnpC6v
WuLAcmT5MxPzawSAWhbGdM0JM3XMx0iLxwiSSyhcvWJKmQPOyX+XXUE97OQdY5HyDUXrQ+PjYhKE
dPYgO/esVtduPbVbL8q2I6gfDDAt4tbGulTzofGcY4x5fuv1wG+ChErnWEweJ6vJNEHPRb1rKjIh
C/ch9mEcEZrxx9LdseyHux+GPzu/cZgby9cyHT4sw7G3JSPCIlpEAfI9y5xLxFB8ZWliO5nj+zZu
dm5xktUUG/MBwV7DA1f1dxwhv/kf9SgPKbotlMorRjF81UaaHF3jyy9tRr64GyBlRbSGCFuYFmnb
BmHXEojnNDUuKcaLcea9VG5nAJZyXuxkzre2eoC6DgcBPBhCqsd4APYzCYFbKEXwgeNSHmcJZgZT
br4h9OPce0wp/NrcU3DjVxxFcSTvp6AerPSpEESxsGTdaBvNz9Rdy4IM006hiZ+AYzRufxm5SyAF
tTE4pnA+6dS6eLy8ByNMiXXl36M8Isa16U1Sc6qLCOO7k6TzDwF1xyMxc2ckVUvkjd6rfrRXRGXm
24Y3ZZ8WL/FcehvlW/EnaQOtHnBZNVLuOs9960nffBi77l7zi2MENK66XjKEG7BSU2/OBGuSa8Ei
rD2aXEiMnxeFdW/rB2FaNOczJtbA6yjIQuIkmOTSepYkhPrfmG/ck6PcYxQVN8Iu0X7jE/MHL0aB
7s8364btXl4S0kD6edk3JrEDuh/8R9UI81TMaglZcMZ9x9Z1rSsMEVwr7k2iIAKfQxDimHbf0Y7j
gg68CZLHxm2rTSnHfg95nYE5MMsBaRhZJwAnyPlErU9ew7pqmRhz3JosBFEnNQ36uGnqR5hyyDK8
Vsl13TK/8KokOtQAx9b4u7t11s3ZPmlkuqoJftuNGZ7NwEQAhUdrUGrAQRisaWTLF3s0PlVhGyfo
vvuMkLmLNofkcdlFyTmrn5YgDSPnOVZhcCsN1sVx60dPY+hs4HIGBz1Ed0F+xkEhoR4yElR0J9gg
tGz7kmFMtwlv6wjYiuWDCG9B3wZI5SJ9aHL3J85q88DThx65aG9UcYvNg+lei6HN7DD7m42xyG6a
bJfNsUQUhKR1bN3gbrZhisVRdU+ezWYqdnOb2ZR5NnzMiTPJrADMcv8l0mjW0UFmwS7UkkpNedds
lK+MISB1d9AIexxZqQ0ZuBL1VxrW4uJWqO2XXMdNXoTGJprr6NBX7J/yu27uRTvXz2NYfYWJhTS1
+7L0R9znAyRG3Eimu6W3cR5LPLFGH6ujLzBtWT06GmKRj31dzScGn6/0keUpD/F+pYJmvn5PS1l/
NmSUhlH95rap+UKB/3OsIlB3lXOWLW0TM0wQUJBgD5VNlOLQNYqXHvsSSckH12+dMyECem1ojNf2
AszKc27MQZ9nX59aUp3fyPJhsegM/b0uxB/phVzqwvyYG8X6dowxAypn6xYWIWGOle3jEnYqY2qA
F87E3N2MimOT3mYnPngjPpY0wXmq3TcBa9ZqQnplH6hYaf+oB4wJYwHqwIRswgxD7GKuYNqrixmE
h8FCD5DE8abJ8KgNXC902jvTbZONgechZX60uJFfpWQcUJazsRkdoj5RX8EofYjKhlvYWGw9BjwU
iGCrKnuxyupmN6Z5VI3LuRc5Bz8BQNFOg7MFaq37aZflFsRA5d8k51nOnGpqup9z522bibUEepR8
ZYb1uw0lcFXt0IYc2wYtHeq5T0yeglwJvJRF8h6MggMMBHbmCh8iOtKsXFnRZaB9FtDxIxNdXJMi
Y/QJKurB/zENYvrRxRdD+5if7bTaCvNllg53Uf3lF5xfJjwLyl53Ok6FvCdomTe1cuXWppZg0LCa
0b9ea7e5eWLCryhRpE9Odyph8lOjELeRe9NzWVFaFDLfOmTQYO2Zs9NESkSp4ha7TNpiGs0Yevo5
dAqqBhqQHLLK0C6ZcwgHyJJO0lbdp8xprw1ZKA0L5QQxOqH2WcW576r45s9lv8ODzuLHGpG5DYgt
s+lPn9sEjTj8zDw9HJw0ARD/ZBZ5ACGqXfkl/p8lEe1xSJKPTsGhUDjlEymr0xg1iDc1g3TV1+fW
qEhFkgxiR5I70yhgNjizUZn9qNqlhcNkihXzqWoXqGwFOWOCTnFUSZVxx8mrURl/aAK7Ld6miSMH
tccofaYssqZSyCkRWRVsOa5plKWDfUWFPcU5OurWA8nlT7n1QQLiS+e107FKgnmdtzUoFRtCKSuH
vVm/qLJHnqmRGfpd2m9dXNcrjUVyj17oW3Y+hhA6Etl3zTWIwz/eclIlNJZntyqfe8/s6aWBuuV9
I1/7zg83ZA7zE3I9jJddN17SWrFYCeHVTLTztgriZ0zm89oivBV2HCYJj8JnY9kAjPAcxIhKI0QI
E0pEWhOLjdKQbYayT07VGO6lHCDGNkjImyWEILQb8tzr+ZMDurpEHR98NwMBnNIJlRPdth/OZ5gx
4ZYsqCXwZjRZPMMIYPThsepmfGnltX7ME7QTqo3Lw8RC8D4qSUyN8DapthGnoLsh+qQ1tzbSOCIe
sMSZJcu0eCQKMSDYDRnoylVk6Y2xfZ9NwLex4vwrYPnHsA9MTPCmF3ykpmQSrYF34HeFR+kew4Ia
vAr7d6HgLNsTw1hG2zgM2GLPoO23oXSB/Y4/khFYlaR1Wwnlv5Q9cbnUBTU7FceqHjt1y1pkfj55
eiSIbusopJCuxbswh3vDeOPqBAw1OlAqhGTnl2xsvnwymzyqyKmOv3iRqYJksnUVVANAsQN4h6XL
DfiCIxKvVBA0ax07b4GCy2ATSjgbNCZOywfc0EgUmF+zxRfIF6HPhronuJcxM2HtxdQcLEuclUh/
gS3IThHJ6YpteJbzKJmNtY1smZG9ygx1yChigIisw8y6Bd67iOIvB+YxxzJWgiJJ/lhu+kc2abwG
0Ia8zHCveY+0HE7ufXA/piY6YyvY5oiCsqpJjmFjwkNtVrlXXHJIGnjgQP+nxY3UuwObsp7SsGQv
NS0Oapffn86JF/MPuP/ok1Lrnh0xrH/LecTI3QQvEYls9F6aygtIXZf+MY32fTFTgvWx2Oc4d1k9
I7lictR072VbfOFD+xJV9buIeV0S92tIzEdU3VDgOL8oS9po9DfGaHzbGdrPq20WGkHmqW/bWxAY
uOn5XAWJA/AP8fBLKiRLR38Mi6aC7cVSUgIliZ4rYIh10L4IcINMz49Iqh/kvFA1+KyEmZcsc2im
qRzvqUQSaOgAP3L07Gj5kMb+tOuo9TcAGu72/FyKYJ8Sdr1i9M4Dm90dtFnrv9+iWL6UKNPbfKIq
H3mUpvAloS2xnPZdzCwQY9oLaJwvFM4Y0CLrrioCOmRYfrvp28xGdiWqnDWq/UL08SYn46y2+cn3
FsrDUL/jTL4u/xn0Tx6RwoUtz9TI4aHqMevlC67SjJwv7szO7wakJZPNt68JlU7Nq1DxePRnVOmc
WduGZveA3R7h6yx+KT1h9pn47dXi2Pvmsp0Kd8PI5kujZ2jtX9nc3f4aDrybkbjvo8pRWw+f+M4e
ujElCtpMn7XlvwH8u85YCCW76S6oHvN6+CBC8CFLEBkL2z4EFQoaR8pLi53IF/lnYNuvE0JvZ26/
q3Q4u07hAecim0f4c/OvOPslSSH6ZkKec/6V+j9mKfynv/7LfyFa4b8U0fD/S/4Cobtk9f7f8xde
Posk/2/Xz9/dv48Ftv71//bP8AXxD8uxLM+XJHYE6J4JdPhn+IL7DwlyL3BdS/hOgCH0f4UvmNY/
QCkFNJ8W/aj8GxygMUPG/+O/+/8QHr/jwLVtb0llEP9vscD/eyiwJf2ADAiHf04Kaf7HhIJGWUh8
R7eBx14vHgFML/bB8jj3yQeyHWNrS6zrRXv1XAovXMNLUsKqUuK1cNxdboFJiuv9v/sZ/h+CE6Qp
/3MmhC+Eh6OR7ZlvmXyz3n/8stApinTwakDGcuL0ZEy6stmSQq4zf7m+zzBNe3ddmXflpgiLWMbA
uARW5Q7j2jPIk/IBDiqCz1e130JAzU5A7CbYDXm5t5GpsnfrTvYEtMMvfpuEm58Nu/UuYKhQo0YC
uFhS3mSKf1IsR04f/iROgH+JSfAKnUK9eCemLRLKL8viYIUxbG8BclDcHBOoXw+cygQt9khcTBr3
TIdXLjjIr5Z7q+ygJI/Q/FBq5hzJkR/bjHc27WZUi5Z5ZuWIrTF50GX7s/EAWkN0opTKpidRY1PA
Zl8gJAkqAhB6/VIa07iyob6yNGZ9HBjJ/OSNhYKjbjwG+oT2AT4MeqKeNRqsX26GePyqe+ltcqSE
u8Ch8inYZKMqaq8AhaZr1rxlgs0c96/3ggOXoqoclpqTb95FaQ01eFonITtlSzS3wSRsr3LaeYel
1J3FaVB/Kj86DhZ8ea88UQ9wjAVnJ81gkyYSqKSTO6cWATchifoSgLIo4mY8UY4iGGKaNhjlQTNl
Y8FhkS/a6s1g06NOIN1QIE0xlHfmj0ZoX1hz/IXHG1tlfoYgfvam35xyLubUGr7YgmOUsLIPgSL2
xgDgwXC/zQTFpe3bHyyTqUihIG90zPzXzZ6C7ret6cwT/wtVULBuOixf6Okf2gwpXNfRjlVApbK8
m7GqNPGKHdXNhH2xy7HDOC7DRm2fZuaMC/SbywLTkMmngcOChMiw0J/CLk2APK7ytvk9N970im46
2NaXrEwy1r0pT2Bif5AzOG6IOWaSyJ4K99uYPkeq+mlPdfVpATNcY9v2u+AOcajbwe/N957XE4Cc
eqRVSNpVQgqvqFMYk7a+v7eGFl1SBvzbigO1T+0E+GUkWuhjOFIr03isy+C19sAQt2ZvbEplMEAI
DLVLSrod2xpvRi6Dk1M7NdqC/twBODlbi/K1AWC1tzGALFPIL6O78Q1EZzWRFqLdZejf2duRpTVR
RlO5H61pncsQHTg8T6irPFDtjPaCtgTx0qkp7YbhepzubM2cbWBzi7Irf1JhdlAglB7iSKpHtyZ6
mUiTv/8VB+syHksN9MpxfYyhwpCXAgfBOnUDtRYSe6Kji7WZzOPViATdt81Yd8BlK0ZItYPron8b
vAYJBFzUMhyS3WhVzTUBEbhPRfQdgn7D6o8wbsR5H+fIzyxIddj9OyqgjhWb5wbXxv8TxH1Iz0RG
APlYV1t0D2TG+SvptmR8RuwgTKN5J2u93Xmz9VrGnA4umPOjyEuC5BJ33E08iUyDt2OoIHtbZHmb
PWiGNO7uDGv03W7QmQgr/eGDb3wlwHHYVzY8o7kgnG/Ok8OYOOW1ZQS21imGvnmYPjySgEEMHFHy
U7/3sbXPyxajI819P7KIxoVVbwwdnt38BIs4WHcCk1tg4OFQY/7Hj7NhV4TvAbr0syd++GVtnsvg
F0AYH1t07gPOJxEW1gXwj6S/Jdn8I8dzt3JNUe4zQARESTY7RyELgoz5YwZRiT3Qfkwa3iKNs5I1
OpiSudP+hvX3eWoA242eeUlauzlanTuvysi68aVt7YYMKr6QYN8mRbRuo+iqSU+jgKRbkJ2BUs6q
geVjip7Fc90OzTEaGgK3Ssrx6bESFJ2iquf9gnVhPexe4Jj2RGkT6cgrSnxYu509PoDKOcgYsudU
1K+sgJnLs4GVt8Ex+UyiBjKVn7AsPpkYE7aBoAUyHPEz8xZ0rlXpQ+1UzkO8ZDFEHdEu87VCqkuC
GSp3y+0yQF16QsQKSrRp4X8T78FU4C0dun7nJuOb07bjetDol/9eejqkU5FAoIZixuThzAldDRop
OdAigtXDaeWgrHU5d6CI7HXLWNwmmdY8jpHFmzfKfh3PAzM44FYOezuPkGbfVBYHqno0Rv1ZBdrC
LpwM+wiBBdu8R2vmayFmRfN0MXSIfY+Jj/uGKuTB65kez06/tcSoN6qPb1rX3y64qJ9WHWK9zHYh
hhygg8RfxJ3Celtxb4VRvHejJfcb+NK6lkh3itZnFOm6uwTO4qYMQDKHnckRk7rRtnEieeo0nWXt
2aCb5ri6MN6sLmNKXzRbw6NHHUZbCNhM4lG6oJEBDCWWP7ZcmC27D7a7/vCA6ZcbKm9JvCBjCRaH
M126TkXDrom02HdF0l/6kAAcgBSlx7ogDn8NS6yGk8fgdlpF+Lke96NrL1IF8YNNcn0hRbm+PKZs
AOjZs+ZMJqf654flryCX1XmHzBdrFQBpWAoFR+u2wlZIjptVnos2qkhTxbifCt4NG4YhP2ZgoSc/
h4FZJ2BMSwZjyZAseCn2hy1zj4fJ4arx+rS91sQknSFCI2+G78bCsmXT+VOlb0y2LrClnIciGD4D
0y/OMVK2tUAFcZ54FAKPDXVX2gdmzmc+ab/sq8JTtAg9DR1rNAL2eERdKtETSCYt0WfElP44A6Vb
obJmRBQ5w7XoiTkRc0f2cvAdZt1r741wAdnysTjhT5HLn/7tr1CkGDT0htz8/XFNWDXOs5VYe9Ek
jz3P6GVcPvD9zZuo/6gVyh8cGfoaEgO3dXrGAKyK7bOIJTEnVhkBwSAdq3PSjRd4/UXh63djcm1t
q5K7cWxJeGlxpLWVN0E0snwG5wqtcHmwojl6srv0zQia4WSY2QaE385Cf3UaiQ1DMKjNG1rIdViB
j4SsElNdEG2UaH1kmcMMOMcxIZx2MX9BuJbhQ+3o8CEshofZ6bKzq5RHhh9ku9KMj34jrrAfzIes
88yH1uoidhEGBuveZC09Oe1NOwm7LsY8+wK7JWCsy9RVL3jCYFhp9TAszvJWQHxxyjhch+MrmTAs
lrS5Y/95wL/KGjvaxoWiWHWZgRLghSljh9dv10/FfVDm9rFwbFJIOhw2osEfSJITNSbxnDDAqemi
34XG7RMUPm5yzpGN05cmo+Z57XlYkuGhXxxNxek6gGPcjv2gUIXejc3wnPbtdCa2G3VpQnOMt2BC
cXX2exVSdl+5HAgH53zaqta+u1jqHvjxZ+zXMi7LJvjwjTllD1XA+iQIDl8uOai6eqQQvZg2+gIg
WsN5LBL2BjGcVO5a/NVjH+4Y7G1cnoquN8YrqAOc0zHFdhqAnCeJIUQFb+wNDwr3jEFm59qvHN/H
PmDui8x9WBwYxBV7iHdD73fUMdgpSiaH6FTtkVMqJXXxg0dvJRM05KZWLITLfCvidF/1Q/YMxfpQ
pexELaR8VyczfyMEMXcx1/BTzyZIJNMbzJ1775PXkBv+kUuEu3dy3tqaaIrFgbcJ0xjireg3Mezn
vagx2mjFVf0/2TuTJcmRK8v+CiXXDYoqAMWw4Mbm2cxnj9hAPIbEPM/4+jqa1dLFYpc0f6A3LpFM
Zqa7m5ni6X33ngs896R8jwDxJLghEIyBNIwj17bPsBU1xCpfpcZlzsZ9XsKo89VKksoesR+nTb+e
qGso0u+pyZw42qeGtQCtO2hddCc3BYDq4tA0n2Whq1KIhr1STnQaR+KVdoPrn7f/kZDFvM9wVtK0
5LknA5MacXOor7O3acrJ3JillxDtnedDUbCY9VruGgtaat/ziIt4y4D2xddfZRYWSOZdN4JzU5S2
8d3CpJnZa5NP03trRhqnQrSWoXgbJUv+swcaxcR1svhOX2pMgIc0kAQ78rb6LklR1ZBdzk6FH3kB
YADWOfgKsFN49IDekx4HFrVhxZZN4AGKSADcBkVmHMLul6hureRfB3ExPOQTDVFGt/gPOTblKTG8
EguER9GFCubzImNCQGYGXmGiV7PM8+Qq2oZmgpzG7dFV3YsT52fRebsKKgPZe989DAzZrJ1cdl9e
AV4PIjeXt1WHL2DjQM268QfWlqWJ6AXspDfZieu/crl8PkGJXdVGkD/i+k+n7wZQYZDLiWElHhZM
6mbB9834bL3ZjC8R3WL+lFgnNVI3VcsspJLXPbI+Cm8g9dtr4x+yofc3fRllm6lM01uG9KkcJtK0
5/+tivHdzph2Xa8T+2zgnC+MGI6auPNJ7UgI4pBfYtymVEpwXA6aBls8iu5QCz5Ty4JJiN8gjt8O
8FOosH+GYABsu35Yrv9moGxuqTWrOM4Sd8NuiwstzyGqfsh6ChI+F1EHwYbXdVqXcZDfKYX6ZUh6
YROMUi4fSd7r+AlyW1zTSt4tq8eIrgHF6eQCFTTow+hL60R1wStSWH5yDYKJTowQn/a9Qb1cZpxc
xowTgAs70RdrL7gXTg2QM5rd9dLE7VtlnbBLQ8AynzDUZScL6QzsW7hhG95Cn6ibszCxwQSlM76a
uyK37K+ubCSoQLzHS9w8ZR1ho6GR0efAkdNX6hJB9flg851svBlyMIcL5WqFSdeG53xGxtbLxfit
Z0o8FLE18y6tzaOyALHkgkq52Vu2QUUB7VhWaDAd7/ag8E9xJJlTQc/G2XAY3RwnQ6zmTYmUEHhA
a1peIzdQ9dGvJodU4zZiXr4S4N5gD+fOmXDzmNIhP4NyrGeIUl3/kC06OBSD5UgIlGk0Y+NXmc6e
eXa3KDzIIrehmtsZwZIqekpkzBPBrk4BC4INELJyOxeR8zkH1zDwvW+T6XCnjoNpV1nEU2UsdZwb
/6KfmgsNEVN3kIbH5j6rH8go1EKM7PDJ8K2T3iOk4Nb3tmYNyeVrORlE0tCE3ONgtS2xB0n5nMV9
K5m4JsSspDl/Jd0tfQxMzuPAwbnfZIcWfZ9MxPTUeUFzWIi7nrERocwONtAgt4doJIg8Yeiwob9a
vpUefQIFaepSJm+kgNwa9Rss8Ai8D0VpaC5KQLGbhEpOMEskD+3axk+bhQdeFevI9WHvOQV0riR7
j2PcsGAofvCkXB7CYPgvzWhTNdkPkpXt0cwK9KHJ+6JapT/RP3/uB+AO0KTmu6DpD+68tA9l9a2L
3OlEgDQ+EGQnRFFDyIGwZW2wGb8BmCqPI6aSuwqc6h5Ms7lJcmZmwYleRUF3BM0uNhjAUYToAb/N
U+CvRh4Tzxlxx01lhuohZEeGkTgx+znr4hWoTRwqKQ8OYeyjsiVHPA9HCoSH79izsZR3JkM5UBMI
oJYupMC+k3pPQ7rwtGJhu3LKNjrFLbealJLC1lrKGwm3Z5LcxSuSXXWmUZRbRG0Wr0VGlbyY9NUp
P99A3tavDjb+fsYHkE+Vu++lm+4asMyezUBAk6j5yGFIstMf6I+IE1JH457CSaBLG6NKwkdijJdS
tOQ7bcfaRK4Y9unADXNcauuLDc9rzqZnUYw1vl2Ob7nt/SBotQvctNyNKSXuuTUEwBd9AFkhXnG/
xLsURM5M0L5yjiAV7SP6yA/W3l/OWFlPY2C47Owwm+T1wfYZnpNm9m5l7CLxeP3HUu/NZMo/m5Jq
KisefgL3Fjt8rdOjHrwZy449vVYGRCiehuG3ok9/klnpX6uu/SSw+uowHH1aoWo3tkxbajviH1VN
MCgbrBA7qPB2WToNt6n5q6PRx7BVQxjueCfH1RcWoOmJWr2XHGDiOuayRbmR/9QklcdvlXevBjTn
jSTlXRdn2jT4pPljcxs4W55iQWhjESxUjSU8mm2Z7abYKu7w4fID5YPkTtmtxR2tqqE8mDGZvdKp
M7i88C/Is6VQECf+VJE4nzM8iE3wDKoZbXu+gshZu0S1T0WtXsCc2qfc8Flsw5h1rW5kx+++zxT3
ru24T64O7XxeWyuEL7fYjYYCfDb3v6dpnh9LPlx9eD+RMK3bMlXrzAgK6CGsa6Zs+SnSbn7u1ZbC
gqgojXe0MsLCDhKn17S/pY3vjVLF4QhMBcQfHZHsp/KB/HbyE8T7wBg0vDdQWS+BV4xs9RPsM2bE
myGb/d3i0EnVhdAVnPa5jqIzplwyUV5ZH2LXw5yQN1jnKe9eSdNqn8Cstk+uiNnhxzZAFe7cH/7U
HuZMr+ddnFN5z/mNGaNXxQ5Q7C3AzgjNYHL5SNf9KTAR4JrqIGpnxOTJl2LpYVEj93D92PqIhpsA
XM8xc7q3DNxD04tpA8hhbRPIxgEgjEPSJzzH7T9JvJMLi/vqCNyAplX5q+HDiW22PRkBZggSKh6g
p6riJ5AZdYckHdaVs6otDsIGL53vJXtMWg5GtUC8G54bnmHwA2NvgH14wQ9p2Lh3MOKmW8dr8P/O
xVEkHIIOzYibLAGVLtAeS7otK5tL68IWnWovnpQBPjiER8vuaORJ3p0kSvDH24yCZEXbOaGGlVwj
CX14NMTAFxssWla0WzkT7rHNjDxi9dVOd2XE8HUyd9gp5Zxlpyi+8FtBGpBCH8DllUJESR++QrkN
S4xIiLojGQFj9CNs6ibm07zbjkZIgFRRETWax6rsmf+MdeCAIM7F2XTtr7m0iRT64J4iMLuWuKl4
sLlDZfw8XAOOlMArbG2UAXXKuASD9ydjC6grZ88iiCBGO+xLfOmtmb1nkXsQaQ2B4UOhGwJVRMuP
bavfyIQNet3IL4OlJkEv6zwG9GiCcDUuNFBiohzydQYZgQ100R6x8c8g3dB9mqi7dnQ48uJz5jXA
OdHo0q1p0CxWt8ujLniFw4nqL5F+dRynq2yedJbaLA8d791nIesdVPmrXX1veO+sl3yZNgY9VpZb
KAJo475uyuImDTRLj99SpMr3EdupmuQjV9mARRLQFYpYkLvGYdviAGBFsh7iu5ONOPxof1vT7GbQ
FOv7KS3IwSYhn2+JnlsKkuy2d7kPhPhHV0IgQtpR6K7QtaOA0A/VCw0Vfauygq5FsS/JJEXFgjyZ
S3QoVNhuPNshZW+R3SDoCmuHJ5uS2EKkh5kxo22Vyz3e2kTpxlvGl7gKMMjoXBJegbwFJTRzqTzx
5HlHYAEwPpGfmaEuqhZrOX5LosnRcw/4YtvpQs/U8yg9XL473uRtPX8/Wj/YUlDEs4dn86sperpm
5j/rxDsoslXsNvLs/NeXojPEcWYEQvUgvwunzbJ89gqqflaqUUd+QtAacUSAA88PXnSEa2nf6rL7
TPPwV8Hwz7gsgXIb3ckXg46ONAS1mxcLLsNsyU9nnnbME1hM8sq9y1j88PtmOQRJ95Emjvuk/5AQ
sf2Gw6aosnFXAfbbeK7/O8ZAtnMsSq249yJXsGfegyzBFRtTFubDe7nmMrkCgST6EA3utR7Nr4Z7
yUZKje6gKujNyhU1KJhnHTVU9BY33zOdEwOcrvF4uHhlDm8/7GqwHgnxnME1T2R0SjYCMPA2cTDE
lOLQIRIozn9EZqSAIAyhd81X8prhuWqJoqPihee//rKr9l0ffyZJ3Z0db4Ri3VTVwXeKfEu0+dpF
eO4WK/dPJsjg1LdP8ygeGb1V26mpU+qWHetVPHwqd651QACk4vXjHI3TP02fcuwCPIeEsHilHSLc
hlJOx5GokBhF+0L2LFlX78UixS/igIntLbi4+vG0sOCltW0oDpQ3cCBDYb6UwXIwBokL+PeId/M6
Jd0hyn0snTOw4VEyxjRJMa+nyHVvwTgdiOfaVzK+K8Pw01vbn0eiteQeuI8Gkz6rYAtjP9Rc/JrS
V7vD+QBQbR2Ng/kqhK5OGteB2dnXDI8DP4rBwbkmS4+jORzONMsdhOdHO+7U5amC6EDRTm0AcuYY
ylLnAlYsJVoONAa1g6bNmCEw2BYzfzYdPiB8jO4D8mCEULOq+DjBru6OVmodM/hkvPKoV6DDBdUF
HnfZiIVEZfgHrqPla2cDZZqGFG60vSSvcAUuTuGY30az+xwwHa2jRGMOMtp/BhvTctOQcA1MymJp
UaexLl78nc9gumlghmRZaV2AuO3cmIOG/+uz6Kfl0UbDLzdejOtn2Vnbuq2WmymyGYQg/wae9far
ZzLSkVGB0qe7vPvxlfrsTyXFuKU+AvyKP2NBBaGZRRWTuFvkZ3OaqpUYORMK27uHWbOsHGOq+N0l
Rb0XHOwrAiHI9DnUPZ5GfYrVy+IG8+SPAjQ4nfJUV3cu6y8JaSnqX+JElVytBay5SVw6igdPtlLa
VePOuyZrDAofYlJEeXcfpWIIqexPQsArGcXDS9a6yRukGeTTgqWbr/fhSeNvEs0WlJOP3jNcTYmc
nJos3gx/mvEGgZysCIbxICX0OTTgRqIgoXanIr0KBYKaUTv5Ag9t38nuRLeGZpexNrojwfE7xGv3
6qYbUamYXkzj0adpfxzx3Z7sjuVaONP4BAXUO+IXWNvh+IwjZd7JKDPQ0Am3IykTLyZg5dY8+KcF
t22aeTeNd9ipafLf4hKiWTRlbJJA3WFuG66Fk16LQiLYFDx5fP0xQbiY1j15hE0zRfYZ/DBbp1a8
DmnDDEMKy2uA27VW69OU1BgEx3qeszmzVNd+5wiib7UyrUtLrvxo5FRG5ZlLjVlawFUzxRV4Ubkl
c0AB3+LLc26o6mjobxjFtWLJzH05ysC4iHqA5M9tu52d7SJCm9ezTW8Y6x744iRxSXg4U9RSSdW0
1YGNHFZyQc3nELUfZifN3wiezI45nJhKuOhdec5tC/5pY5nld0JWv9oyclYLeJENzaT1PayCFz40
M/Czebw59eJdEljBE3avD0FYCtoD0i6sLZRO1c6PbEp3dtjXp6DOvg1ZmRKGBFxOEzRADvZI1sC6
qSit8INlCrMP6YaFxipgpAGGybR9bn2EkC2simRLhhBcnZGlFDoBJYqH+UIQesbT3jSHJnSvkYjU
KR9qdeL2sy8XNzhVAgZaS+5xvcxfLNWRA61y3qPccMkR87rD/rhir8fUOSYvOAGdA9DBqzuH04qR
1lrxSu5aG4a4jHu1KUVMPObBkbydh+EetNG0Q4l/81OVP1Oluych/43Bv9pbLn10mUiKLVWVVzfE
yjjbV3zaJG3uae+9B7LusW6jDlAAmRxSUchbxyoKOJ3CE9+M5z6YmCKj4Dyx9q6ogkX0nYq7Kllm
jL27hqJov1VJuc99QUsf5wZQlulMjyCISRYJ2TA2lIGH4WefeyueS9ZbEhYWZAEWkRkZtc+gRWHv
HYQt6JSQf2FiV1TTnUs72YXdkrBZq47+sEzbpWK+r8e+vy1ujZdd+jtcZBxSMz6+fE5rcqq8+gQx
CnpI8QLINnvYc9N8ZNlHUyynpE2GZ5Mpj35WAYMktHaq4GnQBMhZymVBkmQZkOXYL6mtdnj7hHn2
qCxETR/MkoVF/pbEwSHjx8frEYQ3q6veEcOqJ1ssjW44NU95WD81BtkkD/3ouSxCaC5hZ+/tMFQw
ZPznkZ/qkAs6jfK0whfJQnQF0iG9GH+BXNr0NbABtwvl3nloQ1mG2PLhGvF92WYwQu5TOP8kxdy/
KjbQXh2/1QuNk6xGUc4AvDEWrEWYlpcyybZDvRjnSATrivXNao5EfOYz6Ib28BgKulmVw/XYo08g
ZmxTZrpsWwihmH9Q6AqbubXRV+hy5w5S7YXIws3YAE/i+xbbcNpjXjnnKIjeMtVrwycUbEZ1jKkn
209tLk8+yziwreF0ovZ+F/fywwSORwk3kO+hxydUWGSs3cnBixkbrExVWbJZexmqfj4l0SuZlZwW
Kh4pAa4SzMwToksijCs/f8KvLzBWoA2Cq/kBrye6eDD3yoh5sZ86HcUvubhCsFrXLZUfdW49z1Ui
jhnJ8DV59XJdeM63ZMHpNVsjBekumJrWoZ9jqGxja3XkG5nwno3hKKH0ETHzwnvGP5ZSFbEmi7Oj
IhpgNh6ldVxQPOhJ8zhptMcc2DcH3f/oskNalRmGdsPXLOXauselQ2mZ4XY7yTb36mxxeVLt1LXz
2nLKGFc9Ef9/YyrTlrH/NDUef/3jD9dGaPCFZLVjYcSTto3brvr59RwXYfuPP+T/KkhJ9ES2u60Z
ZN8tBozMwr26lMXFnyzo46wbZPU5jsWxoMx71obr2fiqsmJLP/YiACksa4F7VPZsWBiKViMGZ2+x
D3bv3rTjw9V1MHWR/8nVDmdHU6/+3z8BRsH/6wdwhPBsn9HDhiz233+AlGhOno5Gt+WT+dDe4CBw
uhMhXq5/83siE7CIbfpvvHhS+v/Df9Y3tQ9P8N9V/r9Y8eZ2GQiz2j2nfvBuF3hm5DR4a7MEfNL7
TrtXY//NiNrgkkUIgKmJ9AAZOnyjcDrPkR6cAVqm+ei7rvg0wGUht4Pu8Z3dZGAEGIxrPoYQsdLl
4RZEHMmGA4M8j+bgsP7HudNzK8FPF+L/wHvDJZ8eZ6OA/2tyL8TJkAzGvGNdmLUDyJHYhdDt4fCj
edxYo7D+LHPaduvYuwa0jPF2O9AQfMLrgBuMZ3sEndUasIiDM5VfOGKgBMEai6ziJVfq5hbNZ2R5
p4HLBkWVwrBo2s0PvgQcmMR/kuv6ZU80hpPRAQby5STlI27UIw3o/FTlmzmYv23DuVet89qGy7vK
dUFkfqRnh7Ip33hd5uAsQiJ8NuGBqU2ugQURLBSHaAoe1F2giyZv4dNYjBjtmpcoLx4OtPFlTL/P
7JP8xNmx1nxyKdw4Di34l5SI1yIozKsmkLRe6pgHP7b6XUSD7mqeUqoo+nj+jNMIA1EiiEGj11nY
qbZYabSmQDzcSwyDMEfknQuaxQxMSX+9k/+/lfiPr195XGziFjbXz+6fPcHSYbz+p8/75qv7+tvv
oovJI33lv//xx/mrKfjf0q//4Z/6Tyex6/1dKTYpjml6wnRJe/0fJ7H9d+FbjuNgmuWLVLh8i7LR
dmHp/d1WEiex7fENuPxTf/ztfzuJpfy7ck3p+/wdmz843h9/ub//1Q3+X3/9N1LEoFSKTp+Y2in8
z+erQ0jE5Vlp0e3ueJanz5F/Ol+dVhk8X31w+K06zMV8d4L0T0n35AAO1E2dLYntjeW8YFT7ZIJu
/s3paPryX03DjsPDRSrpCQcKkPnX3/+n7yCMKBh3YC3g+Sh3oUXpHE8l50qBlzZ1yBZAJttgBKTv
c2BVRyJdkruIcxag89+qQXJbSFpe3UR9EaFi9hRoBUGbMbjDRqiUCdmqTnMwt6HaRx1GDqU1kkir
JS6yCfEjTiqtpNTmW6yVFV9LLFpr0X/wtPpCPdUPWhvde6SInc/2vAubzPxMCIzK7sWuxuZS5dPJ
BZR6ipF3cq3ztF78y5HDJ7KtfUOkxKITl6vFqqNTiUxEDkkdY4QjUytIodOuHeafq0MydLEKebTG
ITv/9UXqECy02kNQSwLc+ENa81eZHXTB72RRPnKIM9vDoaW3ZOGmckq6Tby42yIFIqs7GCHGiFUC
JogiKVZYX3P6RdS7Y9ouwgoUo8Cn1zvM6S8P8Gg0VXjDnhRuO0mincfUxdQ6nKMVuYpycBaU7GG0
WkcTDdZMI8NLjZQnkfToKgq0wjdmqJy1Vv1AjhFrEdsU/VCrgoAY0QdzD8ArHpeV61s+8uqi1hr4
KQKo7+iLtlYanZsDIHmttALZM0MOxRpI+gXLThIeSxdTNDmUTKuXNjLmgJzpx817qPXNicgfMazi
FlUEr7NJnd2m2BaTPW1qrY9a1XerC28Cs6auvH0e4MoeqkJiMdcukyovvsbR28RuK0hSyodZpg3M
NnpMVUx0DxwKtEBEAsqjO56T1hMRk3lVRSOqbthGK0pMMBsN1a5vB+NixzW1fIOe+9GFsf598RTC
7aw1Y1+rx47WkR3nQyIrR7136JCZK41BQXZ2tf68sLbUerSBMB3FwQUaNbgWrVlXWr12tY7taEVb
Im07SNyJ1rrhLEK8Nb+GeT4biOH0dUHCQe4wj53WyietmqNScjmbuS8O/LLDzPkom02klfZJF4L1
Rsxl2F6JqTkouR21Nm9qlT7L1HmaxLCjy9lai/zuyfxr1sq+icSfI/ULrfkrrf5XrAFm1gHekMer
PPCBwrTuT6D6MKlYHvR6i1Ame19vFSrWC73eM9QsHELb2CH90oDJJsLVOwmptxOj3lO4LCyoo7H4
bm3D3OWsM1C/INYXMCz0piOPP2StuKKxiUzSfbb4rzqcSUA013uS2AR0i0ET8NqyyhO7WzcZSWY2
vXrH4gz2r64tzthaQAXpPQzRTLjISNhF6BkHSy9rJFwLw1asb1L31xSPbyZP5+OE/LXRVuoFGXbJ
Zb+beQvehf5Sm/WBapld3iz9qWEgAefF+shnjwQ7bxcFR3NC12n1omnRK6dgag/+h8YtN3oh5bGZ
qvSKytTLqkSvreCdC2YqVlm0fdSHHv/9Kua2ZFFo9Eze0mpi75bFyt/R/oZ9JKKMu5/6cWc56XSx
nek9GNksRyr7yXpUr5kLly4bM964pRiOpl6/penwO3Up80C+sYClSOMdx7Rp0Fui5mf24D8Z4e2N
ovPgItjvxXrRx2X0KNj8zXoFiDz8exwZwKHocSnTi0LFX9m+xeowYY0wRMG7BYD+1ZEadx5h9V4w
5ufsHh29hDQ5uT0unNep5qZh+M9xsEe4LOhzBB46NyOZbr3UxDEC8FQvOn02nolefYI1YQnqfid+
yVLUjohIOn22c0FzY5rSTHmBc9XusqeldJtbp1esrl62BsB/3b5Jz9zeHgZboR2j4FPtL86BVqV6
3bC1hYE0PUWscfU619GL3SRzSAdURng1WGGdzdE4VRyeu4iP2sY3ocrRbkWnA/6HvMsrqkKSF7/t
5ZXRGvAul5IQWCvgXAynhoMXuFKhrmqgzttFCb0o/QW9GqMhlBaz2WF6z2+DQcLAEgrrQUeqOZo/
SlXOH2w4KKRy+/cwRewahVmf8ueBv0PIQMbcjwKy6LxVVtAukkNldC9jNRjPagS16aIt0MmEnRUO
yNF0RlacGfT7RWG/MoMq+IiLZo99N/FV+U0RhoZM78fsrfDwp8puXlXvERnMv7djO2zNBepFg1/G
UEes/OltzjPc2gbU+5Tk5NUX26AUwcVoSohScVvG56ZwzjmgVziEw89iTk9GODw3Ipcf3li/+JX5
WTjJchSUrT1lfr6iDMS8e667o4SMqq4m8TfTq8n+Y8V2sdst8eRecmwIdZh2Z4xcHWN8Kyi7cZMW
AQcEMWEJ+mjT7C0aab9AYARH19rdbqDt7PzXlyD7RgOO2niK8mbsvEBdDO4oEFo/QpwZrxXe4jKx
3zhv5CsoiqQ8V1nrf3NxCuxVMtP4GqavKL1XkbjfokH43xqMwk6AWpxLqXYiNpurbfw2fQpuSX/f
PKJUgOeKI+a3XxLUzXYqlHNIkvgpdKjtgF2wtUebcjq24agMttzX5QrbxPch8zcLtQL3wLZerHyI
H4pi9TTBohnJLP4AMLEByL7J83l8hjGxkp65nPt5ei5iO0E5U9UhaPGfKneWZ7wn8yrijN+CxO2v
GPPW4wCmhkpEXKzd4m2tnmrqPMGB1KMz2wj6Re2861DK2pq7fue0QO1DmnaPGH6/Ur8/Sxs5yHc7
aqUkO4dMy49/fZktc+1bcXxWfVRcC4mdBjrEWNntafLSp6Bpgs9Qf5jqPDzDkv7lTXi5sdfU5xkO
g7VUFLDaor5Sb1Zf2/wrsuS8NeOJ2hdMKymr5nvdcpy3TpKfJx0c8Genui7l/LMoy2DbUEe0xTkd
b0rTjvlxDJbPtHquXSdkDrDi4p6HP6oAkQy43taH5UvaHXqeTU1KRhWMaqyJOkGw35RqzocWr902
auhaG7weX3Q3Zieogkg+bBL2PcxQiGtNvI3snqaqht6RUTscQ0knX+5V3r2Gkriqiuo3hePpk8lb
4Fany7LKpljuRwM/Ohfd6WgmODnNqnwycVzBekusw7jMP7JE+FyG2XnA7HUA1KS/WYjWe0+8k/HK
34xrM/r+a2Is0br3gGT3Pmn5BWwGfSbqZY6W4VLaS8XMCvWsX1iwp+ANDzQw36YkUq/g6jLySm7x
NkzDRwFbepeMJUhDSUwMP+Ozia1ng32u3pNDCPm2gRTZDr5CL3qbA6M7o4o0e0xeWDtEYD0Dl1NA
m/nhnCDDV17GTP2Q0VMlgmMunV+j+pqbjPR51mJGri8ONTUXpuJ6s+Ckp8iQlSRRgmhneQPeUHA1
jKnZZ6EsMiqspbc47YZKe0CAHV1pAeDNYIyHGCfP2Zk98zaKz8BYxhdgYsZ6KMO7YVBQ1uGXJKiB
h3dsXLoS1PgDH3/PItw0f/Dh07Gg8pscx2MR+sPFcmm0B1BgcxAOw3MbT5vcxabKVqLYuaKNt+SU
MPhXKd6cNO/PYW0FTyTRGY48fkdlIAccysmD9reaCXiIz4VpdyfDAs6L+7jMjNeh88RhEkTpPGvq
Vn3UxNdubF9E1vSPym4w75oKm3cRnhsruREsNbFgY4jpS7lPU1iegMHVJrXgDqmB9veky4HZW4t4
O1AvXjOoKdxXZ3TPNqVZyV5+63qDEOPciz8Eb2PN5EIpybBiGipWhEQNkmyQglgQFqhCROTHOczP
uK22rj+yo7XpvSXuj31ZVDpIFaYE9sSZUFp3jOsQvmXHq827d4veTMzHJp4RAPw7JxFUkLYDbRHI
HP6Jw/uMGEd7mdPxyyXac44Tf2eUrn+OKiO4OWRWbknOORK4WtTHoxhy9q2n0ebWVkTumoK/5GSw
DqGfvnmX6WUBl3ZqamgWYwcYt53UPllC+bZ4XBXHMRKMuF39HM0xFEfzzPIpJZHEdWCgZZNfCuwb
IQe6XBuc0lZJF7tX0o+oemq5zWS7LD8D22leQhCMuGPscVvnoB2HaDHYY2KCNkdqP6JWvVZNZL51
rYBqMfWUefo/rdemH/l2DN4OdQhKPUrwaWdzdp/Mc1W/mhGDJ0mX5uAvHrRjMwgfIFjG7eQuDHTD
CPI4jqAz9VqZHnnkhwrqBruX+CnAtWybCX0+Dd3tuUV7X8++gLor8eRWziNiFXufOzddBxEDe66h
oW3oCXqmPLklzdffW2FFh7GgLzuu9TImn8I9Y9j4wn4Yv/gyjaeU2BSdjWO2H+x8NXOB6EuqpFQa
u1drKZYti2z2EUqyz8nTtaZEPly7s07aNLzKcOZtKaIaEahvAX00Zz5+7PrG4tRj+ED/RvWzE3Eq
qviTzeAhriuaElQfHkWqw6vINBsAsuHBcUH7L255WfqGG2Qmlt3sdfKj7Jdjs5BBHVWKdMiNbZ+6
NA1wjjRPU/xR4Ti/trzNprAz38e4Os3I78SW3RcrTLYsa1rwkmbDdjL7lMo0jsZYv8+YVeFNYGxp
+t47GR5FgczH96APsR0w223S0Pnt57n526hf59m6hKbh3gPeci9WsnyPZgo9Fj/+VuWZeTLz7rth
eBTVykHqG6y3zbKUjt7O/o048B0yOaN3Qs+pDL3kFmVpuplG94lvzj0Ch2ByGp9taFzPLrcQN7Of
uWVSuuc66wUz+Z78QPJMY2+ofcUz00G3qgdJxqIPy1PQldcgqv2915reuVyS8FDFFhV0LEPI8YRM
E1le7M2Bu1tqT/GWUuZzs2Boj5Mi3qZ6WxgpEeqT+mtqCUvwhL74FI2exagS7Yv8HRTlx1Ab6qm3
FvVUVxWJTFov47qDv9Nx1iQcJOQwqktlRK8m18RrnM0mLyonUCGnN6fUKUu32w9u3O8N6QSbMejj
c86/Zjcu1S+IjcVjllgHGgu4RzpY+xqGw1vjTmIjJ0KQtdpj9JTvoaON1qUB4sPEtIG3Jn9H2d6m
Zike9ENleLg870BKCg9TQVdT3fOQySf3tesjvOyNfc/GeTp3FR6yPnXPcAIeMSz/k4OFoTORx12d
t6sMPn/Qv3NwpjHSFCmZSks8iTDkKZJVewiHDj/eJKtDGi4b8pC/ug60Fv91Iq1W+LONklNSJ+HN
yTI+3QxG+zJhbJw9esDHRV2d1nxdwql/UoX7OcnUPgVYXvcsLpd9LDF110H0QAEsfkwMozybBgqg
Wfnboxc9soRyCLuxTlk0nTJzhDDJ0Nz5BPL8AmtAEt3mTlMTR/aSBdehFX2oH2lLWlnZEY7ymc97
TCASO+qv1hIECCmrCz1utgYvZCho73AIjZhYkAeaK/pwXlgh1N9xhznrKaRrd5LuyGpheJCnu0mH
DGgd/wd7Z7IcOXJl0V/RD6AMgwMOLDvmOTiTyQ2MzAHz7Bi/vg9Y3bIsplRp2mtDU0pKJiIAuD9/
795zq2ecdxfEFW9EoEe0JaZ82RAFrdkpSrF1z0IaxFuLAVkaQUHqVAZGSKYkFeKW3Bj9DESoukdX
E5SrtoeSB2gU81MH3QHtNJivDdb4OmzQWWtXUhHElQ2TT2FxVo5CrB1Kpm+t3kWnujPLi6A34JY5
mjKmwBZEkaXC4rOO+dWkJVD3lHKMT+S63jthijF03p7SQdtYmbkl6Ow+DBkSAhn7GsF0egyMsxMg
w3EY2l0LrQbfitgjrEWOuw5RM569Cxitp9y30ID3HJUQw1+cPArmyR8MlfJBiPAiACv0KLHIkw1A
pglnq5wmxpUh8U+kpL75fkdtYTZsji60XEK8vmokml0rdcOqW7Kr7LGKn2xJ2gzjIAiNU5JuLGsE
apuMb67v5Curqe+kUX1TFUY1oy0YD0n3AjrfPQWD8R37ABRRw3hQsNvYDimkS7YROLvuZjAgmTYx
cTd6iNoza0y1KkZm5n1lNkfgssuuqWlQk4lyKDtOw2Hp+nMnM36xnOCkEdU25zABPse9vRjqwXvB
mBOswAwh2QAWCpKC1luqGGnbGThbtETpqtAGsuFDUpfICSFoLNLElvYIexm6LMPPxFVvLXtJLQpo
3ZZkNwdVeY4lety2iL/h8kkXok1uHN7m94pHKlDeCS6GuVA13hYjBWDht+ZDh+DDVkRZZbmtnXUY
6JZocNE4Dj3JquHELSAkgvKK3GQ69MIBwpuwhbflQ9+SoqfXcNILJ76VxqPQO9BBfkJyHjV61VKk
FFTfO3PYEtvDRzcdIOpMO2M3tM+db4G+mRIa6PeRnMuqKDh0ZAds7P5HA2h0FfTeN7eMdqKgYvbG
mIcXx6WZVd+hXw+nrGnhkZJwQ8DVSqjuhb4uup6+9g4NyfOLBCfZLVol4NaRKTdN1aGddIFak2nE
4sCpESfkworprAYyhvAWwtHJe45LUJb4TK3iSpCBiQEWeaR3wT4yo2DFyJZMaGSHy7ipb2rdIycB
+BEwvJK4DRLqFk5PaFGCs2HtV1O7CkLtYJjtsMtHgIFZPN2DEA2PfGkB1nmL32072enjRxyyYtdD
tVfYVPamBzA36pIVb/5rX0/WjafHm6KaIQZ5j7gkwRtNry40MUsyPu8QSUPqJKAqaXNIjoVWLTTi
u24a03txcjocKFTUCRv5sEELMFv+3PASjrOAV7bPcVs/xOPEgDubtlXHcAUQqbeRg1qJRjMvVMrm
xfPwEue+hGg0/1HVuJzAU7L1wc7c4jxYN2TNXPV6fGYuUu5Sq7lWgWbd9fjEbTQcg2MdKQ3Ir9Gd
r4r7valFV+3DEZIq+LrFZJoZ6EKNcIbBOsWTOe4hpoaHSvb5scFgu3MdIzhPA6korqNIQ1ZCrgNW
ldu8ysWqUka2H2z5QqRCfy1GEAtFkEPg71glDebDcCb7e5rk49oJzqJFgTGyEVzL1ljSRdQvfdi+
eRNKh9k6s9FFt7FIHOMeOOm1QQSDHr4DIyNFcYMpj9uVe5fAr3PekvI19GvvxhxxWNdZURM1P+LJ
1TO/Xllqr2MsPMVx5nK4szg+EqxGRhrBTxB5p2tiM99gENJvzUPaFvXXGgLmokyDs543xr2TawFW
STfal8mEqNvITLT4XbGhj9AePR0WXcQWbNuB/72X7ZsgyPDRbAv++dbQNlnpUMZbhNuXjoBKjrBn
QXRrBsLb+BqjMrshFruma5u85AJsfUf6CXm/rn2b8NaaOT7NdrSuFlh67IgXsmK21QAW3OqjR33E
VNQWnM8s8hKI9lk4WXPJ1UTDdlQYJ8CQbrhJtVHjssRQHNp4WQZCJBBgN9OyV3m8wcwCncDcWGb+
SkgxaZSxBYjK41XFspCuNWIUJ5jEK8NK3zAwBRwM8m0QePeTP7Y0mkLinIGeH5s5mSyrPaxrdSce
Eku8pFUoz7R+lh1YsQcdOrqXDrB/chDCcRzgx2p1EtkCcPLRhJGTwL/hUiYAdmLVVAecjeZCZ0Xp
4p5sgIaHH70l3Xwdh3QdArapcg87Y5eWe6cdngsXH5DvwXxFJqMeoJPam0GHFhBIC4tdj6wRPeoh
M92vlamsI23MBXjf8mAFT4Ev5U0OGEym8igkASDUHMPDGB0azXEZxOMSqvUKRRouSryCsFXAITIg
yeN9TF7YWeT0jdzOqu9SR6CJAZ/R2U7+kOX+kQzSXVZm2NocUW2Q59LD81t94frMcay+t5H3xfUB
sFN9iDWfMRD94pXW6N5KSLASgNnQaSht3ycIxApHacfATECSM6Aw3UQHukecHg/kpekBbpZVvCcb
e3qMIn/ppvMktMlcDqiif3BhvLUjrTe6zPeTYRHk4xXk+tWADSo5bX2s2WM1detSa9u7AVhZRJT5
1czSZt3a2nIAcbmZGj1BFGw+jEkcHV2B+65P2HRSkGZUmMZRNd/KgVSLxrgpK4a2bWrYzx67/aLp
VU37B3NwPVCQAhy115Jc45xU+BuPOoYUnP4m0vPnMNadLf1XjaK9ilYt40lyHmwkprQq132gwWAX
cJJpAriIiFFulpxImvoa+XOarDlcBp5xC7IvC5wisspWDAy95hJTD6z5Jom6L6JzohLvWPu0zo1+
ILylsOuDrVevAQ3dbePDljQayUyVsU6pGT198/5CPMpdQFzVizSw3BziqOQ0HDrqFmGWqwZg2YWr
SHczJKaZ/FJVDfZR9OzrZGztbVDrNYmZmN/aJpwR9Yiwor5UW2T4pIA2Kj+mOsfcSTV4pgp3yxP9
0kg4hXRz+pvQ5PEqpbXVWSXOecKMO8n6g+Vk2OUNuEIOtJSuBxgNBh4vPPXUSH7Ehc7hCFzlhQC2
5oFqGPOcZjPYTt7TiTgqlykn3kFXXyZ51W37kXpV2Tdpa5RP03DopIWAsZjUZW7hxgkpq2zuGFY7
6C/SRRRPf3NT+tJEMTzB57TMkCGFVwNjar5mscHSYKk7a8Db6096sgUq8tiEObjtzhCM6s2t37Tm
KsX8in0GAPzspQ23ZtW+mjY0EhZeqjM3IYcAoOGIRuzQByLZFQbQHeDE67QbhpvMKqpr1r4aUh3a
0GqPjHeM09DibEmTM5U54192m20hY23TofVFDBW+FnTiNj5t84j6Zy1EgB2PgzK2kO4pGwGFxo71
ZOnxoY9gwtDY0hfe6NGNrG1nNcZttIG3Yy4FSYekReuALGpm2SlEQvzNTNAz0walke1T4pxD6AgL
Zg3eSlfBFsTZbewGb94IszxRKJEjQmdzY45xeehszoEWHH16n2RY+CYtO6LGiWnFQVGX9xorf4Zo
dtHjhEnqk4HNm+476BrNvWPc/ZDF+k0zHqrMYC4VlCTRZ4z9GDJxciZgmtjKTeSCcxUSnYQJNB5V
J3Vq/4OeEOHeOq7nMgL6Tbb0gS6nWDVe3C57z3wh1Wg66mkv+SKYKwQmjd2EtCHfg6vVD8uHyeTg
ZSZBeQgi54fdDjgBRbXN3ORcQbUEUnIlFuugHEJOWx/FMpX6Ah78E1yG+GQWDUlOE7NP5otVJ8qF
Sr85GqadVnr5Uvoo/ieDRnMZvaKmtzislygB0mRRmuHz5HC/iXAO667fDVOM1Tu6AoT72ljWdbAg
sKcdFh5No8WZlxyYQpbziE0VCf+PLJ/shdWoBW2Y7xgUyLSN8neB33uy6GVWDsUXmIQNz5awOOwO
EWoC8oPHrl9ZA71tK+IsgcD3VTT22UwwveYJUJxM7ogrNUiT0rBA2+NjGyi+XjX350jyNoaeLIhd
7+rhMiSwc9k4LN7CP4MoCRZehq4Eu0i8NkoSBrN0b1RZRap0bHFAwEKddCdpJ7d6TxJZyC6V+IRY
YKPZ5kyyxsC5qTx7l026fSwtSSnmLmxe0AOC1cVg0yf19W8knJnLZLDrBak5W6PsXhIqiqanjROS
fLd0HXE2Wv+b1LGhBIJsScfDDozMjUyLa9nVFIyz4zcjiwGVrLQ3o4IcbIC6txVKDUQPKePnpQ3y
dtvl/gZWgrYKEfdu9QSEfiIqtRmpAxY+Vfam0an/IdiMeK0Cf9ji8ebEnEwByRtM62sady1xoMwo
65birloRGBmufMLRbk2NRgMtLcAxeEo2PckAThi3Z0CHxrIIydCkQEk2HQf0Y9k5Jaek1viSTZeo
dM+4heV7IX5wVJ7ZH2Z3UVP2gALEeElnMUBcKnwkRb6JDRdLoWt1dPTyXVb0+y7L5TV1EuJvdai1
vZuMtOWJVlfv7kgmrTYKAOxVA49A/MiCVH2ZOjIo6/oysIKeQK2BBDDQqjcJPTnstAVN8PhK5EC3
qSw9OamoowdixdqW5uyVaiV5zTEXI5MpV/3QZk+yyW7Q39/AwhL7uizybekb3qoPilkWrvm8VNnX
tCrtCx30nSwatq+iJ1mkqJnTeN7tNJcgFvLPJTlptPPmaIBChiQvuTAJOdSsmPzJI2lTkuO6XDhN
uNe6uDoQJ96CO5MDDom0OnUi1EhVbnjCkGXUDETdPjCJszLEqR9ZcjwdtUECkPacKusSala7dU3w
62k9xsdorMyFGfOIMVdR34PkJJO0/CZmLAwdm/6uzUkAN6VrAWNpWPDR3yCfeZbwVI66PmXE+lrN
fmYjVCA9sFx2X4B8wH7WXG116WUjMUJjd8NpjHL0HDZ6sMeEAltP4HnwqmlT9M0PHvstUM9F2lQD
SLO6OAeZdWuLYjH2xfidChQ/6UCQYFpMa5fOSyLAobMmja+leDN19V3LkZN3si9u2nCkv6wbT1h6
XNwl+nSsTPCGeV6Wt4OJrzutKZgmsn82eLQijF7mtjTt7CULm7uoTb+kjQ4uk43t6jP9uPcdODGk
7g3AGJ4JHtnmkVO+FiZWHqIDgrOV1QXWjpaAC2+Wm4TxY07eATjeLDlR2D+afm/hX4r9izVCQysZ
RZ4iLXd2wQg3aEz8ceVnur21I/cow4gCFPChHZXFAfFdtIziiP04DdoTUqpim9jpd0omcwO8kZ4Z
j+xSFUm0nsM0zh8/xnryzppl8x4CJMZqcMw1BHIMXRdK+9bFenNHa9u5L6VTLkkbZmSS7jQl9DtH
3YjK4lnWZbNLvAerYQr7EcnVo9lhFN/SeKi0IxjAa0N3eG+ZpK3Hmh5tah9eCiO2sy8hj6qROXle
V+6mF0Lyq0KqvnlaP4q63jPzfWYeWRCXW2KYhNU71tV4Y5uVu5eJfNKCoj+1yJsPvV9dNDh2Uqnm
GtTdE9x1kvtS/I261KFOJHXCBK/LmNAvVMsMHd50g7gAXqce5OiSgI0FJdE2Xa5vk3m+7Q3qtqzr
9DWVsP8xy6wrie1VK5PxnMfJtwE+e2YDJyX0Qr/oIPCWCbMQjCJw0M20J9u2ydubQhrLqoJDURHx
s5qDKi4mfUGyDI1zA1vOqYk8DQwklA0dcro3BSayIir2ntnmyy5ndqkP0to5bantoBads1ILjl5e
hEf8thatX57wFlKxO544E4ePVex8Q5RTL5wBUl1hp5g0pYGyMuxu87G/TbS4OxbtIrFC9yYGh3Xb
9SXjKc+dGA7GxS1Bb7jJ+sZZDcGeKal6ytwpvDGUekYLRmknZL0dBOb3bqxfmb1nG+4RJJQxKdc5
LptLkmf37eDTbrf8eK8bc8Qo09DLZPewy/vvY6TIvBbtMY5HsRddr7ajV148ppZsKHW7MwQ9ibpH
Iz425951bJxIoUvvMpNrLCsVzmuz35dmv/ITwzkGWCN27DY7h/HC4eNHPiEGYwzjbOmyM9UnMCxm
WrWaGAWsShQmu9Eh5a6JMuoPmnqG8+LrfUjKl/W9GCv2Qy99Jn+vA7AgDqZoLTRf+qFRiNhqYMSs
BEXNbHSQW63EYJM1CN3CLiqZassvML89XkUqTVmiiyQ//cFpdFJqffXdQd26yIog25HrAn6K+FqQ
Bdx/f2YuZGq6caxxRlC0aEyVRpTkPpvaJ9ArPmmBOlLH0NAXJFjhRVaAYkb9QsNa4TFpXqsANpvj
99iwA+/dcXMaCajvR+R3fX8XRzq7MK/DyhoZHCPS3cwtJI9cMGUQi1k+FXlkc5HaPtDh3aLABZtX
XfIYYJyWMeruXftdp2e5ygr15Jv6jZ0TKDTWOC5F9eRo6kZzYR1oUtvzd6BZ0ubBrfEYjvqNV1d8
HVPLR5v7/KM+raeQhCYvie9s1GuGqR40+oILOQ4k36AvRggwkrleJeR8juXGH+snpGsGWbseAtSa
BkeYQCqMgu2chBF1K9tU/j2NO3VNbXmYSu+byoPnKRwWXTruhkK80be4H2veYl5RCy1wSlylRi59
bvPdw9i4+bhAAbmDQkISsyNuqATeqzx6soLgZDbDxe8GAja8L13Iwmn05nRfpf5zhgObzGCf+ZO/
7UzGKfOd9HJGLSib6oXMy4MwvPyqYfhi1xhdyUZbAtXDAo2JrmzkGf8srdTEdzCIqxQAT3IfOzxR
cMIWg155t3T5DpNsHcRlNX0ggChV0rN3AXlafdzIgvDlhUyijVYR3e7V9sWYdSZj0Udb0RXphe4I
TCBh03P1IbTaaMWJOKzoidMIaJuNC0SAHsBrLSK5Q963ihLVraKq+zoaI5ogEl1T55BH0YYTIUUf
IvyDaIpiBcI/gUswzOcrKpuQLyDJvPewRCMaioHeMTOZVVkPy1r0mPhBNi4Z3WI15VyKoipy11Wd
nLA33XO1/a6biEUdvOl2GC2yCepiX9f6HnEpsGTdJy4vhPll+L660Aq3mdd6wwqlMgiHtgZVETHp
wG0MmqgNPRr52DXy+nkignAPi/4al+MWfdKdFlNJtXDxF4kvR+qMYcSXWg9rrJj2QtKhPJljk51y
tlyC+SQadILATokAfEiSL87YmCel7B00IjOVMiiQ6JgMzdhvphUGzGDZi9SjaOJNb+H8otaE52DN
WeaO3Fkisw7ZLMOLMkYmLFYEpRgLMo5jbldCryRLCO5U7a1DuhphkRlNxc6qaDaH4V4UMRnXyAhB
XerrNEAYXBV+fP34MbhFclXt8CXKFAEfdvetLUvUzn0WbuB1VpeOgf9BJBZqkcqliwn3rvRrd+sa
d3nqJaec4eLJ6eoHz7RdQD1OdwBEdI/b86lQDdrAiiRi1huS6pkr5nEX41H8Guqq2ZY1M8HWZJrN
ZPmWxvxTFHbtOWjKra0b0zULJ6x98Ua/DSe6yORbBvD+ffs4ZRhpAiODn01VXy9MocfLsKjqjfWh
8xzrLdS2J1l2/TbxOeq2YcX0LZM3vmfZW65m4tAFSA64XX9EVERUFeacha05w5kyBEmcDt1Hy4xH
RQLZFf11g5iNJpOVezeEck2nyZiTbCpWmSzPVhJL5tGXFa9CUF0sf6pJFKaN4roW4VJJaR0xXasd
ELVXJtsE9OI26kE+mmSZ0XeKED6nkbaZcqPnXO/8yHF8H2JZPbac1k9T7UTrsmnjIwqsacOgCQxc
p5V7BmgomRRfXmLkMQANl0mpnOZGpWbu2U0ODj3JZRIqHJYa5wrp3bLmjsdoggXYadm4i9nmDHBU
6FLCS1oI9tTAlWyqJNd7dbdBKKmQs00Qivy8RKoCgxAb3q2fuNZtEDWgH1SigTOp9bU2BN7OQ8RF
buWQXsCI7hUz9KUVJ4pc+aZq8cupk+gsY5VPcb0vybrcpjWNB9eJ2pVER7+lg95s4hBJvjEV/bqI
smLnU4IvqF9dlNZKHTojUYTxIPYxAioBtsdhM9DIXtd0VDI1tht9gNpAMxeRRhmT2GKPCyowJFwm
qjYU19Gd7xKjOQvlzVBTy6ZDClHNPz7+k9u4HuCZDc2MBvkzpzt+5HJnonlFtJp95+xcoYqxxkMr
dUDVBmlWg9B3hcyqhRs5JO4wijpY0NW5xt3gds5h6ClKyjFxVnlK3LVq9acE/cIiNjJAKNVYrieN
AayRZOBa5FOm0gpKxqitU+LV9qLp0zWDJURtQWzdGHz7oz5oJ6wmauUP9jvA8q92jIi1iEty79px
pRN+d+/RgV4QuaX2qTe+tZwn6sxJTqkWZ0vcgHNCrexX8B/fIcq/DngAzi4yS5lOALxFfPX6Fqvr
aAE37cPmHFswOGYYRxFVCYN0AB3ljOpwZ2jHBJ05Ew9GjJB/iHKwHr1+E8+gD+TneJZcbhoBUgoW
iPsBBcGGvQMM5nEkqQBiww7h1e9mnoiafxQzXuTjj7hMztQ5wcHu0GT6AECQvQImCWdESTMrA90P
bok7I0z+a5R7GEvsbv/eKCc9jGh/k7lxekua8O1b//17+Rer3J9/7/+sctYf0tBxgWECExgEfrLK
GX9Iy8ErZ0rDk6bzs1XO/EPoQpKGYQo0ZDjI/mmVc/8wHZyxHs5bg26AtP8Tp5z5i1NOMAfjn+Ai
nNmb98kpB74A1zPG+XUrJqQrMmpQJtOjEBPh9IQW7zVf0w5R1cRLmwn4CnncxDGB3j4RhDg7JLXg
REbeKkR+eGomJ90nwjsaZu2SOsV/7yG/pekGtfWnL/rmTzPfzx4/8YvDTjhz6ohruEII9xcLcka8
q27rpYawZY4nTG+L/q1hJHXpXfmsVWUAb9F017nOCTnG4LAkKMQhUgktI3YwgM/K3vuGCI+S3McF
PpuDjkbvWo/lXDqRUlq5ydYpqYaSYAzu3Slp0flsAmQbSKOKFl4eXU86uWNnP0pXwnSw7DNgHHKw
Ssap+Mpj5sR1BEzhSgzQ+EoeMZhq5dwqPBMHM9CC099/J+Znf7SDsFgYGA91S0ruqP5X3+OgASMp
ZKMRIoTJBlVKeOr64Mrovl+pMN0LEyLpmESPo+da19mNlvcsf15LdZUTzR3q3n0g/C8ihJYH31zf
KBJjL70Xv7RUrYeu7/MN/OtwIShhiWAsMfK81EDPFgyunyDmjUfRpbu//1i/2jmF43qCc5buuKYj
7U+27056KMnsPmT4/VD2zLFDor4h0FNnTbZKj4yC6Ffq8HsnwsDrtgCfNqJH/M1lWJ9dpVAuDMu0
JA+b6br6J9e+TewaSe12uGZS/tUqCl4aLyNvIEF+RlJDYEdPydCTXosbCifIQxfSQmna9FyQbvIb
i6n1+WIkDlNG/Y5uY0eU0v0UlgNl1ZniXpDjHbRns86tx764iMJFygt99jx4VHuKVF9FTOyqbrXm
2H2bhsa/on7ol3YzSoShpLcPlkCEUPTVlkkXUQMT7Be31J/CsO4BwsovEwF9mCdRLwoXN2SfhudK
TcTJjeDs0FfWUWw92mO/9vKAqVY8JJe//97/1UeF6mV4rkfYkGnKOTfoJy/tqAEtTAaO3WFNeAfh
jurazsp3MHSXuhSkyMj3EpvmNnXMd0HrpLcuSKBzeurpYSx174RiHXdWbpSr1EiCQ1wrwgI8+LEW
++9dIoCXlq3mLgNm4ey2TEwRysf7Mma+GxQ00yGSHqqQlU9m2cUImGNyyCAzRi/u//7DmvMr+rN1
WTpSh90oYSsYUlgfy95PH7ar0YgEGQf2MkuSEwVeDWVQLdOmlmhbtZEFGXKS7zx0/m2auq+mH6P7
0jJraagpIvXLnVPns2+Z7MHNUXbP8WgwHtvqlUw59btX8zMIgss1pC0s9iODn+LTY5hFU+XWQRqg
3eH9pJNnnNSNMaMbJwAshyDv3K1TqOxCxYPB0xoJLw67Uyts3C9sNzdWH4Mag/c5ZUrtOn/XduRE
/v2X+ssCMl8lcVfSstl/DeKl/voEtYQWhabF+cthKrsqKvEuJ7viUN061z6OtzBWDnoNTTItUVzX
PNk2Mvz//JWVLp4tU5cOO7fpfLoKTei+RLklV7ZG2MRowVdpynJaDZY7rqOYCGwTddTJzOp2ldgx
irLRpymTk19ojvpTiXcQPN3CZwT/grXrmZFJZQJKM7XmDe8qpubeK5c1mo1XdJn7khd9a8SuBVUz
XWV+2jyLghj7wn9kklx9wY9EG8rvp7Un4en95ivHy//5OXYd1zU+yhTddub//afnWA14H9Lagfwd
9z+wXKht2nK88gt8oFY2GQsVS+PQqXujKvS7fOqbnRoDY11m5kxoyZfmPJX9+4syf7ko6dq2FAK2
v4WVVJ+f5p8uqjeiwpMhUi8UU2ir1h/rZq1l5wmOyDKmu7kKhspfo54Ud/gs7ks9XofaqS460Bg4
D/A0+Quc4Q368s56hueynyCnUeENJ1ZaLHddxiBHde3dZP0OumJ8LnkIboP/w3o/7+4u++FfL9/P
c6vhMBfCAiJ4gtS2ma+mL0cPMWJcOT4Kem1cK8jox9B0h12oGgk4t8Z9qU2/Y9h8rhwZTVFggHnw
DMoNHK1/vZha+HYxoughK0VXu0n/NgZ5f0qhptue3x89JHzXLDYd6Hq0Xz1PMDwqckC7ooGWx4nm
yaA3CVIwXDEX0heQBlFV0lYTiQHGLbPiNQvln0/Af2kf//4QM98fluaf3pRfeB//k397y97yf7zl
3/5xib4W72/1P/ZNyh+bn481//xNfx5sPOsPz9Z1z8F9j+AOter/M0A88w96dha1qPdRrs3Fyf8z
QKw/KOBMD5kY8ymdo80/DzbOH2wkvJquxD+i8/8w/qOTzac0QZdJpAR5C/aOupHa7NPO1DRVA75p
qLduqj2lRr/jEPCelwBoebtQBrrQCyqQ4gvZhe+ls/ZFd+VRPZgQvgr/KTYz0IstGVROYi40p12O
Ecr8zr5lIkIUm0jMpcGDSgzCGv/d0W7ozf90E/7FEefz+z5/BJdURc9mRMt5z/v0EaBZ0v5LAj7C
HKErNG8PNOw9cezbICQxyeH0tQi16N1p8JqBTQSfQF+flKLfXMenZfP/roPt3eQbld7n+ttMjNKl
LUviUGuCdB2wobJclgZ4OC1GqM2ksyrNZUHg37KxSff2GKhQF6xSYd14VfObomOus38qkT4uh+JX
NwRCX7Dun5ZBiO5mnWZpxeUE42LGH7WhfYFG8ZvjlDf/ol//IczQHMU5iVufzh3O5DcK1UNFnkDy
blRfKjvT6XUSmcJzvPcUnAvT3psdCyw5Ugs3I8cWVRWwWBl9KzP3MDLBmQp9GXZ0qhJnRyht2hA3
XEX2bZg7AyJX21nYL1O8adQEGCRdJKP94rrlUsvTZJ35+N6EN24iz3ntTFznzsiToMNJFHOGURNj
E4viH10R4RV17+xcAW5LmIXXOvdCQORGXqVdmoLYc2g0L/jcjDk1bIGb5dYyDYRqOMGY1ryr2ebu
EY/MjGNv6fIREdN9RKA52h8qNF2bOAR0JEdE76E/RzwrRZOdmB7tQa/JSzO9OUA6unV9mxKFHBH0
7O5CMMjFOcRtMiXZlIj0munZ7ACwTL2YPfQ8Qk0CLtIlvYYJ4Yheg2ghjbCDJvnRQF9OJKlzbfmS
TsGDRseE1wAw3+RcbJKJPS2jY2puYRu9/+aZn7evv977jyIcc6lDJwZi21+3NznlwPWw2W2r2tsW
atOUrBcKbggPNl/ynJHMCf+CxoHvGWMaDnLsXBaWcKiyD39/MXMu66eLETZ9IroIlC2/HoARIMiy
mannNR6H1G9hSJu8gZxUn3BpH3q313aVV5+RpleLgKyKFa12nJU62PEAla5yCTFrWh2prN0c2xjU
M+Zpk+F5uu9sbkTYaN/TMNg0ofNeBuUDjhgYsQYjCU8Rq5IO7wXnyK3lcA9z9M9A516L0EyWeUs0
1yTsfTHHKPconkCd/O5mWL++iCB3GB+6vPAEsH4ufPTWE904myzaHOlmHte3xGjwaKfywXJaC3Nq
UsLB9O7IvTpg7kaNTHNC4vmrnJTZl40hVHkLO74HBI5tNdPBf3IX4ZLtwSjtk0PPsbBNUYPNieUf
K30rhk1hn2TDC2cbfB0N2dhjcuea2Xvvug+khezB/FykkA+0p1eY8X6z/hifzoIsdHTmqLJsk/Xf
/qXEIu1c0+uOj91rSDmE4Eo4YCScGuqNWZs10u+SrQjIsh7ynpGdYv7mEn5d+bkCgblHpztIq+HT
Ctiamd+3Xp1u/Y4BQNdiSPIiDs9//3z/i8ebjFoO+K7Oh2RN/+u7lqdlxouT8jlnwRiQ2etI4Cqj
dFQF49Bvaz/83euNFvDXd8oRnMZoKBgC7tinXYT0VCnDuEu3hZn+qKr0h+PNLj+6/CHqDKpQGLB+
MX2tg27rNKzsUFLJGusHY5Ez3dEIFJQZD6EWBe+VJtfpRChTw5qXB/5DZqc/0IddgPjOYMtFVbAr
N5LlOLDyxaC92XQPGVeMHhAasQ3niMtMAb60TPWCfxM2tZ0jePVdVk9eLDe9LwxOeB/LupW7D5oD
aFB35ozk9sfUTw/2yCVGfeuu4iq6HYdz7fJeSJIw7HoXzu9HT50DIyNfpB4mRkMA8oyvOsFiCRnd
A+F/tILZxMf6pdKaS59UdwUJGIum4N+3WA8Xpv2gudEPTgQkjLfRj49dcaQJamnlCw3FFaJSiNyT
NizMCfcmzbRbyEvazG+96TnVZ1DFVXkX5COznxbiJewH0DZRtkPw9mqazdNHyqMJdXfhq/g9m6J3
m4B6p+PJZ9qyLGv7R2JH70j/pkWhX1EGN7Vx1/tPPqdpFoY7v4w9BvOht9C9fBcyjPNj/nJa/nlP
AkRO2kBIbhH9QI9waUxx2zJeWdjuwVCQEkhs4SWbX3ffI9uduMYTyWHvH1cgpuwU4Byv6lfVow22
0Ig3fHxwJA9zQfCxJmkqOenSgp3jvik33nhNURJz2LxoBhTlMxvdi5ET6EtOBdbGOwdv/cWv1T6J
osNziZKVDa52V+WM5hIhYjHBM9CE5XOFoAntHApXo873MwG0CORre5cPfJH1LJpLe74uHYl83ucM
0ioTIUGOsmWHiwSBiMHj68whrxnQX+TXBgvo/3J2Zktta90WfiJVSUv9reUWTGMwYLhRQYLV972e
/nzL/80OpELVudpVOwnI8mrmHHM0wVEN+yUCqwN2SjdtHuFtYqcfcQN6maUf8hu20/g8GfrOKk2o
6Eh3eMQ043VmvKmgbR9qkXz6YdBzNuFPquOSgkeJgbXvosfZaGHiM9BHVAAG90KFNAxKQSGa35Nt
bXDvGxet75Lqqm3lKiJx5mwghPKcnu+zSl70JL8FxfK9QNcHrzO4ceseqgRmVIsBkyC5GmhOGVlX
BK+GJAvNDaPgJDwnNp9Sj9K9CothEZhUCuVz1SK5ieRuiDQev8d9fUFQ6AaZ4lWFFqt8IQ6nWIQG
1hUXT1bbIj5imJLzbHy6dr2lJt9AxPvoOh39Nd/okBWfcL6broTW7t4VMlwVW378BaSapp3MbYGP
uFeqzk4eMtCeeExE+p1DOZglZzIzXLx5p2YZGDwRtmCkGKWnaA7Wvj4ISI3IHHPdvwNWQok8v5qV
DmZCwQHuujRjAxmKkuxIEVqbCeaipHZxXIj4oxlZ1jrz4ry1MQiWp8fUJ2clUI61PW4wCEZVYQfn
bDQPl++7dXAGGjByqcigYsQ6H9SE8APaorQuNijmUZzBL0Vve75ktGIy4SzkQTeV/FhiGfNQRhWX
6zCRJfCcfcQBLw/TOdQSlCVMXRadq4GtufxvDI7IRYjtg9qaJ1xqoSWHH3benuKak3XkgsUmz0Mx
f89RKDla9pFxznH09UND9tDSEAXwi34XQJOFuRefy+L3zDgImpJ9q8kjCiLq2UZauNDIkbucKdPA
xpsozklSYxEx/Hmcg9+Oz9doBhwzNmfH/5bklH6og31b1AERN9GH1nKmYSC1QtRyrmXl4OPW3jbu
0qxJ08AObKFlKFR5wNLlN5ZRyF8xwofLuWHW5r508+M0W2Aeu6OSDiu82pY4dxII3Ms7JOaQ4PQS
IUXmUE1Pl01NtiUNp8KvJvkMDrnfP5I08KzDilrAUgBJbVgx6W8EeeHKUvnoMyIhsFQFIRByRRdV
LRcWYgq/3ULD3FxeQt2gGFYSlOtB94j2xqutguLC57PHlr81/OY5IDV5lwKPT6G+nlFSLCyDtzxL
742h1wCdBndtpuEjyoHfVTm6a7zmwtpFpibcxItKpkjk63mYJFZeo97JBdI6dC9zZe/kUdxUjO+1
9jX1n0x4DTj8cF0klsYMrwggcriv6swKF2G0mpLnscpuCJI9jwIBQJu9yRu3948GUkm7nA5IwPBN
oiy6LH34vocOFbKpPTFpf9dysm5YHd1gHMBmiTWKWZZsz9r8pRj9czvy4Z2eD5+j5kOXi3NRm5K1
blmskGMNoWGB8f/WnMQ1kEXD9UZ3NVb1gun+p2roB3kCwROc1yW1N7nmsHWrUfUU38I9WyOBaC5P
pij2lxouRZZmIZK+PKVNnofJqWWR50FoFRdzytIXVnwe0sDzbR3au5IsSU/DfIJ+yIusmUSwVLsr
xhs1CdCqmgHnK8OLrMX6IduXgJbafRe5RydmWeHBeiRV5EBhsRFC5VxQu5sBEVpthRuTR9Yb/VC1
6VmbgnOcNyd5VuctPpq6eyQvez2GzIC4gKVLN+zMfZhat2CewutMyApmfDcozcMcdachWBdGdoo6
Cz92Cyee9nQpV8H6lyIP1qPPdXAJn7+cu41y2/niaSLUynPwM2Nth2xBSB15d1Oq2qGCxr0wJgaT
KneWrqxkCWgVNjIDflCim4epJo63F0t5hMl2Wh5EjEQPlytL1mVjCxDR4t/TQdMeKb8qfTor8XAr
lwEWAViG5rJSKSq6YgUZQM5dy0ldaPXJifrPFgN/eXczfDuadXyWmfJSK4uSxT5ozc51h9+1yma/
3L2OAQBihs6xmKBQY9PjkXgMOMRJOAlsLGnabjCQVxYhYUl+1pHzbVhHrCrdhZGOexHMqJJy44BP
PD6GNTmMSjnfoTnrS/uUIWdNNcablSIzYO9Qp8t+PYb6NW1r0T766DjMmUzqsDlFLp/VlNevJVsX
UrhEWz5pWXHu3OqkYReJiVc00iNGOH7hjZrxvJ5lcmNkNUbkj4ml3mZ+tm+H8AwT6K3uqIu0oLKp
FyHiwgtIeGrKurDDA6hHEYmT5rMNOL1osOVb9M3N2JJVig6D0VzKG0owhBwz/8rUeJ9KRG5CZBwv
ZRcZx7QzinHIHB0bh+LTn4Wnm3b/v399KQcvvy61WBBNnnIP6wet9ldiRGrRDN1W9yV1cuKbMzgu
RZI/jjNHTVgKrjViGkeHRqlc9TPLYZAB67Ub8X2U7OUMQw7vUh/OzKV6B9E0VvScyWwDbBtOyNl1
IP98r4x8lKrGQzH7dSnBq0De6eyc1uI20WPjddDMRTrx88TA2ykaYjoaUi4Hllg3ThwKPad2FTft
Sla17J649yGIhpw8SMsa+mzPn5orS9YbWHiWXlzKNGj+glfkxmvHGpFlcWIeEamdwpBGw8xIfFct
6zPWlR0OK/qildvSF/BuQ8RpNqXG5CCiDswPPaSDVMfk47L/2OMfmpsuqjJ5ynvrKPGaAodxoTLd
LMmSlgXwxP05BNS+Vvnk4GNAuibIjmW9Cj3KEHnWJ8Roq3IOX22Dp0m0gwuA5Fl4spIV/1sfYVu2
bv2mgRmRgGUc4ipNlhA/+zmAq1ugvpQXO+ptGofgNm0eEaUy+xkS8iumW8O013FVhdtACMRzsP87
A/dmtTbedd363ZPV6/U2zsDKlHcrvQyejEEuQRMV9qiH47IUMthmVg5JNzh8E5/4rJR0R62Bw9kn
9vsOJGMO6lTjIERsIKc4vgfDVV3WTnsyUYJxo6vVViFwoMiLDaoaY+8SgrMiEQfTLw0BwwExQkZo
JBBL1GxSciFxyqNrisbobOX+BmkHsWRVuBrDnAD60d0FnSM9J1TMPnAGrFp4hNBWKI26mTHKRKUL
vdIp4iUwZ+cFZfuoE6WNryWag651atiwwV4t/G4zJNpLRFy1pxpQOCkUaF8KBIZEtEXLGKcsDhJU
NFBptwF+ckNivDYj6wNWiN2Xn5znI4lPK3VQuk2qUiZUaNtYCqQ9YLNcVmO0yLXphWs0Y18hqAUy
8qKoPGXk2NQCVrKa9g+SYB/rZJzJsy6JZyo9Sl14khA1jzrKLNuckSIGenLBnBC0BR8Jd0Q1QHxv
XfTCIO9U7NjtOiZdpqUR8KmrUb9RdQI2Ze5Z7UP758xzIWF7Kv1Hljm7EF2NV9hlsgw1XAUt6CpL
WOu7UBatXeWukW7e9grBTYGCCBXuDXb3aYzJZBx59YwCr5nd+7FBEjTZN72rnts+2zRq13PmYoIT
ZiRCapcMKmM+9aL+7Ivxrs3JqyCMZoH/BGMsott4ew2yYvAKdaLiF7axazlo8e1EWUqu5SK01MYD
NULbHXanHjXsIlEbdz10V6WGR10UGz75dUx2CR3HuQUnoEU45x26gvsIa+7laKXHXk+OWnOHkj30
BkHQStCSkBOrnq70J6PM70OdHxAXV4qCiRKmOKEHkvirtIdVTDyJpU2MCCGTE1SXMzPgiYJReS0y
mP0UAF4XxTdVMF6JlpFC69D5uqXae5aW4cdpYM0D5oCG4a3U1Md4Tsq1PSnHrB12sZkg9ko+hpzs
4so6JK52KE2uJnWaVz36HOCeewUqwlxauGbDy+UNrzVorl7e9NdieMnoJTnmbhRyaazOfRNY3nHJ
9rpU7eH30T1fKiJ5cmOn6KHyvSstbg2cH/Z4wMVgzD1f8V1tNxaQbP+cdMq7piB+nsv0LW4lZNwC
lna6e81DY7C5H4v0Pq7VfZlWn+ELjdpRpOk+ppBT445GDBgwEM07vGNyo2oBYxtdB2m7rJ9q59j0
rFg4+KoaYOY7J6y26NxR7bOP8SX1OaUhz7hs3SDx2J5Lk+hcLjnlRsHicdka9nkYm/dG1R7M2HmD
UEMNYBrZMsC3huSqu4gVjnsuuitjvMravr3NiUQo3VogYHNRR9FGVacKhR3DhA9F4843/COOXLsR
HsjWldWpg0MISBT9QdFuy8a/ceVw4vLNKkAYk8UpyP28TAoUHWnBidWqMcMUCKs5Z3+HUXafcpkH
rkFwMUcUc7sFtNt2Ra4n9ZoieAkAxnLyIhH5MLnVoua1CuQNGH+i/iy5BCSOgwGYF9lvEhV2ZEGS
hPbxMkEw3RICBJ2Wq2Yn+d+EzgBjofdXYQUfOVWg3oOuYHhT4g8Zfojl2BkvaU8rJAK+Ec3/RMq1
cK3+FDs8jjvZx5pmOsn7Q+iApYW98hnmWB/o8XamTJRvqnfUQ1OM9oI1KsNlNBBfCULAdXwRzqbT
wo9QbPoiPKbteEsddu4BR8J+vq3mdN2q3PaKSwEcDBiKKmsYdrjIdi4i5VkCaHRJgM0fjkY1yFjv
NhiHYgWDVxUTnXDMP7wM7bR3GX8oL/wTNhm3TkC9GiivtCDQfPFQjT5yzToSB8/wBCEelHFkctGS
6bgOK9NfFY3UOEMfbqxsI19bq1hbJblqXZ6vYGr0v0oHwerkIZG/udz+eYFLB2PKTSNrMr+j0Ahc
0rmbt7AjJek1wCSsnLI9UnICLKWu4vLA2WSiTbLuUeitaz3dObhtF0NP+Sjri1ZeA1NYYackDqbT
UoV1wcegkiwYmwel0pulVfLpmsI9RrV1S9gWd7QuyzAn3+o1kUII6rlQI353MeOwzx91ypMKYIoe
Om281o4R3YK12+lD28Ae6TIsk0jzJky3smv+MnayWpK+1033oJjUtaRPVQtVKx/9cIX8IsBeHJcj
TMB7dIPjWpWjk2EKP6qxvnciH/jfwGrGUaoHIeeaUdKcwAlPk0M5YU6vo11fo92IPNwEb1WsoajY
nyaC1TFswqwFf42rJhwsD69o1JQrS6IbImPp931JaWOvcHmfFnFac534bMJ44EiKpO866fLIZwN3
J2brdxyTEZMG2oYI5maXY2UBPHDPKOwckMdMaF67anITbxkfGFiTZhFyI+TpoU+QndLW5r37e1KG
Kxg/+rYEG/QhWS0CWrKAZNAFtcnTKOczsh2+TNJeooLjcxBjtCuj4UUMY76R0KWbAk8ZoUx3WtiW
mSyDjJ66fQjK94LH9i4TOCnpM5xkX4j4iAvrMh6LG72NyLfj4AnkeOxyBIUz5gQ5R3Zfn6aC3aaV
8zHX2313b/bpi5DfRWcxLiZg4qjmObw8CGAkKWMUo3lKwCU02iFWUhTLkQJF6lKz93kvVqWlPYXo
HvEr+9RCa+8aOA3V6rC0XW6EwsoQqEXT9RTFpCXyi7gvfSa2ASIHN752YWBFfr1rVUa6qOZXdURt
NPtQSeNqvJpDKukpro64ie07pYNuWFoUPQza6TrCM0mSZ6o5xiFo05iRHGYJKxUgYFaInTTiEmwb
TgHsrqBkPVyKo062IMQPrIkEw3tEQg1O3b8QaDo6XLspfYHrj0TnrC94D1a5H1Ut2yc2eEWy5mLQ
6zu7MxFsUm/lqfXgjCRSumy82LgVeLBWwXTTJdy+F4gstq7JA3qVk9S+4+lUns7HihK36DUaJJJQ
FOt2jtCVNfqNKSe1UTbeyme+AGU2Prh4M4kelEWV8ozkDjcbpIjreESJTBwHiiiOuaAHyGscY6GE
I++UdwIxIFmBYTx2g7K+vCV7qDBy0YttEwgwJMXBsBHQUKoogCm3jSbuAGPkrstJGW+ZtOU2aU4d
V5Xf28c29/x2uLrczqqgk2k6vl0r05ZFYKwup5tLcCCRCT+NXv82eYTjpNk6/uo2bNs/R1Od6FSs
4XDhN3yeNUC1tZAwriHDS+IebZQhaAlN4xBJrPPfYzEGbH+ZUVkMsFUN1quqSjHCf/lqfdzbfRBP
yUYeA20sMADOr1GD0uC37WkWsljjXYnRvr18DZchLKT4LcwVqk8Ntl8E9xM0Bw4WZszByiTSg9pM
qnyjMz5HuA+EXqvQMF9A61yaZs1u+YFniicbVWQ9ykpCIFxK913s46A7PkMzX8UoN4FW3o0eHBeb
7+YCvE5X45yfsY/d9XIZBiG/dZKeCMb83Nfd4QIQiDZ4Itd+k5fh+YIVQ5b8TdX7QhZnx7zLx7+n
I3GkqKj22CSS8AJ94FQ2xMSp/aY2YA1Uxrh1dPs3nPW7zBgZVMNFJ1AFPZdO/F/SBqXnxOpaMPVy
zPw6tLgZ8PHHobp893FuAwZY4s3AtgDeXlRC25UulVijcgFdoG3bYExQpfjY9rhzpzFRpepb5/y2
5JGIwT3xDMoxb6gRjQC0ZQwZM/jMIRcROcKDAGp2FJP5VPIr0SBa/HttiO/8BKhSDPgJXyJmCXLF
n0sjTiPGlDwJnkMszEoAJRe6erJ0BIElhZzE/zCvtAYek8M4xoNAJHthphRIQ7FnbL+RdWskuRya
jxswiglguE5b+NwxQN4Sxvj3M3+l4cp5tkM2lG0ZxCpKXtafz6w7TmVGuH5teDhjMVoGgX2VshJl
DUCvkItoVUwqlBjzNisK136cn/Oq3fzwFH/Z0q6qu/CBddMgburLU6RC17oIk/6NAy2YqX7FuTF1
9347WlezGInYm7SlPpNk6zjuPXQD2CowKfzV1PTPYyfOKllE+KZnz1UP9K1VDCErS3384TH/svdd
TcBWhXSFt9zXx9RzZLu1S5vv6MeBZhNP8DQlb0B9MHgUN8JoPC2OY4MxniuHxfgdVrhWpNc5zlLe
NIphQ9TSvx/qL4N6aFA8FtPcC7vvzy8wo8jV21xpN01N9OuHXhkYbjHk84YuO1ZGiaXEw//jN1I/
WAh9/sLic1oMRCARtptZiwzPKBFbCxVg2hDniphfQLtuNbVp9NP2+s4ehIlguixJ96KmkeyB/zCF
q7wO9JEMiU3y4I+ZygnHPai2zhH3v8yzo4/LoLl1qc1nH5CQ3rGYAdIH5xhSOC5KCVPIPibD8GtZ
5AOsc3XT43JM1bdvFCoBK7cokhRt5WcH44cvSvsLdUQSMy247oQ0fru3hiJTcNQsu02gBm9J0KUb
7Jl2NYOCzQVgwIMB9M/BfC+yr/vJb34Qy3ylWrPXTZMr04AkBGMZquefL7ATFBc+SeUbJ7Kxm6Iq
AODaSy+6ST/IaY6a98vCNzh/QSMWCJfPXeXckRqeKHj7OOat7OdcSXxEGf17wrPSJ2eSwf0et4FT
ZvF+y/AnppH1/Xs3TUh7JvuNcwDp3Z+PrTtjOaHNbIjPRWIC4YWDnVGaIju1PpwWc85VKR9WQlhG
S+psDCahECftE2qD2XjwNGNDRp6yvrwwJ5QwAzRTihPA7pn0Tqy+MJrt3zLcgD1yDBiLGNA9pC6i
js4hIXVQU4vTZRFJrBt6+U6OaYQbn/Uw5JB/zObwF3la67I0APOGnnkyoyu/pgCRQG4qGaC9wXBJ
ma+MCkszsAB4JLH1EIXGo5XIQg/G1uBkWzGNL9lQnBoG85gQ3EgSZd7TPwZkQqrgp2SI7oTtbixl
PmoJZfC/t/eFQvknzQ45l4MCERTRdayvLF1X60ep9S83gQ9WUXcRoU/0hnIkOURxzNh//rAxLi9V
nC8ElXynwClopXGqzT+Qb4i0akxQYJZjEQFgIX17Lp2PRrV/QX78qjzlEOoXnZ1xE0q7z1428gKr
HA9DvVWdYVuAaeZk+VRWRe1irKbu5Bit1/1npXEfoLX/WN1951ahXlQFo1MTapGpfrnBu77lfqp7
GIZEm/HtU5+oz0alYHTKIpDrC9wXLwqnxl0BWELSA7DTp1IrrV1UZ+d/fxXf7xvbRMRjCQGfW0VG
+OfKD62ysAKsoDeZzdsYeJWCZae1P5YBl5/05Tu3YTa7KAhUW9j2l7MV2pVfiTQpN3N5cJhAVAUM
KeyA+GQSCBkHtlhtrgT4/VpVwc5i0zlXfftu28AqBCMzHJPohT5QP9Q8Z4dRs4+pBSEHwpNRuAKM
Ga39dchkkBdYlp6dwWVUSvUxrOnOsDLOwvEoEb9CYmRyoAarY3+Znam5vZM0VzegWedmPviafnb8
ePypHPrLAoDKiHTVtDksv9GL87YnOHIOMW+z6ZlJcvyg5GMAAqdPHpBZI4f+EmirGH6Qx/oo2zxc
rfJFV4XnCSPEf6+A77e7bWsmJEs0jsZ3xnwqusYuNa3c1CnDNvyP90VQHfGI2Sq5ja0P+OMw/fRL
je83FUmgEDJUOmlNRfL857rTC611VEuUm2nAqj/1oUxhP/a/bzgY5w9T6251m8GhOtVSRyLhI+Mp
J7MgtetHv7N/6Y5gzN4NxwYWCafd6Ebbns0b5xZTtPm5IrehIwmxrZ+NTMu9C+ZpkldC9s8FMCoD
aFJUEm/ObP4Skk0kSpyL++zFbcZXoHiByyKDl7D/4Y1rco9/3QqI0uD02ha35Fcqe22O0KJHzgCC
c6kvAM/Uz5badaECS0DsJtjPwhI+8DuLGhT4hKG2uuzV9Aee54XI+fVB4JqyHmkpTPPr7sdpxRmK
ShTkznHjXnpBo2AAojpi2butv2X9s2eCddwUN3GW9evSNfALix4ylesmlGQrOW11xu6pc5UFRgs8
p4S2XR18Qk44L1wYPX8jAmXoWiBafF4of3eVi+jHzCtvlkvb7+jjcUZolsObidgcjNs/Isb4GKF1
hcFn30J0waV0daHDRxDAQ4sKi9Duk91bO3JfjxeEnrgMZ4msTaTNHXkSJAjIC5d0KnCk9uCYj4gn
862hhr/Svn9B1g7co2a/VVJRMK+mecRDA6uVQtxnMUiUHT8nqsH4suF6wdNmpGliOm/0u5IE2kWQ
VDp2nsE5DQ3TY+Zq+IO7IQI9WkTdVm3xtjMG9HnyZJP0IXcKnsJZg/hFLi03uxI0B3044tVZeQlp
CjEqXc43kO9c3jz88X2YJ/fzTMn4701vfK94WHu6gVoGpq+K2OHP/Vc6c0TwAqex7uwafNPNDsBV
tzFtMgELax2gJTPqkzBx4aXWuYzk44i0tG5qxGKuWwIWeCqQXlhEJNavgvqhF3x/Hby0FW/CstHP
dPTMpMotuz7dS/4qrifJVd6W9yPxjnSoA172Wa6tJrV+alQwJia/H4ZLXx1jGkoE4/yYYLN+4ZXm
Lj94jiewYbzFwlHGJWWMpArGcr7WPf37BWnfj2mH65AmDAmIKlTzyz1dB4aO4zNwFNZyE8P8QWZC
OAGWqdLd1AUrN8R1ULuZ18y2dhhhJRqY8RqOby81tkaFqPXfj3QRd/+5Wx2Bg7eOLgWNkPZVkOMy
jndBawsCH8hzpf7f+YkEK1SdUBMIJmag3IwzYVph9eGkMBp8syOLL4kZXWOhRAWhDTAmXzTsf6rK
XNQq3zK3gkWKmri60GBGBQ5CB9NRDfXbJkiAk3IXfhfSk8z034K5cDeUL/CXQYmx/sYRuLC2uV2f
4kTxooI8VbqfKOhPmCjuJakGQ7cFovYtQmEIZel4c5nNDXMtVjRVu9nCGXQsAnidqfowmdBX4VqD
RtWWBBsZNmfM5vCPw+sQSZdndQx904JNju/NIhnCXVPA26pIUooju1vAx7/KEwylXHNiUfYRBpL6
UddhCqoMttwow5fXLfDGnItZRrkzHrZG6kMXB67cQYqSlcZe7Y1NM8w/tGe6LKa+foHSugIfD2Sa
5ld1bF8xR4iHsNiUCUyMnmUuOSfgWHj2aeCpGCpj75La1UL1Q3z5poWNP3LMIYWpFqQJtC+1KFBf
2DBEu/sLk2lmdI3xrsnbGkPMd7lFsDCGGsOYRpWDh6LKoO6m7QsWUBN1ZG4Z5Xp2kh9q+u9lBCYN
lLUcsypwz1fgomvpLbM8KDaKY2w0n4pOHs64lALFcL7LoUQKvejfW+Jbv2mzIWjZAEsMKmoSXv48
xkKtwe4OD/eN6peMHokFs0jbWAyz8TvKZnggHL2Z43xkBEUkHbU2AA7E7EEsK13HGEvyACWOW/n2
m0hwK+PacuzmdPkDtxwPMGM35agdGL7/dAZ/69YvD29yDHO+SH2PPKP/gzZIs4FYgTu4qd3h0Q6s
q6TamwPxchPFbDYE13pX3OudcYesevfvF/f1+OdXy+MNfZGu0at/q0CS0sQ6tsDlSuqAZO0/EXlF
RAerEKTnx67ncjb9d+nb3BQcp2hSkdVp+Nv8+VlxtC6sucZAGcTRX6WmQeOpjClBiD2MSaO2l6MB
vSGDolACzanqoO4B2lHojNUqygMmoYljEVUOkbggtnHwt/hGUCNNQpJ1ae7CCPaZgmfpRp9sZouN
jJ0DhIbj9qtJ3H5ZWS1UAcFoSmjNISR6GSUhZB4LKhK26gxH4xQm0NwfW1tsBkt7a5JAuda2uU70
6twWPTsv+4jmNl+nJrJI1IqLqK8tScI51NjoyQv8tSiHeziMp24ewm2mnybmHeue8LqFanRiYQdG
ue3rmfWYtS+tIJbKhuDp0RPWkCMgCQUm5C9oNKtm6p9Q6q+Jxa5Wkwl5ZGx+BfbHpFavBENWq16f
6ZUH2LZdcje5gneHQs7BYt/GthGLxQoYuMAs3IKqDDB6ZVVKzMyuuRHxZDKQSg+BiJJ1Hh4yS2Az
2/v7NMdMJHS6D1wFX8IsPoG4Qw7j6HTVk8o8BACJ0LuoNfeDljOacG+aOXzBn2aXUcbDdiLavDQw
XuTAbz0Df2y6IExm2miNAri8bvUYXM0qF3qv7qKSpBRFyTfQmErKLPc0y3lx5GQbghvCJcD1tJwa
1O3hfdvTJllZla/rWds20l51xkFyxfgdMpJKE08FkUNKxnfTyGXiqK9vYr8UuGQSusSYKbt2R8zn
/QDmyGPZGndBGImlFa4xcfGvHNAOuDsYEXRkwiyVCid23SSILsP9Wgc7gtbB6/thI369E2zh0AcJ
JNNcCCrI458bww1QGiqp66y1uSVhuxCku0hQhNL0wNqiS21UY8VtiEJJBfifwsRDmEiKmO4ERAGk
6W9UOQd9noyVxSyYTxEhdCF/c6qjzweHa+ZaEFKLvdxd3PUWLgsJMfcoHaI0/KVgwuylZv7hQONZ
UF4QqVhSvekZQEkWQp1xYthqqeZNrb408jpfzwnG+iMmBG7QTCuyADyHoAmCmJhBGLiXkhDCj3LL
wSAtuL1rQ3GMW+tJi/oTQTH8Md3gUt0MEUbXKRW6aw4PPl3xSi24h60gu/n3G/5ayCGe5IDjdEVI
yCWhfjl5/LbUTFJoZFTIvKkB82juf6imv404Lr/DtrHlwqxIM786TFRUowCfAfbMzbDHpbNfFD0T
1gm6CPEd9gOGM5+mqAmqVd70aYJPrkDu+/fn/NZV8hBchPjHIJWU5/qX6yRQHCu2wtpeuwGp6OQj
QeQL3BpNMX6p02htsY08mEr17uiOvxTIxzaoQZZFrVLRtslPem3xtcWHqS6bW0Efz6Dqm/3KhNt/
jxW6ve6sUlmX2RO/1l/UrbJ2Z8hHNHRxzK8OTMLnSSsGBJ562K3tPhmdh0YrqBvzDITTJVlA2PMq
S/R0aTXOikHkuP73y7P++rAMWwUQCNryr8ZKiTLXtqgVPGXRmS5KJXvpp4rIDEVZChqShe0nMWxC
lTILtfW1VuBugZn7Mq1UdzGEU3yHHIOte8B4w7ydfJNEhzRUNvpgwXfs/Mdqwny692PDm/PpUbet
lUII/TJOoQbXGlw7vAqqtt5pPZ60vhT7Djj1w5Qf7HmLzElfZErw2mmc5LBqao+E9lU3dht0etWh
0+4HlhUB8NyTYZhuUWEHy1CojgdhbKFVY7lliV4V5jTfizm/S0qArY6B/xVGtQbepBp2QnFPv1zk
d3WUa1AA6GL//ZKdb1uRftOwLEvXdWaXVIl/nnX4WVtGRSUHXiPibd4qd9OgkEluoldSywCNOmbe
+FC9pz7y78v7sQuSJ6hVbsJcc2CRYZ9ru/W5CfnbYzX7HiFMzz4ZuGgbeVlzRAh4loxPYdI/JKnb
bmKVIXno4ChLaEM5Npz/2dkoaYzGWZyzWX+vRzdfKj0k0wJDRtGLwBOIAfT2OhGZvoJfonr1RA1r
w8qYyQbYJmm/N9Xil5M15mYm+hwbhrqNVgShzkQhSwC7DF5RdxH+bLXzIsNJk7FF+9AVu6oVRGCX
Yl76lnWABoVeT2a3FPVx6tJmq5eEczaQnz21/9VCvFk6cumNpnusBkone/Zfp7l8NiOk+1FdwzSJ
cdM2anwBcGgjSCHf14YyoeYoXsjXWWQRKSSDQ97lv79N89uW4dtkqivAchlU6l/Bo9J1ffz+W3dN
MM8tKMpV3Ck1kEm/jwhMyzID1m6uC4zQlUVSsfojbAw80fJ62oTo8Yy1Tyo0ZltKRCT2yLWSk+ru
YavL0ZlLqrjZ/O4nk++2uEnwjVkVtucW2ryz6fvmfjypsztfJwG25iQR3HECE4eiswLyKjBv9fQa
z9phzZI8T0P2DsalMsxDVZgrvbHABMpH2b9uBY9mRU+Qku+UwveRupOf2Ec6jOCJz/Dvt/a96JeY
Cx5fTBk5Hr8V/dMYhfB3eGt9iqoVqmyq2ky+J/IkI9RoAOgE16snvBP15aT4PzEItG84vG2oFCuO
KcddwrW/iruhiGRC7VqO5aB7cEni1aPwTo+jYYsvv7pK6gzTb58swhI/Xq+0bfzYFf9XmIh629nt
ezUXDRStkVbfkYvORn6oZFvC3bBXqbPX2qaZH/uKBtAhDQE2ywuzmv0QWKSSm81ai4husa6Usr7r
ywR69OVgjNtTEof345S9M5GYlxXMMkhq1b6OuazwU0w8OQujAzyP1kDWHnpxT/TvZpSge7TLFaRr
1pCARhKP1vNYkhzUlK4ArKSsbXedzn1MXYVwHsK6SEd0b41q4fJIuGVZclfG2L/vy/GeMKP43pG8
mVbxlxh7QNFFO8MsCBlzOuB7GGA0YJnkSWm4DfQYLaRZiVMvPg1K1N8II73TYuhceH8eWidvtvh9
7sqJcAGrRtNgWEgYkqh/T9tQ22q1ehcOibiWmCZGCsSspooFp1RcN/KTwxPiAyBkB+pO+hUHDpnX
/i/Bacd+lze3MBFbCZtAGVW/iphur+vMjkGExo026LAHKXczxQh3GgyLeTCzlUm6B9EqabAkagJa
RteThxiOa9dwCFfM1bfKwEbb6lQCz1Rz8swaKzpDyUs4lvy/vgsJtvap3FJ/E7j+J6bByrqyOONQ
u+BBaEPuQyCyt2qwsson8xCyAMJlJdA3YoTm3Q4JN6cjfporfsUgWNpsKaBl6V0gy44/75fGIt2Y
eBpr7TAV9WJSodbBgZUMjIcpc2EUS9ukHfr3jna+9dKGxqSCAkc3HeqdS132nzY+jtrJYrJlrrG8
zrbT0D4nLp9buOG1H5G/Utr4q9tQOrIoqdd53RSLzOC2QQ6c5vgex1J7ojhEVowzdg417LcCj/uF
4iqHaa7C6wD7jkVRE2rUmkRCBf6mLgDT4tBnMFoOBep9DACINQ4hmKIlmDuy9rS0Xgf5GHEVIY0O
YecgKcx/adtqN1FgrWNiSZeWD/XqcmzqxXgPx468i9EMF4P0EAlj+/+4O6/luJFsXb9KR9+DG95E
7J6IU4XyLHoj6gZRIikkvLdPvz+QUrdItZupOXt0zlxohkMSrMoCMtf612/2DiFq2suOvbLlENgv
KQ/9IJQ5rrfXXat9yDX1c5lsCKuBdxs8AZk2sJCNU6Nv7JWHBAiY0lp1IiZWyA8IIgcpX6SFfYHc
kxsbcGfhmdGm9BE4ODHJqG2MeDzHlnSU0gvZKRW0cw29LMD/qlOydUtqhpto7JlyEONfLScXhQFs
Fkj9X1n3fefERDGtMKDSMbQDc8VD7u39xMw8KaWR3AE90smTLSlVmGAu05biSQ39m8ofn8fC3IzD
mCwxiIE4XCm4xXd/UTip7y1ebRgVMqHKIIeYV1gYDb99JTYas0L1fWIDYYcvgsGBXOdgMd1FEaF9
Y0UEGejFXJp4pqFtzvLG5kHUg0UDdYbUxx1hidWyrLg7pgPIVag4s4TP0erScL6vjN6b94CTgMl8
8mHt3cstu4+c6SROePm1bZTkgZDHNgcL2FdJczBTn1TbtmRLKiu8+C0McE0DZ1Yc11nScl52RAyz
LkaaHYbplil0jnTVrE4DlY21tMUSI9VNOO2ioVkz5FKRjXrJlVOTnmKFxVJwuPFgQLC1ZRz3THtv
N7m26MuNTANhi0cVZIbCK7nWh+yuSSmcVdRaCwl1/bzTSAyEaLuLLhnV4NbV9AnFQ3lTTdzXTGI8
4Ug3VlnTYbT5PI+oqcdGqDOBrw5lFBPJpDMZwmjZtZTE2IfFhNZZ7a4nmntuldI1Wb+wFBMTXYeu
MDLDsCHHJ2hEI9mmTJnbp8Spczw9YnmXRhFJIR72ETCUkc8llHQ8mCDYiDjmlY3CM5ipC6dXNzEO
9NirIisGA59bfd4vg0nXnag0Q5WNKnjUU/z1ORcKlSh48DIqJKkkLc6Ejgo3SicODR2vaw3Cnzfj
hRYPw9KXiksMVaWlrJVrLFksaChUXU0iSTNLJuAZLQPBEzY0TKZRFn5e6A001KkhpPMYM1gr2iVD
0i1FYuKAUWof2uTaiqidKiWEXs8jTl2lccpU1Xoo+S3ymp/GKZYZca7FnCfGG/5Tu4hzULDCNKB4
1/3owg5xlt7k2ePn7dYM6k1dkswr2eds56Qom2JNyu/cMYnEVUR1WRZW7Sp+Ys492J4oST7VNQzR
BqF7ZWqkSXSSPKfRI5ECxMK3xh0h2MNihNs1b3sNnoOy5cOGmj+t/Mt2Q0Ab9XtZF/NWGqFuZ001
L9rqs+74fFSCzNeaWB7wEMIag04HsE/VBWKGGMrzoJMrEl/4vl8u1MD5jEfQnWzm+9rntPHbeHRV
AsQphMhxKNRhGQ7oF4nScynI2cKR6TRmG7uOicG2F1mTnZh8/gKG5Q79DItN3UwPNPiduQgEL+jl
9Pp3WyMSWRTkz0/B4b+nKz9mOeCRL+p//Pebr/bXy5v3P/Dm56t/vHzbf84mN8I3Xyxw66qHy+a5
HK6esUd+vfaXn/y73/zp+eUqf2XwLsM4oEL45pz/zhxxD2W4PCTfGiEqv/7ar06ImMtiDsjBrxim
ygi1e67qX36ejBAnWA+j8skuE4LDr0aIqn6ia5Qm/IcNHQ9dSpgqI33kl59V5QSPTxMEieOG34Wk
9rK8LMHFK5LO6rHcv339rVG6onxnH2bo9tRpTx5SAIvGe8hdc3wpUzKvXRNfcod47k4Nmn7jjN2m
03tankagRVEU3N2vagc2pxiDbWDXRCd6uLsx7Z9H4yIm9pN4i3bHKMmYJR2OAGX/EcMxsrkGEisj
9aGoDGudQIklFsad5s1Qt4fzordqiHHjPtQbKmglvpDkRN5KNVxsp5ry1oSiuTUz9XnYoYbFWkNG
JfsYeuVpYkhErActcY0lmBoiy1LB28zgRRtC4pdQmwbBxwIVNkWV4naauU9icalG+iaqBRnNmvxo
IspVy+CB6OeGoNCO5DfclGHBZ4gPoEDGJrQwUl+YY4oQe9fQklaiA29tyNfRw4+a13/A9aHGuw9h
escBzMAUjrA8pfGw2gusjB71kR62sb0OqRn5R0Z/CsUYDj3ZLTvHmJh5bb7sVIbHRqedm7H3bCli
M8jVRTLcRAMKGtXDw0IYt2GdkVepkvdjWqRZqRESvoQ5IAQm1c9v20h7gsyPwTxjhqJQP9bhlCFZ
lcHMOtde5hzMsYiXdChUSCTt7En2KRe3EHgo/607Bt3CtQvnSamJljI6wVQAXxdn6M+qdFi3SuWg
qZR2iak9wOS/d0L5gbMZgyrY23Ov22tWsuss80rY5alfVZfM+FAygkQf5Gpc6FqurYY+2xVZk7m1
3AZMUNTThoTaeUuuYYUS3OvbdtWW12JIBkrM+p443a2mx89FBJIMbDVrxzKZI0V89DsHZFLvZjV0
gjkcoA+qoxORgTbFp4owGjGrzfyycMRTHhT4DNRTooun3LdW74rRXjjDGLpygeZKDvpFL9UyaLp8
DtC/rOueTs5gWlLLdQxMnvvuGLSPtJzntlPlS7LOl/Ekthk7X55lIzv5kNnokuI0WI/COVXiOpvl
xJug+GLwFBILZ+gwhsPH0vPA/EIVowtp5eFptAt5bIKysQCimi2jxTN8nBz0QDZHswzulUu3mmiy
uSfKzykyGzcwvNOiC5Zp35+hjFIXfnbNMHA5tNVlrEORGnaWU39Ajsj0K6pPLSy/XVGVpwYTcxKM
F2FZXPqa087Qjs6tVr2MaJ9RrDAGN5M7Ie+wlT7NcYBYag4eD84QXlT2B6nlqCoR5ynBB+qEjrGo
Wi8bHYfGoMgulZaiDNY0vT6krDikgaQKSbuCW83LD02a7SFFIBZV49vC8s8yAkqWxTSjz8xiFZba
yOlbWeQ2YuFkYMQzJzibWRLft/0NbgDbyOtvh+RzMERPne6R7ZyfZ2X8LKC+NkZ7DabdzlJrXDr2
hI2mhMsSg7qOVJs5g43FZgGXCFnKXelfazphN5jnVbNKp1SPe8IiRH+J1TBJ3F6wVSOHGmAAWgN9
FBI+nEnekwITPSBCDtwgJ6U36sx997mAebUIxo4ZpO4Q/iY3a+h7a9OryqsMtugYy2uBIawbeEW/
xi3KBMAazWBEP6CfSWV7KgcDnnZRiZ2lKG66qu7gH4QPuW98joeUumTflWn+aVyONeE5DiMoK9Mp
fZ2VluwkIZCM2ektwg0g0owEKAfHh1WYFa7RB7ehHl6ZIw9PKxX7obAIqkUx12DJqA53Xa0fxuih
ioxzoA3GPF1YoYx0DWW8mp66kb19VtT4BwwQEiF6KPhIaeKjVLRXiRXLiyGA46X3Mc+qvdXD1lUa
yq7ABKPNcp5CrS/SeT142CQE17qvw3pCN5HFybaVEWR3bm6DpMGxgcGTKdGyVN2MoOJu9Bd1rCJ5
zHLQaKpCf0qWTpRykZP8N8ss2uChprHJrAzLiJ5AjQ5zdNPynkbfatxeZHCv9BsfW/65hAfXlsEU
+YIOhVqgx64QH8uxPAgohAjKBfJeDPMCwrML35vlHWElZlid0W1hOlRgpBAS/qirfEyDEGyfZvhR
yu1NnbAe0NUqcpDym5ARhlVgvj/SHaD0vzIDRV3Kovigjx34VPbcdW20ss32LBvCAyq6YhmlAZlW
KK9SGFYLuSlunKErNrkpnWdNdGkIgUIPsagtth2mN64CaOeCvbBnSaPi6tO0NCpiPG1U0LpIxrQ4
J0Yw1I2ZHGn31mBt6lGQfEjsI26fGDW53OLPEA4mNZKCjFP3EIfUJhnb/qWddRJ9IRmFbWzhLVwv
bV0srYBgFCW9oxlAXF9gVwBq96gzJnzhDmEvs0hVVOPlKJmcYbFYDnAxlpKllOe5amikcm8IfDGu
MtQ9+1ix73LHuJDbWLmGmA0zpWjHZduHzZaKaNc6UfFJl2mke8vtIqaeJnFuZFXiyyCEgUzUrne2
Djobog5d5NKYbP0aDWRtEsOGI8KqALJa5RhTL0pQINdTUKZmWt7vFWejD516Rf0/aR69c80eE+h8
W4VAaRUBmzRehH7HLRbeFPrwqHl0WFTsKrdxemZGMv4hpZEsBey9RQ8w7X9WWokPh8zfKvUnIzAm
yRqOGvmgS1TtXbggJtRsrfjR10daGkNdjl3UbDWVoFxb91rKBCU+LbDeOn35X2h1gk3NhpqO+ga+
3XiPIKRcylmtLNWC0iwlVNtuYxzv4BGuAbkZjFXjuAUkT1ZKjk9wr3MHONgZQSUMTssyjXc5oNh8
ogJtsgbECfPrbdGqS6MIB5UZ1AYvY+FyeMR3sE7BY7uYwUmVnBneGVy+gKC/3lnYhQqbbYQyU3fD
A/faeEb3Z93W0nATVLlYEe3TriWqBLfLm94tPhCwGOytms7RsZNgG130pppfwGos3WRU61NNzi/N
oSnXKfzOa9xRZMoLxlCjsIloVpubwsjzFRmVo6tFmIqRKbas9CyBWWD7VwRXMNNWN2Vl1buXf4xK
19ZtAusSAlnOVBV8HIulWVkMu0IprR27kijpD1Pm0E6F42Bx37VZuRqwDRR3JhpmznOoVTBNb/jt
fj4Y+w4zPZJZi22nlltSOPV1zBwQLvFIL2h0Z8ZAUj1USSobQgJgd95oiQZjK0mfDd0IVr4+WXF5
lQpErmqLVLdXVed8bmveZKpya+aE8hFtCzewEAd5fG4aRIi5Ln1sI4wIbA135KDDl0CpUn1jShgF
xGTUBzFmzA4zQdO8CZTwJqWYCNkLk85KV+QrTMxKtkfUDRUNvLyVK+tTFVg4w2pRtwpRdZziU9uc
Sg2DqiyQwJw/m42/bxGlyPTO81YzPxaetNTGZlZXcCgIRv48DJRa0oDriyzqOSPzZqEqw6nhNDuR
2hcds5lZmJtikckoHftqVavOJYQStm508E4wcc3q4K6QvRUm1/TLo0kBASoPlRLIXyv3cNwS/Ff0
lS2yhrn0jFOBUYvjYBfY+HPu5s80LVT7ugyZclzHjUzSXjpvyv40G8RKNvtiVivdbZ71d1ql7r0h
bNaGUm60NlomU/CR0KK1amMhGysAWQ2eQ9nYosmiB3ILdsjTrjvD+rHdJZG8btVgDb/0pgpwGaVy
bGcl5JUgsJc4czyR7rYEb17jHLCA3IQpSEXXwwwLhzV8shAEWeEZCTabrotpNfLoulVzatPwYuCP
lY548CrmChBBN1ld3Ps9wbPsUDOwfq/R5nrJLSVX3MresEuKSsy0MbqDj7MKxvRjkVt7yHbAMvFH
3Zi6gr68yVLJmRWlWI+V9mhKEP+0VLotkGmbrdjpZYCoM8I5L2xuSoU6q85NzoxEu089ZTak1oXM
RARc3JgPIwhZJl0XWBuikrCQsKKZiMtcxqPwAjvPHgFUfGXb6Yey7jcBtUhKwF9dJeNqNILTVjYh
KSGeXFCJ0xpDwUVpNK+c9maoqnvM8x9Nr3+usTMdAwfctAHITfUctx+wvygZnE1T5IsoITUUthv8
q3QrZXib53WluSHTnjxv2vXYmbcBnTzJVh7gs0ZEWQ89yqUIusGaGgJn4YHdJY9pkqF5s6XZ2Bi4
3aByE0S8mt1IYxekbFzVuijHi5GpcaiRoqPH130tPfQKkHTZd67SimQjG/C6M25YRQeICbQA8Cx6
gu+iz4ay21Gh30TsnC42QsoMPdlZGGfzYVA/ZP4tTNWwGm4zFXxnWmlzDC46BTGwYTwKJXvWdT7D
KFJXPcyaUWBeUunl1gE3co2EuPEwz/aSbakLpodrOYUJA7ZPIZdhaeNWkxuNw7FvZBGgkwzS22vq
qRNXD2Y2lpRdEUKBllDjoCK4tGC+N/eL+JONvy+ss08EgJ22RrhVRLOkZ07nlQTgx2bQZkuizy9b
PdzYzWRwk8KV86emQMP8KLoYDD7ZAAMXCD+FBsOUxEVL2/EcUiAr5aOF7+Wsbf2FVeGG39sUxtkH
gxqoHatTJce7Ncy6i0G1sj0xOBsHAemMQbK+GrkxMs/0XbyG0EbGw40iqKNwNQzdej8mAQwF21jm
jcFK0v/HYcvDgmU8drLWfpCM6zCOTcyxkQbJcrZmY4TmBIlfrsw5WvJ6R9e2GVOWl8wfJPx2utSs
/LyM7V1gCHlmm8VG6qciNgxc2xrHWWF750oUqIs0mpkan1Y8gMmR/PJJg6AFB3qSocHCCsUAyql+
aMlKdkIRbHxfPRTsGE4zc/xAzKhO8ToaUn9lFRSVhrWjzzIhlYW3iRiWorvDfDVdekpZA6ZaZ4HX
PkRVf2ba0D/95lkt1cughM7lw/HVAk07a/p2wWTFQBRMw5TG4Ur4HjVeCRIdVDccUNRTxUzyOAPV
vIJoZ5lnKAdg0cNpjbqU2TI+NpJKIjB2bk+1cG5bEpoSuXUrO++gwLW5u8cVVyeeZ4eLCIYcqvcJ
3g6bsWEXc3JYNy0Ch140PQQv6RmnSbwQCUMb076ZmXqGAD2s2W2rgmfC/9AL+WFsGeTmcnng5hDj
GO80que5DMJJx9a7HWZ5Tpg8Z5az71UfaywHzke7TTz5FPsZwsYbVC/4KEbzycws14S2znwc7kbv
vC7SJ8AZmBo9vVbmKEQUhIuk4/30KZnQFY2kWXxswMfmttMtHaunZUjEnWgjalsxdMhKtE1Y0xlC
MIJrXUr4jw1YAlndg28P56MZ7R0fhxCCPmPcT/sUHZKtoe9PCsZana5+NMjchhMkCuavCDBDHPAM
eNCLQRIrHIM/tUWD27aO7rDEmkWGd/d/BbtdPWdnh+S5eo/M/j8K3TLL1v4Uuj07+IcpxeYddvvl
975gt8YJ8itkT4xuJ3KaA1XpC3irnYCZAsSiwmfwp05MsC8pNqp5gkgY13hn0sygluOXvoK3xgkx
mvDGGASbhsXf+mfA25c39EYpgCLH1CBoYC4LXxdG4tt5XxTVVqZVo7+x2kLbw0Y1SXuf+0Es3Wu5
nLumiqdu3mnefaoXm7EwlBXOyijJ/FBfUNV6CxmcCJmcPFM6XH9jCUAxDZxnxY5omGT1qpJbRBCh
/agZdDiNb2VzhaYsiuJ1poXJo4fvAEgFVnO5l2yKRN12GYBx4XXqYggN9j7ICrOCWdsiSMx6Y1je
A+2PQ6FqGjgZFodRLpVV5WDJRq54JxLcXDBDSsMs3hSTdYZmuanhDDtF12eGXe3imMTBQtySJ75X
qenEeC13MfPh0FqjlqNqVWA/dJ2yNjRzXpLtPfPLdGsvQOIxVBqrZCEFDdb4I+OcXEbSEvtYXGke
pNbI8oKFmmGADONIGHsd1s1Cj0FbPCuwlmlYH/wxCk5p2RtAcT+eV7og19mrE6hktkl2NepERXTS
DsdqZWcObh1opQQcq8OfZYLtyFa7tdEibBFOV+u8xeaiiEZ5FqBbOktIUN9VhtgTmYNTSW/d9Uqd
n6Y5Hkh+UgXnFK8qrBn/SSj0vU3dXSsxiWWy33s7NstZ0qLnCRSs7y3vPEr4XBsPK6A+BTTCmmAM
YvrfjvIzId94NmimW5FtUBJxX2XYhDLMcaOyuEFtdRpQEW6itJ6neX1v9OZZ3tenHh9mBGrjFFDK
8wysQcLWFmIyh6w61eZVdImrORR/2sR67VUQHI282fYalsxoRaOmdYeg2flEomdqBFRLCcn+6BZI
x9ZpwBdioBGJccDOi+Yp9TqikAMv2CleS95L0jSTSAm32TpuZlmkebCRdaBfNCt4f0Ef1e4AViKq
H0BTzG4LGIPnROUptE0W+E2hPzhm3gC6NNE9/AgsZ5s02dFYRPd6hMFRHW2dSFqbtSxtgU1JgtK2
tlYu7TFV54kBnRKiLuFmCIbt246PeqfX7c6UO2z1Skl2Iyy+lpkdPA2qZi+1llEr/rBXZh/sMj3G
/ki1tk4QnNfUiouq2tUEh7qInnO3TILPoUl/YMBUg1j5GfSkWVsQpVahn5qLcIwVDBKjQ1oScFpb
0WQI/xABtm/aIaUsbGtXb1IfFl19nlUf/SRGkTmZTTWm0BeZYZ4K427AqfyqSzDmxHC1WI9Zs2eu
O+U+pMpt4TeMHnMFuVxZ7XLRcWddmrHvfxhT4na0RuCINyCsFUG7hQfL66llHFFBHT0YVLgaU2VC
KOAizb4uQUFI+fsU4ke7V1EzYt+ZBMskUjC2t5uVU6bYCBURLr34lMRMwEH2pRzrmW7FRDPdg9tL
G5Jz8PnrxGkBITCLEEpq+sc4lc575bOKJqOzQ/XRMzzI1OnKSqqaEXRrsgnW9QrvFH/Z+cR2DKbc
roC90lPiYqpNm8FJwSd1J7C8AqT0lmlV++vRk4PZ6AP29ZH0ifaDyX0XDnM1PU2cRloHSY8tr9N6
52HaXIRm9IAb5kDe/QAopVmXrZoFe4LaZThjM68ER0aLToRdK7Z9P9jzyjKkWR8MH3RmZt6I9Wk0
7JWyeIyNMaacrFy9inDe96VwBVF3TWrnuk+i69iwySMemViHXnbuEf6kJdlVxBBtpTC6DmMfm3g1
RSejhnejSp9JRecsLCzwFlpIXnoaHoLev+9iplZVVecrvOJtRtV9tmpkYp0mLEXu5nIZ1XOjw8Ml
GEwIl6FdsV7qkrLnVG/TxyqTIRcYxefKp7+pUUUpRtdfBpxSADKfItwD5nFiWKtRQTYjp6arR9Ca
2l4ssad4AKd7bs2ACMVMM+bF5OrcjIsSuQHsAJ38x5AGtNASa6Mkwq0zLBoa7Wb6bzviINMko3Hz
EG9jP+zW8aB8snX5wjEaLMQDXCKKtL+Mevk5iydPigTHJWZcTjyxTjbQi/RNPPTQ/ZKo5PPfOGrT
AeRfDL0d3fbO8HHMO+UcEcCzkQpQF/S1j4KIK25hTT6VRQ/BEYPstdnUG6e01esB66V9BkXA1CQk
RXooHxhd4+7byNZlCAA0t6IqWvvOOW2Jeo59wjkWl86qQtG/fflnNCKfbTvDGr4dDeYgcXFOCQoj
AOqBa5UdX07/NLF1H4XRcF5pSHUQ1MrXOMUmy8TCtSlQiw03oLJpJaYTthilw+idQYZI6a1l9qxG
xyPUCu15q47X2OQD0kdotQMl8V2tKKWJeCEug9joF5ldPIyjhvNnP0SMiVLR7wWT3H2CMxO2imi4
e2OwZ3WYpCPHXmLsYUHo6wxbVRCiZYlj05MUg5AkWChfSxI5NKh+o10PJEMAFQJgtVCGLYTTMmGf
4oPvPGY1JGp8MqA1MNRbOYVfX5NDnWNNPphXVYtlr87MbuuBye4qiopzxq+M9drzHDMAa2Zz5CYl
VmIKA1ijaOozUWulO2gdzsFBFu9KB/2CYfflxwTxqJZ1zXUUsYUmcbh/OVs8QbKvH/CPaqNRYeoU
pWp/Bcxo7pIEgqSv4AIGTTLcMk5Z5NgfZPpBSjMI2UMUb9EmnOowoEE5qvo8ybCLLoxan2smUkJH
LfO9oUPp5KhML/0hXmD60H92VnoCRCdPUSteAwfcY3rkRP0qwo5vFklSsaqK5AFhLFNKJdxgh7/p
QbTc2NHgKjJ0vbLiFlxQRdKa6zcZPe1W2B07gQISSCPZ8Hg6SbKuvMibJeg50W+kw2WeVfuqK8Q9
N/Fel0Zo4SLQ9rGp9ctR4mP3wsyZQb2wdkUAuytJc4mTCvVyIoqaSQqBEVCU6JDHcm9HJR3iyPMS
0ebtysiMVhgKXQ6UxTvfErWbW+gxMBUdLysTR2Gt1ejpkXAtjRKT3jEBKEtLzZhFpMLskxxnr6EU
SK4wpE2k/gIxQAAz3ipWGqpb8kG1M8dTizOrbmHXFWWHn4snX2eVye4/4k08mBg6N1Y03vS14rt1
6DlXuYfjDmhYgcec5cpNBa0/zfxTU3WTombw6FTFXBXjMO+KKcuVK8gVSt/aMddq5HXzVLTFPE3v
TYJbF56nnwYXmFXk+1h0Z+kImxcSMJH2+NDIhY8IqvwUm/lWtpqEwaUCIYEk3TliaoQTOVaNfcqc
E8ElgzwQTrMrMDfu92Cj4zz0A7xfqxTydG3denLRneHFPbZyD9s3W2m9gx9CI9trBH3wnvxPg0F/
ywh0E7W25GrdwS61biZqaj+/iq5lSVklSnaW1IemjR6Aq9l048sm0Uzk8T5lrLAv8PO6ZhY/buuc
mIUksTB0F/HC6tOnsGB2PSZe7Wq9fpkPJB/rEQOPpFOWcglft7Gca4qZ+yzQbgqE1HoqtqPBbKYO
h7VMjj3iS8jhEEhtDS2PYEJOnEVyNire3NBh6NP6+7NA4Gut6hjWyo2YJ220i82S3286UDdbHlCX
9QgzMGBYI4V7jPwwXqmhFK+CsjNOm57jc1CUlPg2s1r0amtddWX7ZIWrQMjZ55bNUOl7PoIBISFg
prc38o//37TZX2heE3vpO4rUr2yh6bsXWZDWN8zq3pGs/tYPfaUd/f6F/h7nConxZHX0X99d64Xx
9WfXiA+85ubp+ZefNfkE+z7GeiajT3MylYqzlHLv5ZuWcYL0DVWzTkYyVCz+0jer80fv/7uX8ztr
9Oc/8+alP2ZNWk8ENj/I0jf4w9TB/503/+4Kv715VT3BnExHLEo2rDahEt++eefEmkhohABhEaEi
J/8PLcDhKQlSN6jqMnis3yyAqei8tMn88e8sw7vrfLMMJAkbpmbqOtdif5DfLoRtnEzfhQyHpxXy
JPk/dSe8ewOvvMTN00Tz07lxj1sD8wSPMGMiEpIOPLELv7kVIB/amgzaDKaFwuQHXAF4lBMWd/Sd
wEcN1sYNLxsGmsIpx/fbdVAgYWKVig4WJ0IDJ6Mf7pF4XYej7wadZ1/hpkeioEHteL8O2olta44O
+V5m53gJ8/yP7I1//ESYmsI9fNQjoUCeVWGQaDwWtsND/82dYLE5YrPFFBLHQfbQH29PUEwFnjCa
7WNXwTohsdqBXAxKzT0xHQNvF4JAV3ylOSFe7pQfbnN83Rq+i61/Ob3/uUJh2vpQ+6sMePDae7tF
WuaJZSsKJq9M0HUNrcOPtjWQuf56gr/yvX8tvP6JNVCNE5KjbaYUrzOON3cCxyTzDXxYsGmlanIm
EeiPtSngDKhxpx77QBgnXMXgHNBxW3x3Ulr6Cc+JCjBPFDDKvS/16f9+1fiHOyOPwyRUOPqE0E4s
nThp3irNOUXY28fBUfg2fmIqZcN/sHb+41UwJiHncceDcWKx7ZHEMo3vcF19uwKcEFQKBqgqouwf
s1ZgFHjs6aBxGzjTrsjWN8XbTxXRt6eDSWVNgWCZ6NP/cy3UH94GGjv664H1r2+KlAlTUzBNV8kA
n2ygv10Amw5S5hZgv+DJ+xEr5y9N1NEbArUxi4mDoMatgAHb29LZVk8oESYdNVX6tHv+cHXCdDpg
dnPkrkBLjVcO83WG/Qhs3xVLygk1NfgYDgm28SPeDVjVHL0nqPKJMZ0xhswEB+7Cu43RRq7GDWDI
eAsRmsCq/2h1Ajv6JMg/6nRQHcgbsDYsFkKhq363CJSLcNImcy4wJ9OhjfrRFgG14dE1M+SWyb7A
md6kbL/roOghMXbEvIc14mb48TYEPj/76F1RA1DgAOSR5x1OR8H744ECCliJEsqmpp4oQz9Wzfyl
ezq2aFbtExonHgg6SGza390K1gnOsxMvCsARyHE6On6sVdBo+16xnn+9TnhhepEEAWxCqwzi+u6A
ZNfk4DDoph26J7yzf7hFoMg7tlhSqRctDYhNVmVr+qTfLYJ1MhkYYe8GvsRMTH7dhn+k9snUvzyk
//qdoMgnxJgwcTAxueIofLslmCc6796ZnO4cCIHTwfFjPQy6givvy4s6YgmcEzonVO4qLigTfvau
eTJPMElxZAVjEvbPlzizH2sRSLdQjj0cFFBWqiD6BsA6Zzprvu0cWAJQZqoDxjMT9vb61/7Wo/A3
fujXId0c5c/TywwveK6+sUr4yx/4OsL6/gJfxlfTZAILgV9Jqy8/ONkovF76dXwxff2PN/3Zy4jt
m29+Hbl9++tf3uD3f/p3X9TX/3MdPJeH8lEML293+PIyJx7zLz//n/RJlIefLsrD03Ml3kyZXqCC
317QLz+/ebnfPAh/ev2ySQ+P4hD/3p/AzoF98Og/UVVvzSVex0LHXpZp+qH8+uqmz/QVSDz2sutD
ORzSw7cX/lJ3H3vl3aFMGU9Hb6/9+rwefW3uoPjdhV8OhGMvfHqIKnF46p6f8zdLArpC4XHs1feH
JzH8/t39WuQe+wfw7+Tu+/pCX2aSr53ksRe+aJ6aR/FclsObi7+Od46/OFTGT28v/NKPHnvhq0N4
qGpxeDOv/9JRHXvt6wCjpTcmMhq9FafDsRe+OSRB/NPZ4an5eq2Xp/0VIjv24rd1fSh/b+/7Ulof
e/17XHJ+mj2nyDTevPrXmvXYq+8P7IGHStTlm3v8SyV07NVXTcjV31AbfgWjjr529uYV/zoCOfa6
nJeH5JD+hCbmp7PgMfvEp7upJolM9e36g3qCBQJuHPv3/tw76Y8dmqgaX6vUPzucb8ogb95+tL+N
SY595e7hicLiZZ0QEZU/rQ/tcxx8XZGXImkaycAq+Pr//a7V1N96I38hUzpymfaHdFqnry/zy0uf
eBf/ht1n/+xTHR2GN7frK/rw7yiO3OdYvF90XvmUIXb8B/z1QXCDN1vnF+xEOf5PzDlKngLunreV
6QvZ49/xdM2FONR1UH33F34bDhy7Slt20Gh6G19X4+X2+Y3Bdez1b57ZfPz3FeVvJIg/v/7vNRS/
kv2+bzO+usn93q+97aGmn3iMnw/lP/4HAAD//w==</cx:binary>
              </cx:geoCache>
            </cx:geography>
          </cx:layoutPr>
        </cx:series>
      </cx:plotAreaRegion>
    </cx:plotArea>
    <cx:legend pos="r" align="min" overlay="0">
      <cx:spPr>
        <a:noFill/>
        <a:ln>
          <a:noFill/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0.15931</cdr:x>
      <cdr:y>0.11036</cdr:y>
    </cdr:from>
    <cdr:to>
      <cdr:x>0.15931</cdr:x>
      <cdr:y>0.99787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DB4543D1-1BAA-4B80-8682-6BD1B3D28E3C}"/>
            </a:ext>
          </a:extLst>
        </cdr:cNvPr>
        <cdr:cNvCxnSpPr/>
      </cdr:nvCxnSpPr>
      <cdr:spPr bwMode="auto">
        <a:xfrm xmlns:a="http://schemas.openxmlformats.org/drawingml/2006/main" flipV="1">
          <a:off x="1456661" y="550015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0.28232</cdr:x>
      <cdr:y>0.11249</cdr:y>
    </cdr:from>
    <cdr:to>
      <cdr:x>0.28232</cdr:x>
      <cdr:y>1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1A096CA2-4C96-4DDC-A423-D1D72F5D44D7}"/>
            </a:ext>
          </a:extLst>
        </cdr:cNvPr>
        <cdr:cNvCxnSpPr/>
      </cdr:nvCxnSpPr>
      <cdr:spPr bwMode="auto">
        <a:xfrm xmlns:a="http://schemas.openxmlformats.org/drawingml/2006/main" flipV="1">
          <a:off x="2581350" y="560648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0.40559</cdr:x>
      <cdr:y>0.11249</cdr:y>
    </cdr:from>
    <cdr:to>
      <cdr:x>0.40559</cdr:x>
      <cdr:y>1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1A096CA2-4C96-4DDC-A423-D1D72F5D44D7}"/>
            </a:ext>
          </a:extLst>
        </cdr:cNvPr>
        <cdr:cNvCxnSpPr/>
      </cdr:nvCxnSpPr>
      <cdr:spPr bwMode="auto">
        <a:xfrm xmlns:a="http://schemas.openxmlformats.org/drawingml/2006/main" flipV="1">
          <a:off x="3708401" y="560648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0.51257</cdr:x>
      <cdr:y>0.11249</cdr:y>
    </cdr:from>
    <cdr:to>
      <cdr:x>0.51257</cdr:x>
      <cdr:y>1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1A096CA2-4C96-4DDC-A423-D1D72F5D44D7}"/>
            </a:ext>
          </a:extLst>
        </cdr:cNvPr>
        <cdr:cNvCxnSpPr/>
      </cdr:nvCxnSpPr>
      <cdr:spPr bwMode="auto">
        <a:xfrm xmlns:a="http://schemas.openxmlformats.org/drawingml/2006/main" flipV="1">
          <a:off x="4686596" y="560648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0.63584</cdr:x>
      <cdr:y>0.11249</cdr:y>
    </cdr:from>
    <cdr:to>
      <cdr:x>0.63584</cdr:x>
      <cdr:y>1</cdr:y>
    </cdr:to>
    <cdr:cxnSp macro="">
      <cdr:nvCxnSpPr>
        <cdr:cNvPr id="8" name="Straight Connector 7">
          <a:extLst xmlns:a="http://schemas.openxmlformats.org/drawingml/2006/main">
            <a:ext uri="{FF2B5EF4-FFF2-40B4-BE49-F238E27FC236}">
              <a16:creationId xmlns:a16="http://schemas.microsoft.com/office/drawing/2014/main" id="{1A096CA2-4C96-4DDC-A423-D1D72F5D44D7}"/>
            </a:ext>
          </a:extLst>
        </cdr:cNvPr>
        <cdr:cNvCxnSpPr/>
      </cdr:nvCxnSpPr>
      <cdr:spPr bwMode="auto">
        <a:xfrm xmlns:a="http://schemas.openxmlformats.org/drawingml/2006/main" flipV="1">
          <a:off x="5813647" y="560648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0.76026</cdr:x>
      <cdr:y>0.11249</cdr:y>
    </cdr:from>
    <cdr:to>
      <cdr:x>0.76026</cdr:x>
      <cdr:y>1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1A096CA2-4C96-4DDC-A423-D1D72F5D44D7}"/>
            </a:ext>
          </a:extLst>
        </cdr:cNvPr>
        <cdr:cNvCxnSpPr/>
      </cdr:nvCxnSpPr>
      <cdr:spPr bwMode="auto">
        <a:xfrm xmlns:a="http://schemas.openxmlformats.org/drawingml/2006/main" flipV="1">
          <a:off x="6951330" y="560648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0.9033</cdr:x>
      <cdr:y>0.11249</cdr:y>
    </cdr:from>
    <cdr:to>
      <cdr:x>0.9033</cdr:x>
      <cdr:y>1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1A096CA2-4C96-4DDC-A423-D1D72F5D44D7}"/>
            </a:ext>
          </a:extLst>
        </cdr:cNvPr>
        <cdr:cNvCxnSpPr/>
      </cdr:nvCxnSpPr>
      <cdr:spPr bwMode="auto">
        <a:xfrm xmlns:a="http://schemas.openxmlformats.org/drawingml/2006/main" flipV="1">
          <a:off x="8259135" y="560648"/>
          <a:ext cx="0" cy="4423143"/>
        </a:xfrm>
        <a:prstGeom xmlns:a="http://schemas.openxmlformats.org/drawingml/2006/main" prst="line">
          <a:avLst/>
        </a:prstGeom>
        <a:pattFill xmlns:a="http://schemas.openxmlformats.org/drawingml/2006/main" prst="pct50">
          <a:fgClr>
            <a:schemeClr val="hlink"/>
          </a:fgClr>
          <a:bgClr>
            <a:srgbClr val="FFFFFF"/>
          </a:bgClr>
        </a:pattFill>
        <a:ln xmlns:a="http://schemas.openxmlformats.org/drawingml/2006/main" w="1587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0.05814</cdr:x>
      <cdr:y>0.8976</cdr:y>
    </cdr:from>
    <cdr:to>
      <cdr:x>0.15117</cdr:x>
      <cdr:y>0.98293</cdr:y>
    </cdr:to>
    <cdr:sp macro="" textlink="">
      <cdr:nvSpPr>
        <cdr:cNvPr id="11" name="TextBox 10">
          <a:extLst xmlns:a="http://schemas.openxmlformats.org/drawingml/2006/main">
            <a:ext uri="{FF2B5EF4-FFF2-40B4-BE49-F238E27FC236}">
              <a16:creationId xmlns:a16="http://schemas.microsoft.com/office/drawing/2014/main" id="{B621989A-E1EE-4BFF-9661-BEFE432E92B4}"/>
            </a:ext>
          </a:extLst>
        </cdr:cNvPr>
        <cdr:cNvSpPr txBox="1"/>
      </cdr:nvSpPr>
      <cdr:spPr>
        <a:xfrm xmlns:a="http://schemas.openxmlformats.org/drawingml/2006/main">
          <a:off x="531628" y="4473428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300" b="1" dirty="0"/>
            <a:t>NOV ‘17</a:t>
          </a:r>
        </a:p>
      </cdr:txBody>
    </cdr:sp>
  </cdr:relSizeAnchor>
  <cdr:relSizeAnchor xmlns:cdr="http://schemas.openxmlformats.org/drawingml/2006/chartDrawing">
    <cdr:from>
      <cdr:x>0.52769</cdr:x>
      <cdr:y>0.89925</cdr:y>
    </cdr:from>
    <cdr:to>
      <cdr:x>0.62072</cdr:x>
      <cdr:y>0.98459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8A5FA0EB-F05E-4D52-98AF-5ACC3FA9970C}"/>
            </a:ext>
          </a:extLst>
        </cdr:cNvPr>
        <cdr:cNvSpPr txBox="1"/>
      </cdr:nvSpPr>
      <cdr:spPr>
        <a:xfrm xmlns:a="http://schemas.openxmlformats.org/drawingml/2006/main">
          <a:off x="4824819" y="4481698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MAR ‘18</a:t>
          </a:r>
        </a:p>
      </cdr:txBody>
    </cdr:sp>
  </cdr:relSizeAnchor>
  <cdr:relSizeAnchor xmlns:cdr="http://schemas.openxmlformats.org/drawingml/2006/chartDrawing">
    <cdr:from>
      <cdr:x>0.41561</cdr:x>
      <cdr:y>0.89925</cdr:y>
    </cdr:from>
    <cdr:to>
      <cdr:x>0.50864</cdr:x>
      <cdr:y>0.98459</cdr:y>
    </cdr:to>
    <cdr:sp macro="" textlink="">
      <cdr:nvSpPr>
        <cdr:cNvPr id="13" name="TextBox 1">
          <a:extLst xmlns:a="http://schemas.openxmlformats.org/drawingml/2006/main">
            <a:ext uri="{FF2B5EF4-FFF2-40B4-BE49-F238E27FC236}">
              <a16:creationId xmlns:a16="http://schemas.microsoft.com/office/drawing/2014/main" id="{8A5FA0EB-F05E-4D52-98AF-5ACC3FA9970C}"/>
            </a:ext>
          </a:extLst>
        </cdr:cNvPr>
        <cdr:cNvSpPr txBox="1"/>
      </cdr:nvSpPr>
      <cdr:spPr>
        <a:xfrm xmlns:a="http://schemas.openxmlformats.org/drawingml/2006/main">
          <a:off x="3800070" y="4481697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FEB ‘18</a:t>
          </a:r>
        </a:p>
      </cdr:txBody>
    </cdr:sp>
  </cdr:relSizeAnchor>
  <cdr:relSizeAnchor xmlns:cdr="http://schemas.openxmlformats.org/drawingml/2006/chartDrawing">
    <cdr:from>
      <cdr:x>0.29628</cdr:x>
      <cdr:y>0.89926</cdr:y>
    </cdr:from>
    <cdr:to>
      <cdr:x>0.38931</cdr:x>
      <cdr:y>0.98459</cdr:y>
    </cdr:to>
    <cdr:sp macro="" textlink="">
      <cdr:nvSpPr>
        <cdr:cNvPr id="14" name="TextBox 1">
          <a:extLst xmlns:a="http://schemas.openxmlformats.org/drawingml/2006/main">
            <a:ext uri="{FF2B5EF4-FFF2-40B4-BE49-F238E27FC236}">
              <a16:creationId xmlns:a16="http://schemas.microsoft.com/office/drawing/2014/main" id="{8A5FA0EB-F05E-4D52-98AF-5ACC3FA9970C}"/>
            </a:ext>
          </a:extLst>
        </cdr:cNvPr>
        <cdr:cNvSpPr txBox="1"/>
      </cdr:nvSpPr>
      <cdr:spPr>
        <a:xfrm xmlns:a="http://schemas.openxmlformats.org/drawingml/2006/main">
          <a:off x="2708939" y="4481699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JAN ‘18 	</a:t>
          </a:r>
        </a:p>
      </cdr:txBody>
    </cdr:sp>
  </cdr:relSizeAnchor>
  <cdr:relSizeAnchor xmlns:cdr="http://schemas.openxmlformats.org/drawingml/2006/chartDrawing">
    <cdr:from>
      <cdr:x>0.17301</cdr:x>
      <cdr:y>0.89925</cdr:y>
    </cdr:from>
    <cdr:to>
      <cdr:x>0.26604</cdr:x>
      <cdr:y>0.98459</cdr:y>
    </cdr:to>
    <cdr:sp macro="" textlink="">
      <cdr:nvSpPr>
        <cdr:cNvPr id="15" name="TextBox 1">
          <a:extLst xmlns:a="http://schemas.openxmlformats.org/drawingml/2006/main">
            <a:ext uri="{FF2B5EF4-FFF2-40B4-BE49-F238E27FC236}">
              <a16:creationId xmlns:a16="http://schemas.microsoft.com/office/drawing/2014/main" id="{8A5FA0EB-F05E-4D52-98AF-5ACC3FA9970C}"/>
            </a:ext>
          </a:extLst>
        </cdr:cNvPr>
        <cdr:cNvSpPr txBox="1"/>
      </cdr:nvSpPr>
      <cdr:spPr>
        <a:xfrm xmlns:a="http://schemas.openxmlformats.org/drawingml/2006/main">
          <a:off x="1581889" y="4481697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DEC ‘17</a:t>
          </a:r>
        </a:p>
      </cdr:txBody>
    </cdr:sp>
  </cdr:relSizeAnchor>
  <cdr:relSizeAnchor xmlns:cdr="http://schemas.openxmlformats.org/drawingml/2006/chartDrawing">
    <cdr:from>
      <cdr:x>0.64488</cdr:x>
      <cdr:y>0.89878</cdr:y>
    </cdr:from>
    <cdr:to>
      <cdr:x>0.73791</cdr:x>
      <cdr:y>0.98412</cdr:y>
    </cdr:to>
    <cdr:sp macro="" textlink="">
      <cdr:nvSpPr>
        <cdr:cNvPr id="16" name="TextBox 1">
          <a:extLst xmlns:a="http://schemas.openxmlformats.org/drawingml/2006/main">
            <a:ext uri="{FF2B5EF4-FFF2-40B4-BE49-F238E27FC236}">
              <a16:creationId xmlns:a16="http://schemas.microsoft.com/office/drawing/2014/main" id="{DFF15D21-F821-4DC2-A0DE-A2A8F45C73EA}"/>
            </a:ext>
          </a:extLst>
        </cdr:cNvPr>
        <cdr:cNvSpPr txBox="1"/>
      </cdr:nvSpPr>
      <cdr:spPr>
        <a:xfrm xmlns:a="http://schemas.openxmlformats.org/drawingml/2006/main">
          <a:off x="5896344" y="4479336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APR ‘18</a:t>
          </a:r>
        </a:p>
      </cdr:txBody>
    </cdr:sp>
  </cdr:relSizeAnchor>
  <cdr:relSizeAnchor xmlns:cdr="http://schemas.openxmlformats.org/drawingml/2006/chartDrawing">
    <cdr:from>
      <cdr:x>0.7821</cdr:x>
      <cdr:y>0.89878</cdr:y>
    </cdr:from>
    <cdr:to>
      <cdr:x>0.87513</cdr:x>
      <cdr:y>0.98412</cdr:y>
    </cdr:to>
    <cdr:sp macro="" textlink="">
      <cdr:nvSpPr>
        <cdr:cNvPr id="17" name="TextBox 1">
          <a:extLst xmlns:a="http://schemas.openxmlformats.org/drawingml/2006/main">
            <a:ext uri="{FF2B5EF4-FFF2-40B4-BE49-F238E27FC236}">
              <a16:creationId xmlns:a16="http://schemas.microsoft.com/office/drawing/2014/main" id="{DFF15D21-F821-4DC2-A0DE-A2A8F45C73EA}"/>
            </a:ext>
          </a:extLst>
        </cdr:cNvPr>
        <cdr:cNvSpPr txBox="1"/>
      </cdr:nvSpPr>
      <cdr:spPr>
        <a:xfrm xmlns:a="http://schemas.openxmlformats.org/drawingml/2006/main">
          <a:off x="7150986" y="4479335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MAY ‘18</a:t>
          </a:r>
        </a:p>
      </cdr:txBody>
    </cdr:sp>
  </cdr:relSizeAnchor>
  <cdr:relSizeAnchor xmlns:cdr="http://schemas.openxmlformats.org/drawingml/2006/chartDrawing">
    <cdr:from>
      <cdr:x>0.90697</cdr:x>
      <cdr:y>0.89451</cdr:y>
    </cdr:from>
    <cdr:to>
      <cdr:x>1</cdr:x>
      <cdr:y>0.97985</cdr:y>
    </cdr:to>
    <cdr:sp macro="" textlink="">
      <cdr:nvSpPr>
        <cdr:cNvPr id="18" name="TextBox 1">
          <a:extLst xmlns:a="http://schemas.openxmlformats.org/drawingml/2006/main">
            <a:ext uri="{FF2B5EF4-FFF2-40B4-BE49-F238E27FC236}">
              <a16:creationId xmlns:a16="http://schemas.microsoft.com/office/drawing/2014/main" id="{DFF15D21-F821-4DC2-A0DE-A2A8F45C73EA}"/>
            </a:ext>
          </a:extLst>
        </cdr:cNvPr>
        <cdr:cNvSpPr txBox="1"/>
      </cdr:nvSpPr>
      <cdr:spPr>
        <a:xfrm xmlns:a="http://schemas.openxmlformats.org/drawingml/2006/main">
          <a:off x="8292695" y="4458070"/>
          <a:ext cx="850605" cy="4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/>
            <a:t>JUN ‘18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0.49466</cdr:x>
      <cdr:y>0.8758</cdr:y>
    </cdr:from>
    <cdr:to>
      <cdr:x>0.60595</cdr:x>
      <cdr:y>0.9223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BDF6DCB-9965-4BAD-B38A-39B88980FDB1}"/>
            </a:ext>
          </a:extLst>
        </cdr:cNvPr>
        <cdr:cNvSpPr txBox="1"/>
      </cdr:nvSpPr>
      <cdr:spPr>
        <a:xfrm xmlns:a="http://schemas.openxmlformats.org/drawingml/2006/main">
          <a:off x="3090862" y="4305590"/>
          <a:ext cx="695325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b="1" dirty="0">
            <a:solidFill>
              <a:schemeClr val="bg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0.20069</cdr:x>
      <cdr:y>0.63197</cdr:y>
    </cdr:from>
    <cdr:to>
      <cdr:x>0.28333</cdr:x>
      <cdr:y>0.67102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75EFB28-A92D-4C17-A1FC-E590CA872AAB}"/>
            </a:ext>
          </a:extLst>
        </cdr:cNvPr>
        <cdr:cNvSpPr txBox="1"/>
      </cdr:nvSpPr>
      <cdr:spPr>
        <a:xfrm xmlns:a="http://schemas.openxmlformats.org/drawingml/2006/main">
          <a:off x="1227222" y="3202405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5.63</a:t>
          </a:r>
        </a:p>
      </cdr:txBody>
    </cdr:sp>
  </cdr:relSizeAnchor>
  <cdr:relSizeAnchor xmlns:cdr="http://schemas.openxmlformats.org/drawingml/2006/chartDrawing">
    <cdr:from>
      <cdr:x>0.26409</cdr:x>
      <cdr:y>0.30675</cdr:y>
    </cdr:from>
    <cdr:to>
      <cdr:x>0.34672</cdr:x>
      <cdr:y>0.3458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E1003BAE-BDBC-4721-ADB1-D95E2F7CE285}"/>
            </a:ext>
          </a:extLst>
        </cdr:cNvPr>
        <cdr:cNvSpPr txBox="1"/>
      </cdr:nvSpPr>
      <cdr:spPr>
        <a:xfrm xmlns:a="http://schemas.openxmlformats.org/drawingml/2006/main">
          <a:off x="1614907" y="1554403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16.4</a:t>
          </a:r>
        </a:p>
      </cdr:txBody>
    </cdr:sp>
  </cdr:relSizeAnchor>
  <cdr:relSizeAnchor xmlns:cdr="http://schemas.openxmlformats.org/drawingml/2006/chartDrawing">
    <cdr:from>
      <cdr:x>0.38454</cdr:x>
      <cdr:y>0.46429</cdr:y>
    </cdr:from>
    <cdr:to>
      <cdr:x>0.48401</cdr:x>
      <cdr:y>0.50564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2351506" y="2352675"/>
          <a:ext cx="608261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11.05</a:t>
          </a:r>
        </a:p>
      </cdr:txBody>
    </cdr:sp>
  </cdr:relSizeAnchor>
  <cdr:relSizeAnchor xmlns:cdr="http://schemas.openxmlformats.org/drawingml/2006/chartDrawing">
    <cdr:from>
      <cdr:x>0.5144</cdr:x>
      <cdr:y>0.19353</cdr:y>
    </cdr:from>
    <cdr:to>
      <cdr:x>0.60207</cdr:x>
      <cdr:y>0.23258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3145591" y="980688"/>
          <a:ext cx="536071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20.19</a:t>
          </a:r>
        </a:p>
      </cdr:txBody>
    </cdr:sp>
  </cdr:relSizeAnchor>
  <cdr:relSizeAnchor xmlns:cdr="http://schemas.openxmlformats.org/drawingml/2006/chartDrawing">
    <cdr:from>
      <cdr:x>0.58047</cdr:x>
      <cdr:y>0.75999</cdr:y>
    </cdr:from>
    <cdr:to>
      <cdr:x>0.66311</cdr:x>
      <cdr:y>0.79903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3549616" y="3851076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1.64</a:t>
          </a:r>
        </a:p>
      </cdr:txBody>
    </cdr:sp>
  </cdr:relSizeAnchor>
  <cdr:relSizeAnchor xmlns:cdr="http://schemas.openxmlformats.org/drawingml/2006/chartDrawing">
    <cdr:from>
      <cdr:x>0.71903</cdr:x>
      <cdr:y>0.55462</cdr:y>
    </cdr:from>
    <cdr:to>
      <cdr:x>0.80166</cdr:x>
      <cdr:y>0.59366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4396875" y="2810407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8.0</a:t>
          </a:r>
        </a:p>
      </cdr:txBody>
    </cdr:sp>
  </cdr:relSizeAnchor>
  <cdr:relSizeAnchor xmlns:cdr="http://schemas.openxmlformats.org/drawingml/2006/chartDrawing">
    <cdr:from>
      <cdr:x>0.65205</cdr:x>
      <cdr:y>0.77479</cdr:y>
    </cdr:from>
    <cdr:to>
      <cdr:x>0.73468</cdr:x>
      <cdr:y>0.81383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3987299" y="3926097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0.89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0.77608</cdr:x>
      <cdr:y>0.74043</cdr:y>
    </cdr:from>
    <cdr:to>
      <cdr:x>0.85872</cdr:x>
      <cdr:y>0.77948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4745792" y="3751990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2.02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0.82833</cdr:x>
      <cdr:y>0.43728</cdr:y>
    </cdr:from>
    <cdr:to>
      <cdr:x>0.91971</cdr:x>
      <cdr:y>0.47691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5065295" y="2215816"/>
          <a:ext cx="558802" cy="2008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12.13</a:t>
          </a:r>
        </a:p>
      </cdr:txBody>
    </cdr:sp>
  </cdr:relSizeAnchor>
  <cdr:relSizeAnchor xmlns:cdr="http://schemas.openxmlformats.org/drawingml/2006/chartDrawing">
    <cdr:from>
      <cdr:x>0.90408</cdr:x>
      <cdr:y>0.69862</cdr:y>
    </cdr:from>
    <cdr:to>
      <cdr:x>0.98672</cdr:x>
      <cdr:y>0.73766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E758DDC8-059C-418D-A546-4E8A453E080F}"/>
            </a:ext>
          </a:extLst>
        </cdr:cNvPr>
        <cdr:cNvSpPr txBox="1"/>
      </cdr:nvSpPr>
      <cdr:spPr>
        <a:xfrm xmlns:a="http://schemas.openxmlformats.org/drawingml/2006/main">
          <a:off x="5528511" y="3540119"/>
          <a:ext cx="505326" cy="197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3.09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72288" y="9398000"/>
            <a:ext cx="395287" cy="16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defRPr sz="800"/>
            </a:lvl1pPr>
          </a:lstStyle>
          <a:p>
            <a:pPr>
              <a:defRPr/>
            </a:pPr>
            <a:fld id="{5B73C35F-EF2A-44B5-BFC8-807BDD81DB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305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8175" y="4562475"/>
            <a:ext cx="5986463" cy="473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6275" y="220663"/>
            <a:ext cx="5911850" cy="409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defRPr sz="800"/>
            </a:lvl1pPr>
          </a:lstStyle>
          <a:p>
            <a:pPr>
              <a:defRPr/>
            </a:pPr>
            <a:fld id="{13765770-424D-4347-A8D4-80A1DB3DEE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78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anose="05030102010509060703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anose="05030102010509060703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765770-424D-4347-A8D4-80A1DB3DEE3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46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765770-424D-4347-A8D4-80A1DB3DEE3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29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7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1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1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4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684588" y="4094163"/>
            <a:ext cx="250983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154113" y="5786438"/>
            <a:ext cx="756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 u="sng">
                <a:solidFill>
                  <a:schemeClr val="bg1"/>
                </a:solidFill>
              </a:rPr>
              <a:t>Proprietary Information</a:t>
            </a:r>
            <a:endParaRPr lang="en-US" altLang="en-US" sz="1000" u="sng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000" u="sng">
              <a:solidFill>
                <a:schemeClr val="bg1"/>
              </a:solidFill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838200" y="6045200"/>
            <a:ext cx="820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100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altLang="en-US" sz="100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>
                <a:solidFill>
                  <a:schemeClr val="bg1"/>
                </a:solidFill>
              </a:rPr>
              <a:t>	</a:t>
            </a:r>
            <a:r>
              <a:rPr lang="en-US" altLang="en-US" sz="1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4" name="Line 6"/>
          <p:cNvSpPr>
            <a:spLocks noChangeShapeType="1"/>
          </p:cNvSpPr>
          <p:nvPr userDrawn="1"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 userDrawn="1"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5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2"/>
          <p:cNvSpPr>
            <a:spLocks noChangeArrowheads="1"/>
          </p:cNvSpPr>
          <p:nvPr userDrawn="1"/>
        </p:nvSpPr>
        <p:spPr bwMode="auto">
          <a:xfrm>
            <a:off x="3684588" y="4094163"/>
            <a:ext cx="250983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auto">
          <a:xfrm>
            <a:off x="1154113" y="5786438"/>
            <a:ext cx="756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 u="sng">
                <a:solidFill>
                  <a:schemeClr val="bg1"/>
                </a:solidFill>
              </a:rPr>
              <a:t>Proprietary Information</a:t>
            </a:r>
            <a:endParaRPr lang="en-US" altLang="en-US" sz="1000" u="sng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000" u="sng">
              <a:solidFill>
                <a:schemeClr val="bg1"/>
              </a:solidFill>
            </a:endParaRPr>
          </a:p>
        </p:txBody>
      </p:sp>
      <p:sp>
        <p:nvSpPr>
          <p:cNvPr id="19" name="Rectangle 14"/>
          <p:cNvSpPr>
            <a:spLocks noChangeArrowheads="1"/>
          </p:cNvSpPr>
          <p:nvPr userDrawn="1"/>
        </p:nvSpPr>
        <p:spPr bwMode="auto">
          <a:xfrm>
            <a:off x="838200" y="6045200"/>
            <a:ext cx="820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100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altLang="en-US" sz="100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>
                <a:solidFill>
                  <a:schemeClr val="bg1"/>
                </a:solidFill>
              </a:rPr>
              <a:t>	</a:t>
            </a:r>
            <a:r>
              <a:rPr lang="en-US" altLang="en-US" sz="1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23"/>
          <p:cNvSpPr txBox="1">
            <a:spLocks noChangeArrowheads="1"/>
          </p:cNvSpPr>
          <p:nvPr userDrawn="1"/>
        </p:nvSpPr>
        <p:spPr bwMode="auto">
          <a:xfrm>
            <a:off x="3241675" y="3556000"/>
            <a:ext cx="340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2000" b="1" i="1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1" name="Straight Connector 25"/>
          <p:cNvCxnSpPr>
            <a:cxnSpLocks noChangeShapeType="1"/>
          </p:cNvCxnSpPr>
          <p:nvPr userDrawn="1"/>
        </p:nvCxnSpPr>
        <p:spPr bwMode="auto">
          <a:xfrm flipV="1">
            <a:off x="4157663" y="3951288"/>
            <a:ext cx="15541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1872343" y="2467429"/>
            <a:ext cx="6858000" cy="457200"/>
          </a:xfrm>
          <a:prstGeom prst="rect">
            <a:avLst/>
          </a:prstGeom>
        </p:spPr>
        <p:txBody>
          <a:bodyPr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98863" y="5108573"/>
            <a:ext cx="2671762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1873250" y="2971800"/>
            <a:ext cx="6858000" cy="457200"/>
          </a:xfr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00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j0188453[1]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3721100"/>
            <a:ext cx="2679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4500" y="2333625"/>
          <a:ext cx="2794000" cy="3330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91423" marR="91423" marT="45715" marB="457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3813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91423" marR="91423"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667500" y="2333625"/>
          <a:ext cx="2794000" cy="3330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91423" marR="91423" marT="45715" marB="457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3813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91423" marR="91423"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ight Arrow 11"/>
          <p:cNvSpPr/>
          <p:nvPr userDrawn="1"/>
        </p:nvSpPr>
        <p:spPr bwMode="auto">
          <a:xfrm>
            <a:off x="3292475" y="3416300"/>
            <a:ext cx="273050" cy="1189038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 userDrawn="1"/>
        </p:nvSpPr>
        <p:spPr bwMode="auto">
          <a:xfrm>
            <a:off x="6340475" y="3416300"/>
            <a:ext cx="273050" cy="1189038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78200" y="1304925"/>
          <a:ext cx="3149600" cy="195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T="45700" marB="45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37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ight Arrow 15"/>
          <p:cNvSpPr/>
          <p:nvPr userDrawn="1"/>
        </p:nvSpPr>
        <p:spPr bwMode="auto">
          <a:xfrm rot="5400000">
            <a:off x="4815681" y="2896394"/>
            <a:ext cx="274638" cy="118745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 userDrawn="1"/>
        </p:nvSpPr>
        <p:spPr bwMode="auto">
          <a:xfrm rot="5400000">
            <a:off x="4815681" y="3912394"/>
            <a:ext cx="274638" cy="118745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378200" y="4708525"/>
          <a:ext cx="3149600" cy="195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T="45700" marB="45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37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8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44500" y="2717800"/>
            <a:ext cx="2781300" cy="29337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67500" y="2717800"/>
            <a:ext cx="2781300" cy="29337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90900" y="1689100"/>
            <a:ext cx="3124200" cy="15621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90900" y="5092700"/>
            <a:ext cx="3124200" cy="15621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135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 bwMode="auto">
          <a:xfrm>
            <a:off x="3149600" y="4594225"/>
            <a:ext cx="6070600" cy="14351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149600" y="2935288"/>
            <a:ext cx="6070600" cy="14351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4" name="Pentagon 13"/>
          <p:cNvSpPr/>
          <p:nvPr userDrawn="1"/>
        </p:nvSpPr>
        <p:spPr bwMode="auto">
          <a:xfrm rot="5400000">
            <a:off x="994568" y="973932"/>
            <a:ext cx="1554163" cy="2286000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 bwMode="auto">
          <a:xfrm rot="5400000">
            <a:off x="994569" y="2569369"/>
            <a:ext cx="1554162" cy="228600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 bwMode="auto">
          <a:xfrm rot="5400000">
            <a:off x="994568" y="4228307"/>
            <a:ext cx="1554163" cy="228600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3149600" y="1339850"/>
            <a:ext cx="6070600" cy="14351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aphicFrame>
        <p:nvGraphicFramePr>
          <p:cNvPr id="21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22300" y="1778000"/>
            <a:ext cx="2286000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300" y="3378199"/>
            <a:ext cx="2286000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2300" y="5033434"/>
            <a:ext cx="2286000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225800" y="1339849"/>
            <a:ext cx="5905500" cy="13716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225800" y="2942167"/>
            <a:ext cx="5905500" cy="13716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3225800" y="4601634"/>
            <a:ext cx="5905500" cy="13716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2072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 bwMode="auto">
          <a:xfrm>
            <a:off x="3149600" y="5173663"/>
            <a:ext cx="6070600" cy="1189037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149600" y="3895725"/>
            <a:ext cx="6070600" cy="118903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3149600" y="2617788"/>
            <a:ext cx="6070600" cy="1189037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Pentagon 17"/>
          <p:cNvSpPr/>
          <p:nvPr userDrawn="1"/>
        </p:nvSpPr>
        <p:spPr bwMode="auto">
          <a:xfrm rot="5400000">
            <a:off x="1186656" y="800894"/>
            <a:ext cx="1189038" cy="2266950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 bwMode="auto">
          <a:xfrm rot="5400000">
            <a:off x="1186656" y="2078832"/>
            <a:ext cx="1189037" cy="226695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 userDrawn="1"/>
        </p:nvSpPr>
        <p:spPr bwMode="auto">
          <a:xfrm rot="5400000">
            <a:off x="1186656" y="3356769"/>
            <a:ext cx="1189038" cy="226695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 userDrawn="1"/>
        </p:nvSpPr>
        <p:spPr bwMode="auto">
          <a:xfrm rot="5400000">
            <a:off x="1186656" y="4634707"/>
            <a:ext cx="1189037" cy="226695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3149600" y="1339850"/>
            <a:ext cx="6070600" cy="118903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aphicFrame>
        <p:nvGraphicFramePr>
          <p:cNvPr id="25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22300" y="1689100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300" y="2967567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2300" y="4258734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2300" y="5524500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225800" y="1346200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225800" y="2617893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3225800" y="3903134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225800" y="5181600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8287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/>
          <p:cNvSpPr/>
          <p:nvPr userDrawn="1"/>
        </p:nvSpPr>
        <p:spPr bwMode="auto">
          <a:xfrm>
            <a:off x="457200" y="1485900"/>
            <a:ext cx="2209800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 userDrawn="1"/>
        </p:nvSpPr>
        <p:spPr bwMode="auto">
          <a:xfrm>
            <a:off x="2697163" y="14859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 userDrawn="1"/>
        </p:nvSpPr>
        <p:spPr bwMode="auto">
          <a:xfrm>
            <a:off x="4935538" y="14859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 bwMode="auto">
          <a:xfrm>
            <a:off x="7175500" y="14859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431800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2684463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4935538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7188200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45720" rIns="45720" anchor="ctr"/>
          <a:lstStyle/>
          <a:p>
            <a:pPr marL="234950" indent="-234950" eaLnBrk="1" hangingPunct="1">
              <a:spcBef>
                <a:spcPct val="100000"/>
              </a:spcBef>
              <a:buFont typeface="Webdings" pitchFamily="18" charset="2"/>
              <a:buChar char="4"/>
              <a:defRPr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44500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696633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48766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00900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43767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0100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531100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287434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509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5869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699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7379" y="404813"/>
            <a:ext cx="9069654" cy="677108"/>
          </a:xfrm>
        </p:spPr>
        <p:txBody>
          <a:bodyPr>
            <a:spAutoFit/>
          </a:bodyPr>
          <a:lstStyle>
            <a:lvl1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89091" y="6562985"/>
            <a:ext cx="4096024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Source: xxx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9302150" y="6562986"/>
            <a:ext cx="19202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1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601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6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685041" y="4094163"/>
            <a:ext cx="250983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1872343" y="2467429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98863" y="5108573"/>
            <a:ext cx="2671762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873250" y="2971800"/>
            <a:ext cx="6858000" cy="457200"/>
          </a:xfr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7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3685041" y="4094163"/>
            <a:ext cx="250983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241675" y="3556000"/>
            <a:ext cx="340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4157663" y="3951288"/>
            <a:ext cx="15541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102888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111821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1821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21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2743200"/>
            <a:ext cx="6705600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0200" y="1219200"/>
            <a:ext cx="6705600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422400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50976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950976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graphicFrame>
        <p:nvGraphicFramePr>
          <p:cNvPr id="111923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1923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82880" y="649224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8648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052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aphicFrame>
        <p:nvGraphicFramePr>
          <p:cNvPr id="1121282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128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02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619448"/>
              </p:ext>
            </p:extLst>
          </p:nvPr>
        </p:nvGraphicFramePr>
        <p:xfrm>
          <a:off x="8994775" y="-200025"/>
          <a:ext cx="110013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0" name="Bitmap Image" r:id="rId3" imgW="1800360" imgH="1800360" progId="Paint.Picture">
                  <p:embed/>
                </p:oleObj>
              </mc:Choice>
              <mc:Fallback>
                <p:oleObj name="Bitmap Image" r:id="rId3" imgW="1800360" imgH="180036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4775" y="-200025"/>
                        <a:ext cx="1100138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625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71337"/>
            <a:ext cx="437515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371337"/>
            <a:ext cx="4376737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8985250" cy="838200"/>
          </a:xfr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230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230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274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333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333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721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4439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4439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3180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51810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51810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0" y="43180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11539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6800" y="3556001"/>
            <a:ext cx="267970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443971" y="2155472"/>
          <a:ext cx="2794529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540000"/>
            <a:ext cx="2781300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6666971" y="2155472"/>
          <a:ext cx="2794529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667500" y="2540000"/>
            <a:ext cx="2781300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3291840" y="32512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6339840" y="32512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378200" y="1304572"/>
          <a:ext cx="3149599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90900" y="1676400"/>
            <a:ext cx="3124200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4815840" y="27305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4815840" y="37465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3378200" y="4530372"/>
          <a:ext cx="3149599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90900" y="4902200"/>
            <a:ext cx="3124200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0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083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MuKyun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457200" y="1282761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4330" y="1379891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7200" y="2351195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4330" y="2448325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57200" y="3419629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4330" y="3516759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457200" y="4488063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54330" y="4585193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57200" y="5556497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4330" y="5653627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51379" y="1311212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51379" y="2379646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51379" y="3445029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51379" y="4513463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351379" y="5581897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2643616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QFIRe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495300" y="1566331"/>
            <a:ext cx="86410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49530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495300" y="5524500"/>
            <a:ext cx="8641080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5524500"/>
            <a:ext cx="8622792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566331"/>
            <a:ext cx="8622792" cy="762001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590232" y="1308100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590232" y="2396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590232" y="5245100"/>
            <a:ext cx="1943100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489458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9458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4989512" y="2396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42984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495300" y="1646763"/>
            <a:ext cx="4236720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5300" y="5067300"/>
            <a:ext cx="8641080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5067300"/>
            <a:ext cx="8622792" cy="13843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1646763"/>
            <a:ext cx="4236720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590232" y="1380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590232" y="4787900"/>
            <a:ext cx="1943100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894580" y="1646763"/>
            <a:ext cx="4236720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94580" y="1646763"/>
            <a:ext cx="4236720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4989512" y="1380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89148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443967" y="1431572"/>
          <a:ext cx="4297680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443967" y="4466872"/>
          <a:ext cx="4297680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2501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851400"/>
            <a:ext cx="4297680" cy="147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5181067" y="1431572"/>
          <a:ext cx="4297680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4829492" y="2895600"/>
            <a:ext cx="274320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508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5181067" y="1431572"/>
          <a:ext cx="4297680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</a:t>
                      </a:r>
                      <a:r>
                        <a:rPr lang="en-US" sz="1400" baseline="0" dirty="0"/>
                        <a:t> Illustrations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Paste charts/graphics that illustrate key analysis outputs and support the key findings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4829492" y="1981200"/>
            <a:ext cx="274320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443967" y="1431572"/>
          <a:ext cx="4297680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Findings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443967" y="3933472"/>
          <a:ext cx="4297680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1993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findings/insights obtained from the analysis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318000"/>
            <a:ext cx="4297680" cy="2006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was the real/projected impact of the project on the business?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4829492" y="4419600"/>
            <a:ext cx="274320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669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149600" y="3490815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149600" y="2440109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268730" y="749324"/>
            <a:ext cx="1005840" cy="2286000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268730" y="1800876"/>
            <a:ext cx="100584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1557020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2608582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149600" y="1389403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716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4257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34798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268730" y="2852428"/>
            <a:ext cx="100584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22300" y="3660144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268730" y="3903980"/>
            <a:ext cx="100584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00" y="4711707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149600" y="4541521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225800" y="45339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9991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509125" y="6492875"/>
            <a:ext cx="1889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>
              <a:defRPr/>
            </a:pPr>
            <a:fld id="{172A07AE-CC1D-4517-B859-9AC77F1E9A46}" type="slidenum">
              <a:rPr lang="en-US" altLang="en-US" sz="1200" smtClean="0"/>
              <a:pPr algn="r"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9509125" y="6492875"/>
            <a:ext cx="1889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>
              <a:defRPr/>
            </a:pPr>
            <a:fld id="{162C2A3A-22C8-4F6F-9213-3D3094FA5BCB}" type="slidenum">
              <a:rPr lang="en-US" altLang="en-US" sz="1200" smtClean="0"/>
              <a:pPr algn="r">
                <a:defRPr/>
              </a:pPr>
              <a:t>‹#›</a:t>
            </a:fld>
            <a:endParaRPr lang="en-US" altLang="en-US" sz="1200"/>
          </a:p>
        </p:txBody>
      </p:sp>
      <p:graphicFrame>
        <p:nvGraphicFramePr>
          <p:cNvPr id="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10"/>
          <p:cNvSpPr txBox="1">
            <a:spLocks noChangeArrowheads="1"/>
          </p:cNvSpPr>
          <p:nvPr userDrawn="1"/>
        </p:nvSpPr>
        <p:spPr bwMode="auto">
          <a:xfrm>
            <a:off x="182563" y="6492875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l">
              <a:defRPr/>
            </a:pPr>
            <a:r>
              <a:rPr lang="en-US" altLang="en-US" sz="1200" i="1"/>
              <a:t>Mu Sigma Confidential</a:t>
            </a:r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2743200"/>
            <a:ext cx="6705600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0200" y="1219200"/>
            <a:ext cx="6705600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144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149600" y="4251937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149600" y="2811768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131570" y="868681"/>
            <a:ext cx="1280160" cy="2286000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131570" y="2308849"/>
            <a:ext cx="128016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1645917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3086085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149600" y="1371600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97000"/>
            <a:ext cx="5852160" cy="118872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837168"/>
            <a:ext cx="5852160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4277337"/>
            <a:ext cx="5852160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131570" y="3749017"/>
            <a:ext cx="128016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22300" y="4526254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2166103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457200" y="1371600"/>
            <a:ext cx="2209800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2696633" y="13716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4936066" y="13716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7175500" y="13716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431800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2683933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6633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4936066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48766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7188200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900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27879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4212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415212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171546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64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5077037" y="2523118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150975" y="2523117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3150975" y="4428119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5077037" y="4449181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455612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2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619240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31940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455612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2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6619240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631940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9643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5077037" y="2523118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150975" y="2523117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3150975" y="4428119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5077037" y="4449181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455612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2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619240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31940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455612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2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6619240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631940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8930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1827213" y="1295400"/>
            <a:ext cx="6248400" cy="39624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45338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2683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3693-90B9-4878-8681-97F9E90DC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853" y="1122363"/>
            <a:ext cx="7427119" cy="2387600"/>
          </a:xfrm>
        </p:spPr>
        <p:txBody>
          <a:bodyPr anchor="b"/>
          <a:lstStyle>
            <a:lvl1pPr algn="ctr">
              <a:defRPr sz="487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2365A-DAB4-48E0-A888-163CF6D13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1949"/>
            </a:lvl1pPr>
            <a:lvl2pPr marL="371338" indent="0" algn="ctr">
              <a:buNone/>
              <a:defRPr sz="1624"/>
            </a:lvl2pPr>
            <a:lvl3pPr marL="742676" indent="0" algn="ctr">
              <a:buNone/>
              <a:defRPr sz="1462"/>
            </a:lvl3pPr>
            <a:lvl4pPr marL="1114014" indent="0" algn="ctr">
              <a:buNone/>
              <a:defRPr sz="1300"/>
            </a:lvl4pPr>
            <a:lvl5pPr marL="1485351" indent="0" algn="ctr">
              <a:buNone/>
              <a:defRPr sz="1300"/>
            </a:lvl5pPr>
            <a:lvl6pPr marL="1856689" indent="0" algn="ctr">
              <a:buNone/>
              <a:defRPr sz="1300"/>
            </a:lvl6pPr>
            <a:lvl7pPr marL="2228027" indent="0" algn="ctr">
              <a:buNone/>
              <a:defRPr sz="1300"/>
            </a:lvl7pPr>
            <a:lvl8pPr marL="2599365" indent="0" algn="ctr">
              <a:buNone/>
              <a:defRPr sz="1300"/>
            </a:lvl8pPr>
            <a:lvl9pPr marL="2970703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5B3B1-9CAC-4080-A84A-3F3E1A4B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EA7F1-6680-4AEF-9E05-730D896B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07A4D-3ABA-4BD1-954B-F8A3D663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55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7879-D965-4CD1-A7A2-4F7F8633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1B3C-3C73-41ED-8D82-C54D7876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8845C-BB17-4BD7-BFB6-E223B59C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0ED-0972-4C62-8AD1-BF0DB0F5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BEBD7-4681-456E-B1D1-A3C38C69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362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2E11-F4F0-4127-BA53-49A0EAA6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61" y="1709739"/>
            <a:ext cx="8541187" cy="2852737"/>
          </a:xfrm>
        </p:spPr>
        <p:txBody>
          <a:bodyPr anchor="b"/>
          <a:lstStyle>
            <a:lvl1pPr>
              <a:defRPr sz="487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7A8EF-3075-4D09-947C-360F31ED5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661" y="4589464"/>
            <a:ext cx="8541187" cy="1500187"/>
          </a:xfrm>
        </p:spPr>
        <p:txBody>
          <a:bodyPr/>
          <a:lstStyle>
            <a:lvl1pPr marL="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1pPr>
            <a:lvl2pPr marL="371338" indent="0">
              <a:buNone/>
              <a:defRPr sz="1624">
                <a:solidFill>
                  <a:schemeClr val="tx1">
                    <a:tint val="75000"/>
                  </a:schemeClr>
                </a:solidFill>
              </a:defRPr>
            </a:lvl2pPr>
            <a:lvl3pPr marL="742676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3pPr>
            <a:lvl4pPr marL="11140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3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668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0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993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070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49654-97EB-4BC0-9731-9842CEF1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86440-718A-46C4-80B3-83ACEBB1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F4DBA-6B4C-46BB-8D75-F9392506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6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0D9B-44B1-4A6D-806E-893982E6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0942A-B720-4CC9-9683-83FA2289E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DE7DC-E853-479E-AABC-DFB528D24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7C668-B18E-4EB0-86BB-CCB5ADA9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1B1F0-40E1-4911-9C37-1D36AF09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169EE-A03A-4604-9C88-B583F9DA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2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00"/>
            <a:ext cx="8470900" cy="71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221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0FA8-E873-43E5-B62C-6DAD849C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09" y="365126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EDAC-916D-45BF-98BF-F9A9B077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109" y="1681163"/>
            <a:ext cx="4189359" cy="823912"/>
          </a:xfrm>
        </p:spPr>
        <p:txBody>
          <a:bodyPr anchor="b"/>
          <a:lstStyle>
            <a:lvl1pPr marL="0" indent="0">
              <a:buNone/>
              <a:defRPr sz="1949" b="1"/>
            </a:lvl1pPr>
            <a:lvl2pPr marL="371338" indent="0">
              <a:buNone/>
              <a:defRPr sz="1624" b="1"/>
            </a:lvl2pPr>
            <a:lvl3pPr marL="742676" indent="0">
              <a:buNone/>
              <a:defRPr sz="1462" b="1"/>
            </a:lvl3pPr>
            <a:lvl4pPr marL="1114014" indent="0">
              <a:buNone/>
              <a:defRPr sz="1300" b="1"/>
            </a:lvl4pPr>
            <a:lvl5pPr marL="1485351" indent="0">
              <a:buNone/>
              <a:defRPr sz="1300" b="1"/>
            </a:lvl5pPr>
            <a:lvl6pPr marL="1856689" indent="0">
              <a:buNone/>
              <a:defRPr sz="1300" b="1"/>
            </a:lvl6pPr>
            <a:lvl7pPr marL="2228027" indent="0">
              <a:buNone/>
              <a:defRPr sz="1300" b="1"/>
            </a:lvl7pPr>
            <a:lvl8pPr marL="2599365" indent="0">
              <a:buNone/>
              <a:defRPr sz="1300" b="1"/>
            </a:lvl8pPr>
            <a:lvl9pPr marL="2970703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5C69A-A955-42BE-B1AA-1F32ED5FD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109" y="2505075"/>
            <a:ext cx="418935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D6FF7-9C50-448C-BF81-BEF3F0501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3305" y="1681163"/>
            <a:ext cx="4209990" cy="823912"/>
          </a:xfrm>
        </p:spPr>
        <p:txBody>
          <a:bodyPr anchor="b"/>
          <a:lstStyle>
            <a:lvl1pPr marL="0" indent="0">
              <a:buNone/>
              <a:defRPr sz="1949" b="1"/>
            </a:lvl1pPr>
            <a:lvl2pPr marL="371338" indent="0">
              <a:buNone/>
              <a:defRPr sz="1624" b="1"/>
            </a:lvl2pPr>
            <a:lvl3pPr marL="742676" indent="0">
              <a:buNone/>
              <a:defRPr sz="1462" b="1"/>
            </a:lvl3pPr>
            <a:lvl4pPr marL="1114014" indent="0">
              <a:buNone/>
              <a:defRPr sz="1300" b="1"/>
            </a:lvl4pPr>
            <a:lvl5pPr marL="1485351" indent="0">
              <a:buNone/>
              <a:defRPr sz="1300" b="1"/>
            </a:lvl5pPr>
            <a:lvl6pPr marL="1856689" indent="0">
              <a:buNone/>
              <a:defRPr sz="1300" b="1"/>
            </a:lvl6pPr>
            <a:lvl7pPr marL="2228027" indent="0">
              <a:buNone/>
              <a:defRPr sz="1300" b="1"/>
            </a:lvl7pPr>
            <a:lvl8pPr marL="2599365" indent="0">
              <a:buNone/>
              <a:defRPr sz="1300" b="1"/>
            </a:lvl8pPr>
            <a:lvl9pPr marL="2970703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85C5C-B3F3-46C4-A288-08A2455F8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3305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EBF45-115A-43B8-BBCA-1F7CDFBE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8920E-03CE-43B8-9EC0-096CF5BE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4797D-27E4-4C0C-94A3-410201F7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699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4C13-1C25-4219-BCC1-7B549FB8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87FBA-41A7-4073-A084-CE2579AA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BBDBE-886E-462B-BD60-E4FAB0E9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F3331-11FF-4E0F-AFA2-B076DD90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506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621450-D893-480D-827C-06146F4F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18DA3-1FFC-4910-BE7A-ADE91190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16F97-C158-4B67-BB12-7D3F5FD3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6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0CE0-0D3A-4ACD-8558-C03A4060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2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0644-BFD9-40EF-A6E9-2A4B2FF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991" y="987426"/>
            <a:ext cx="5013305" cy="4873625"/>
          </a:xfrm>
        </p:spPr>
        <p:txBody>
          <a:bodyPr/>
          <a:lstStyle>
            <a:lvl1pPr>
              <a:defRPr sz="2599"/>
            </a:lvl1pPr>
            <a:lvl2pPr>
              <a:defRPr sz="2274"/>
            </a:lvl2pPr>
            <a:lvl3pPr>
              <a:defRPr sz="1949"/>
            </a:lvl3pPr>
            <a:lvl4pPr>
              <a:defRPr sz="1624"/>
            </a:lvl4pPr>
            <a:lvl5pPr>
              <a:defRPr sz="1624"/>
            </a:lvl5pPr>
            <a:lvl6pPr>
              <a:defRPr sz="1624"/>
            </a:lvl6pPr>
            <a:lvl7pPr>
              <a:defRPr sz="1624"/>
            </a:lvl7pPr>
            <a:lvl8pPr>
              <a:defRPr sz="1624"/>
            </a:lvl8pPr>
            <a:lvl9pPr>
              <a:defRPr sz="162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C8A1A-B8DA-4B0D-89C3-83E9E7A3A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338" indent="0">
              <a:buNone/>
              <a:defRPr sz="1137"/>
            </a:lvl2pPr>
            <a:lvl3pPr marL="742676" indent="0">
              <a:buNone/>
              <a:defRPr sz="975"/>
            </a:lvl3pPr>
            <a:lvl4pPr marL="1114014" indent="0">
              <a:buNone/>
              <a:defRPr sz="812"/>
            </a:lvl4pPr>
            <a:lvl5pPr marL="1485351" indent="0">
              <a:buNone/>
              <a:defRPr sz="812"/>
            </a:lvl5pPr>
            <a:lvl6pPr marL="1856689" indent="0">
              <a:buNone/>
              <a:defRPr sz="812"/>
            </a:lvl6pPr>
            <a:lvl7pPr marL="2228027" indent="0">
              <a:buNone/>
              <a:defRPr sz="812"/>
            </a:lvl7pPr>
            <a:lvl8pPr marL="2599365" indent="0">
              <a:buNone/>
              <a:defRPr sz="812"/>
            </a:lvl8pPr>
            <a:lvl9pPr marL="2970703" indent="0">
              <a:buNone/>
              <a:defRPr sz="81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6E28-F81E-4F4E-90F8-D8AC61E71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B274F-88B4-41B8-9686-9D469373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530A2-20BC-4EC1-B033-91E578D3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0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1AC4-5432-4601-A216-09422D6E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2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6E39C-4FDB-46CF-927A-4FE8094FD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9991" y="987426"/>
            <a:ext cx="5013305" cy="4873625"/>
          </a:xfrm>
        </p:spPr>
        <p:txBody>
          <a:bodyPr/>
          <a:lstStyle>
            <a:lvl1pPr marL="0" indent="0">
              <a:buNone/>
              <a:defRPr sz="2599"/>
            </a:lvl1pPr>
            <a:lvl2pPr marL="371338" indent="0">
              <a:buNone/>
              <a:defRPr sz="2274"/>
            </a:lvl2pPr>
            <a:lvl3pPr marL="742676" indent="0">
              <a:buNone/>
              <a:defRPr sz="1949"/>
            </a:lvl3pPr>
            <a:lvl4pPr marL="1114014" indent="0">
              <a:buNone/>
              <a:defRPr sz="1624"/>
            </a:lvl4pPr>
            <a:lvl5pPr marL="1485351" indent="0">
              <a:buNone/>
              <a:defRPr sz="1624"/>
            </a:lvl5pPr>
            <a:lvl6pPr marL="1856689" indent="0">
              <a:buNone/>
              <a:defRPr sz="1624"/>
            </a:lvl6pPr>
            <a:lvl7pPr marL="2228027" indent="0">
              <a:buNone/>
              <a:defRPr sz="1624"/>
            </a:lvl7pPr>
            <a:lvl8pPr marL="2599365" indent="0">
              <a:buNone/>
              <a:defRPr sz="1624"/>
            </a:lvl8pPr>
            <a:lvl9pPr marL="2970703" indent="0">
              <a:buNone/>
              <a:defRPr sz="162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10ADC-015B-4A35-A019-33DDA9D11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338" indent="0">
              <a:buNone/>
              <a:defRPr sz="1137"/>
            </a:lvl2pPr>
            <a:lvl3pPr marL="742676" indent="0">
              <a:buNone/>
              <a:defRPr sz="975"/>
            </a:lvl3pPr>
            <a:lvl4pPr marL="1114014" indent="0">
              <a:buNone/>
              <a:defRPr sz="812"/>
            </a:lvl4pPr>
            <a:lvl5pPr marL="1485351" indent="0">
              <a:buNone/>
              <a:defRPr sz="812"/>
            </a:lvl5pPr>
            <a:lvl6pPr marL="1856689" indent="0">
              <a:buNone/>
              <a:defRPr sz="812"/>
            </a:lvl6pPr>
            <a:lvl7pPr marL="2228027" indent="0">
              <a:buNone/>
              <a:defRPr sz="812"/>
            </a:lvl7pPr>
            <a:lvl8pPr marL="2599365" indent="0">
              <a:buNone/>
              <a:defRPr sz="812"/>
            </a:lvl8pPr>
            <a:lvl9pPr marL="2970703" indent="0">
              <a:buNone/>
              <a:defRPr sz="81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19CB2-490E-4276-9B60-EAA4EA42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BCCF0-03DA-415A-B239-3C0F943E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F5895-C06B-41FE-B594-144181CB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80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DE17-14EE-413B-84DD-CD267C07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9FB0-DA3F-4CA8-BC01-24B24C56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FF82-66B6-4053-8975-1D217ECB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030E-3CCF-4E55-AC73-306321CC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4D13-4BB4-4D94-A304-FA8F92E8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86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A8AFF-E7EF-44F2-ADEF-B6E942C0C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6709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5AB4B-DCAE-4641-9F21-75FB8E091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0819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5282F-82F7-41FA-8F00-4D95C5CA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B8C18-A1D8-4029-9261-64678E4B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DB6B5-8640-4D91-B33E-8FEDD9BA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00"/>
            <a:ext cx="8470900" cy="71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2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5178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71337"/>
            <a:ext cx="437515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371337"/>
            <a:ext cx="4376737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98525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4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06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44500" y="1431925"/>
          <a:ext cx="4297363" cy="2208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marL="91433" marR="91433"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59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91433" marR="91433"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4500" y="3933825"/>
          <a:ext cx="4297363" cy="2208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marL="91433" marR="91433"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59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91433" marR="91433"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181600" y="1431925"/>
          <a:ext cx="4297363" cy="2208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marL="91433" marR="91433"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59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91433" marR="91433"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181600" y="3933825"/>
          <a:ext cx="4297363" cy="2208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marL="91433" marR="91433"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59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91433" marR="91433"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4500" y="18161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44500" y="43180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181600" y="18161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181600" y="43180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829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113" y="1381125"/>
            <a:ext cx="8763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Supporting Points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9852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What is the Key Takeaway from the Slide?</a:t>
            </a:r>
          </a:p>
        </p:txBody>
      </p:sp>
      <p:sp>
        <p:nvSpPr>
          <p:cNvPr id="1028" name="Rectangle 111"/>
          <p:cNvSpPr>
            <a:spLocks noChangeArrowheads="1"/>
          </p:cNvSpPr>
          <p:nvPr/>
        </p:nvSpPr>
        <p:spPr bwMode="auto">
          <a:xfrm>
            <a:off x="4437063" y="2957513"/>
            <a:ext cx="99028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507538" y="6492875"/>
            <a:ext cx="1873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>
              <a:defRPr/>
            </a:pPr>
            <a:fld id="{F7E38F3B-C97D-494B-9582-8D2B6FA9E401}" type="slidenum">
              <a:rPr lang="en-US" altLang="en-US" sz="1200" smtClean="0"/>
              <a:pPr algn="r"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1030" name="TextBox 6"/>
          <p:cNvSpPr txBox="1">
            <a:spLocks noChangeArrowheads="1"/>
          </p:cNvSpPr>
          <p:nvPr/>
        </p:nvSpPr>
        <p:spPr bwMode="auto">
          <a:xfrm>
            <a:off x="182563" y="6492875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l">
              <a:defRPr/>
            </a:pPr>
            <a:r>
              <a:rPr lang="en-US" altLang="en-US" sz="1200" i="1">
                <a:solidFill>
                  <a:srgbClr val="7F7F7F"/>
                </a:solidFill>
              </a:rPr>
              <a:t>Mu Sigma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77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312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0" fontAlgn="base" hangingPunct="0">
        <a:spcBef>
          <a:spcPct val="100000"/>
        </a:spcBef>
        <a:spcAft>
          <a:spcPct val="0"/>
        </a:spcAft>
        <a:buClr>
          <a:srgbClr val="003399"/>
        </a:buClr>
        <a:buFont typeface="Webdings" panose="05030102010509060703" pitchFamily="18" charset="2"/>
        <a:buChar char="4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88" indent="-160338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anose="020B0604020202020204" pitchFamily="34" charset="0"/>
        <a:buChar char="»"/>
        <a:defRPr sz="1300">
          <a:solidFill>
            <a:schemeClr val="tx1"/>
          </a:solidFill>
          <a:latin typeface="+mn-lt"/>
        </a:defRPr>
      </a:lvl3pPr>
      <a:lvl4pPr marL="855663" indent="-173038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88" indent="-115888" algn="l" rtl="0" eaLnBrk="0" fontAlgn="base" hangingPunct="0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anose="020B0604020202020204" pitchFamily="34" charset="0"/>
        <a:buChar char="»"/>
        <a:defRPr sz="120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113" y="1381125"/>
            <a:ext cx="8763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4437063" y="2957513"/>
            <a:ext cx="9902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507496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2880" y="649224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42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291" r:id="rId13"/>
    <p:sldLayoutId id="2147484292" r:id="rId14"/>
    <p:sldLayoutId id="2147484293" r:id="rId15"/>
    <p:sldLayoutId id="2147484294" r:id="rId16"/>
    <p:sldLayoutId id="2147484295" r:id="rId17"/>
    <p:sldLayoutId id="2147484296" r:id="rId18"/>
    <p:sldLayoutId id="2147484297" r:id="rId19"/>
    <p:sldLayoutId id="2147484298" r:id="rId20"/>
    <p:sldLayoutId id="214748429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88" indent="-1603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/>
          </a:solidFill>
          <a:latin typeface="+mn-lt"/>
        </a:defRPr>
      </a:lvl3pPr>
      <a:lvl4pPr marL="855663" indent="-1730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88" indent="-1158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F3B91-BA5D-4751-B931-0D817799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19" y="365126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0E5D4-FBB6-4E0E-AF4F-DFB3B6F5D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F1F25-BECD-483F-BB06-4D53F82B7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0819" y="6356351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CD915-B13F-499C-A787-87C8C16C815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F58AC-CC29-4633-9139-5B0E26AA7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0311" y="6356351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05E85-EF58-462D-B3C4-63298E135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3870" y="6356351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5C617-018D-4CF9-9262-F34B552A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5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</p:sldLayoutIdLst>
  <p:txStyles>
    <p:titleStyle>
      <a:lvl1pPr algn="l" defTabSz="742676" rtl="0" eaLnBrk="1" latinLnBrk="0" hangingPunct="1">
        <a:lnSpc>
          <a:spcPct val="90000"/>
        </a:lnSpc>
        <a:spcBef>
          <a:spcPct val="0"/>
        </a:spcBef>
        <a:buNone/>
        <a:defRPr sz="3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669" indent="-185669" algn="l" defTabSz="74267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274" kern="1200">
          <a:solidFill>
            <a:schemeClr val="tx1"/>
          </a:solidFill>
          <a:latin typeface="+mn-lt"/>
          <a:ea typeface="+mn-ea"/>
          <a:cs typeface="+mn-cs"/>
        </a:defRPr>
      </a:lvl1pPr>
      <a:lvl2pPr marL="557007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28345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3pPr>
      <a:lvl4pPr marL="1299682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671020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2042358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413696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785034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3156372" indent="-185669" algn="l" defTabSz="742676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338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676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4014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351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6689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8027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99365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0703" algn="l" defTabSz="742676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5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674972"/>
              </p:ext>
            </p:extLst>
          </p:nvPr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0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684588" y="4094163"/>
            <a:ext cx="250983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1154113" y="5786438"/>
            <a:ext cx="756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 u="sng">
                <a:solidFill>
                  <a:schemeClr val="bg1"/>
                </a:solidFill>
              </a:rPr>
              <a:t>Proprietary Information</a:t>
            </a:r>
            <a:endParaRPr lang="en-US" altLang="en-US" sz="1000" u="sng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000" u="sng">
              <a:solidFill>
                <a:schemeClr val="bg1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838200" y="6045200"/>
            <a:ext cx="820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100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altLang="en-US" sz="100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>
                <a:solidFill>
                  <a:schemeClr val="bg1"/>
                </a:solidFill>
              </a:rPr>
              <a:t>	</a:t>
            </a:r>
            <a:r>
              <a:rPr lang="en-US" altLang="en-US" sz="1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994859"/>
              </p:ext>
            </p:extLst>
          </p:nvPr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1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684588" y="4094163"/>
            <a:ext cx="250983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</a:rPr>
              <a:t>July, 2018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54113" y="5786438"/>
            <a:ext cx="756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tabLst>
                <a:tab pos="2971800" algn="ctr"/>
                <a:tab pos="5943600" algn="r"/>
              </a:tabLs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 u="sng">
                <a:solidFill>
                  <a:schemeClr val="bg1"/>
                </a:solidFill>
              </a:rPr>
              <a:t>Proprietary Information</a:t>
            </a:r>
            <a:endParaRPr lang="en-US" altLang="en-US" sz="1000" u="sng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000" u="sng">
              <a:solidFill>
                <a:schemeClr val="bg1"/>
              </a:solidFill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838200" y="6045200"/>
            <a:ext cx="820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alt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1" dirty="0">
                <a:solidFill>
                  <a:schemeClr val="bg1"/>
                </a:solidFill>
              </a:rPr>
              <a:t>	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Box 23"/>
          <p:cNvSpPr txBox="1">
            <a:spLocks noChangeArrowheads="1"/>
          </p:cNvSpPr>
          <p:nvPr/>
        </p:nvSpPr>
        <p:spPr bwMode="auto">
          <a:xfrm>
            <a:off x="3241675" y="3556000"/>
            <a:ext cx="340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2000" b="1" i="1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16" name="Straight Connector 25"/>
          <p:cNvCxnSpPr>
            <a:cxnSpLocks noChangeShapeType="1"/>
          </p:cNvCxnSpPr>
          <p:nvPr/>
        </p:nvCxnSpPr>
        <p:spPr bwMode="auto">
          <a:xfrm flipV="1">
            <a:off x="4157663" y="3951288"/>
            <a:ext cx="15541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itle Placeholder 13"/>
          <p:cNvSpPr txBox="1">
            <a:spLocks/>
          </p:cNvSpPr>
          <p:nvPr/>
        </p:nvSpPr>
        <p:spPr bwMode="auto">
          <a:xfrm>
            <a:off x="1872343" y="2467429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Mu Sigma - Food Wastage Optimization in Cafeteria</a:t>
            </a:r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1873250" y="2971800"/>
            <a:ext cx="6858000" cy="457200"/>
          </a:xfrm>
          <a:prstGeom prst="rect">
            <a:avLst/>
          </a:prstGeo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Font typeface="Webdings" panose="05030102010509060703" pitchFamily="18" charset="2"/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»"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8558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36041" y="4137757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B9155-F961-4749-B29B-2D1E153EC431}"/>
              </a:ext>
            </a:extLst>
          </p:cNvPr>
          <p:cNvSpPr/>
          <p:nvPr/>
        </p:nvSpPr>
        <p:spPr bwMode="auto">
          <a:xfrm>
            <a:off x="5939671" y="5743402"/>
            <a:ext cx="207476" cy="207476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74267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rPr>
              <a:t>6</a:t>
            </a:r>
          </a:p>
        </p:txBody>
      </p:sp>
      <p:sp>
        <p:nvSpPr>
          <p:cNvPr id="49" name="Freeform 84">
            <a:extLst>
              <a:ext uri="{FF2B5EF4-FFF2-40B4-BE49-F238E27FC236}">
                <a16:creationId xmlns:a16="http://schemas.microsoft.com/office/drawing/2014/main" id="{A5A7F8C3-0840-4FCD-B178-29711BD5ED4F}"/>
              </a:ext>
            </a:extLst>
          </p:cNvPr>
          <p:cNvSpPr>
            <a:spLocks/>
          </p:cNvSpPr>
          <p:nvPr/>
        </p:nvSpPr>
        <p:spPr bwMode="auto">
          <a:xfrm>
            <a:off x="5574926" y="3531547"/>
            <a:ext cx="954963" cy="952912"/>
          </a:xfrm>
          <a:custGeom>
            <a:avLst/>
            <a:gdLst>
              <a:gd name="T0" fmla="*/ 1172 w 1182"/>
              <a:gd name="T1" fmla="*/ 706 h 1179"/>
              <a:gd name="T2" fmla="*/ 1182 w 1182"/>
              <a:gd name="T3" fmla="*/ 619 h 1179"/>
              <a:gd name="T4" fmla="*/ 1082 w 1182"/>
              <a:gd name="T5" fmla="*/ 588 h 1179"/>
              <a:gd name="T6" fmla="*/ 1075 w 1182"/>
              <a:gd name="T7" fmla="*/ 511 h 1179"/>
              <a:gd name="T8" fmla="*/ 1168 w 1182"/>
              <a:gd name="T9" fmla="*/ 459 h 1179"/>
              <a:gd name="T10" fmla="*/ 1143 w 1182"/>
              <a:gd name="T11" fmla="*/ 377 h 1179"/>
              <a:gd name="T12" fmla="*/ 1038 w 1182"/>
              <a:gd name="T13" fmla="*/ 389 h 1179"/>
              <a:gd name="T14" fmla="*/ 999 w 1182"/>
              <a:gd name="T15" fmla="*/ 319 h 1179"/>
              <a:gd name="T16" fmla="*/ 1062 w 1182"/>
              <a:gd name="T17" fmla="*/ 234 h 1179"/>
              <a:gd name="T18" fmla="*/ 1006 w 1182"/>
              <a:gd name="T19" fmla="*/ 171 h 1179"/>
              <a:gd name="T20" fmla="*/ 916 w 1182"/>
              <a:gd name="T21" fmla="*/ 224 h 1179"/>
              <a:gd name="T22" fmla="*/ 850 w 1182"/>
              <a:gd name="T23" fmla="*/ 175 h 1179"/>
              <a:gd name="T24" fmla="*/ 873 w 1182"/>
              <a:gd name="T25" fmla="*/ 72 h 1179"/>
              <a:gd name="T26" fmla="*/ 797 w 1182"/>
              <a:gd name="T27" fmla="*/ 37 h 1179"/>
              <a:gd name="T28" fmla="*/ 735 w 1182"/>
              <a:gd name="T29" fmla="*/ 123 h 1179"/>
              <a:gd name="T30" fmla="*/ 654 w 1182"/>
              <a:gd name="T31" fmla="*/ 105 h 1179"/>
              <a:gd name="T32" fmla="*/ 633 w 1182"/>
              <a:gd name="T33" fmla="*/ 2 h 1179"/>
              <a:gd name="T34" fmla="*/ 591 w 1182"/>
              <a:gd name="T35" fmla="*/ 0 h 1179"/>
              <a:gd name="T36" fmla="*/ 549 w 1182"/>
              <a:gd name="T37" fmla="*/ 2 h 1179"/>
              <a:gd name="T38" fmla="*/ 528 w 1182"/>
              <a:gd name="T39" fmla="*/ 105 h 1179"/>
              <a:gd name="T40" fmla="*/ 447 w 1182"/>
              <a:gd name="T41" fmla="*/ 123 h 1179"/>
              <a:gd name="T42" fmla="*/ 386 w 1182"/>
              <a:gd name="T43" fmla="*/ 37 h 1179"/>
              <a:gd name="T44" fmla="*/ 310 w 1182"/>
              <a:gd name="T45" fmla="*/ 72 h 1179"/>
              <a:gd name="T46" fmla="*/ 333 w 1182"/>
              <a:gd name="T47" fmla="*/ 175 h 1179"/>
              <a:gd name="T48" fmla="*/ 267 w 1182"/>
              <a:gd name="T49" fmla="*/ 224 h 1179"/>
              <a:gd name="T50" fmla="*/ 176 w 1182"/>
              <a:gd name="T51" fmla="*/ 171 h 1179"/>
              <a:gd name="T52" fmla="*/ 120 w 1182"/>
              <a:gd name="T53" fmla="*/ 234 h 1179"/>
              <a:gd name="T54" fmla="*/ 183 w 1182"/>
              <a:gd name="T55" fmla="*/ 319 h 1179"/>
              <a:gd name="T56" fmla="*/ 144 w 1182"/>
              <a:gd name="T57" fmla="*/ 389 h 1179"/>
              <a:gd name="T58" fmla="*/ 40 w 1182"/>
              <a:gd name="T59" fmla="*/ 377 h 1179"/>
              <a:gd name="T60" fmla="*/ 14 w 1182"/>
              <a:gd name="T61" fmla="*/ 459 h 1179"/>
              <a:gd name="T62" fmla="*/ 107 w 1182"/>
              <a:gd name="T63" fmla="*/ 511 h 1179"/>
              <a:gd name="T64" fmla="*/ 100 w 1182"/>
              <a:gd name="T65" fmla="*/ 588 h 1179"/>
              <a:gd name="T66" fmla="*/ 0 w 1182"/>
              <a:gd name="T67" fmla="*/ 619 h 1179"/>
              <a:gd name="T68" fmla="*/ 10 w 1182"/>
              <a:gd name="T69" fmla="*/ 706 h 1179"/>
              <a:gd name="T70" fmla="*/ 116 w 1182"/>
              <a:gd name="T71" fmla="*/ 716 h 1179"/>
              <a:gd name="T72" fmla="*/ 140 w 1182"/>
              <a:gd name="T73" fmla="*/ 786 h 1179"/>
              <a:gd name="T74" fmla="*/ 61 w 1182"/>
              <a:gd name="T75" fmla="*/ 856 h 1179"/>
              <a:gd name="T76" fmla="*/ 107 w 1182"/>
              <a:gd name="T77" fmla="*/ 932 h 1179"/>
              <a:gd name="T78" fmla="*/ 207 w 1182"/>
              <a:gd name="T79" fmla="*/ 898 h 1179"/>
              <a:gd name="T80" fmla="*/ 256 w 1182"/>
              <a:gd name="T81" fmla="*/ 951 h 1179"/>
              <a:gd name="T82" fmla="*/ 212 w 1182"/>
              <a:gd name="T83" fmla="*/ 1047 h 1179"/>
              <a:gd name="T84" fmla="*/ 285 w 1182"/>
              <a:gd name="T85" fmla="*/ 1099 h 1179"/>
              <a:gd name="T86" fmla="*/ 363 w 1182"/>
              <a:gd name="T87" fmla="*/ 1027 h 1179"/>
              <a:gd name="T88" fmla="*/ 427 w 1182"/>
              <a:gd name="T89" fmla="*/ 1055 h 1179"/>
              <a:gd name="T90" fmla="*/ 426 w 1182"/>
              <a:gd name="T91" fmla="*/ 1161 h 1179"/>
              <a:gd name="T92" fmla="*/ 514 w 1182"/>
              <a:gd name="T93" fmla="*/ 1179 h 1179"/>
              <a:gd name="T94" fmla="*/ 557 w 1182"/>
              <a:gd name="T95" fmla="*/ 1082 h 1179"/>
              <a:gd name="T96" fmla="*/ 591 w 1182"/>
              <a:gd name="T97" fmla="*/ 1083 h 1179"/>
              <a:gd name="T98" fmla="*/ 626 w 1182"/>
              <a:gd name="T99" fmla="*/ 1082 h 1179"/>
              <a:gd name="T100" fmla="*/ 668 w 1182"/>
              <a:gd name="T101" fmla="*/ 1179 h 1179"/>
              <a:gd name="T102" fmla="*/ 756 w 1182"/>
              <a:gd name="T103" fmla="*/ 1161 h 1179"/>
              <a:gd name="T104" fmla="*/ 755 w 1182"/>
              <a:gd name="T105" fmla="*/ 1055 h 1179"/>
              <a:gd name="T106" fmla="*/ 819 w 1182"/>
              <a:gd name="T107" fmla="*/ 1027 h 1179"/>
              <a:gd name="T108" fmla="*/ 897 w 1182"/>
              <a:gd name="T109" fmla="*/ 1099 h 1179"/>
              <a:gd name="T110" fmla="*/ 970 w 1182"/>
              <a:gd name="T111" fmla="*/ 1047 h 1179"/>
              <a:gd name="T112" fmla="*/ 927 w 1182"/>
              <a:gd name="T113" fmla="*/ 951 h 1179"/>
              <a:gd name="T114" fmla="*/ 975 w 1182"/>
              <a:gd name="T115" fmla="*/ 898 h 1179"/>
              <a:gd name="T116" fmla="*/ 1076 w 1182"/>
              <a:gd name="T117" fmla="*/ 932 h 1179"/>
              <a:gd name="T118" fmla="*/ 1121 w 1182"/>
              <a:gd name="T119" fmla="*/ 856 h 1179"/>
              <a:gd name="T120" fmla="*/ 1042 w 1182"/>
              <a:gd name="T121" fmla="*/ 786 h 1179"/>
              <a:gd name="T122" fmla="*/ 1066 w 1182"/>
              <a:gd name="T123" fmla="*/ 716 h 1179"/>
              <a:gd name="T124" fmla="*/ 1172 w 1182"/>
              <a:gd name="T125" fmla="*/ 706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82" h="1179">
                <a:moveTo>
                  <a:pt x="1172" y="706"/>
                </a:moveTo>
                <a:cubicBezTo>
                  <a:pt x="1177" y="678"/>
                  <a:pt x="1181" y="649"/>
                  <a:pt x="1182" y="619"/>
                </a:cubicBezTo>
                <a:cubicBezTo>
                  <a:pt x="1082" y="588"/>
                  <a:pt x="1082" y="588"/>
                  <a:pt x="1082" y="588"/>
                </a:cubicBezTo>
                <a:cubicBezTo>
                  <a:pt x="1082" y="562"/>
                  <a:pt x="1080" y="536"/>
                  <a:pt x="1075" y="511"/>
                </a:cubicBezTo>
                <a:cubicBezTo>
                  <a:pt x="1168" y="459"/>
                  <a:pt x="1168" y="459"/>
                  <a:pt x="1168" y="459"/>
                </a:cubicBezTo>
                <a:cubicBezTo>
                  <a:pt x="1161" y="431"/>
                  <a:pt x="1153" y="403"/>
                  <a:pt x="1143" y="377"/>
                </a:cubicBezTo>
                <a:cubicBezTo>
                  <a:pt x="1038" y="389"/>
                  <a:pt x="1038" y="389"/>
                  <a:pt x="1038" y="389"/>
                </a:cubicBezTo>
                <a:cubicBezTo>
                  <a:pt x="1027" y="364"/>
                  <a:pt x="1014" y="341"/>
                  <a:pt x="999" y="319"/>
                </a:cubicBezTo>
                <a:cubicBezTo>
                  <a:pt x="1062" y="234"/>
                  <a:pt x="1062" y="234"/>
                  <a:pt x="1062" y="234"/>
                </a:cubicBezTo>
                <a:cubicBezTo>
                  <a:pt x="1045" y="211"/>
                  <a:pt x="1026" y="190"/>
                  <a:pt x="1006" y="171"/>
                </a:cubicBezTo>
                <a:cubicBezTo>
                  <a:pt x="916" y="224"/>
                  <a:pt x="916" y="224"/>
                  <a:pt x="916" y="224"/>
                </a:cubicBezTo>
                <a:cubicBezTo>
                  <a:pt x="895" y="206"/>
                  <a:pt x="873" y="189"/>
                  <a:pt x="850" y="175"/>
                </a:cubicBezTo>
                <a:cubicBezTo>
                  <a:pt x="873" y="72"/>
                  <a:pt x="873" y="72"/>
                  <a:pt x="873" y="72"/>
                </a:cubicBezTo>
                <a:cubicBezTo>
                  <a:pt x="848" y="58"/>
                  <a:pt x="823" y="47"/>
                  <a:pt x="797" y="37"/>
                </a:cubicBezTo>
                <a:cubicBezTo>
                  <a:pt x="735" y="123"/>
                  <a:pt x="735" y="123"/>
                  <a:pt x="735" y="123"/>
                </a:cubicBezTo>
                <a:cubicBezTo>
                  <a:pt x="709" y="115"/>
                  <a:pt x="682" y="109"/>
                  <a:pt x="654" y="105"/>
                </a:cubicBezTo>
                <a:cubicBezTo>
                  <a:pt x="633" y="2"/>
                  <a:pt x="633" y="2"/>
                  <a:pt x="633" y="2"/>
                </a:cubicBezTo>
                <a:cubicBezTo>
                  <a:pt x="619" y="1"/>
                  <a:pt x="605" y="0"/>
                  <a:pt x="591" y="0"/>
                </a:cubicBezTo>
                <a:cubicBezTo>
                  <a:pt x="577" y="0"/>
                  <a:pt x="563" y="1"/>
                  <a:pt x="549" y="2"/>
                </a:cubicBezTo>
                <a:cubicBezTo>
                  <a:pt x="528" y="105"/>
                  <a:pt x="528" y="105"/>
                  <a:pt x="528" y="105"/>
                </a:cubicBezTo>
                <a:cubicBezTo>
                  <a:pt x="500" y="109"/>
                  <a:pt x="473" y="115"/>
                  <a:pt x="447" y="123"/>
                </a:cubicBezTo>
                <a:cubicBezTo>
                  <a:pt x="386" y="37"/>
                  <a:pt x="386" y="37"/>
                  <a:pt x="386" y="37"/>
                </a:cubicBezTo>
                <a:cubicBezTo>
                  <a:pt x="359" y="47"/>
                  <a:pt x="334" y="58"/>
                  <a:pt x="310" y="72"/>
                </a:cubicBezTo>
                <a:cubicBezTo>
                  <a:pt x="333" y="175"/>
                  <a:pt x="333" y="175"/>
                  <a:pt x="333" y="175"/>
                </a:cubicBezTo>
                <a:cubicBezTo>
                  <a:pt x="309" y="189"/>
                  <a:pt x="287" y="206"/>
                  <a:pt x="267" y="224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6" y="190"/>
                  <a:pt x="137" y="211"/>
                  <a:pt x="120" y="234"/>
                </a:cubicBezTo>
                <a:cubicBezTo>
                  <a:pt x="183" y="319"/>
                  <a:pt x="183" y="319"/>
                  <a:pt x="183" y="319"/>
                </a:cubicBezTo>
                <a:cubicBezTo>
                  <a:pt x="168" y="341"/>
                  <a:pt x="155" y="364"/>
                  <a:pt x="144" y="389"/>
                </a:cubicBezTo>
                <a:cubicBezTo>
                  <a:pt x="40" y="377"/>
                  <a:pt x="40" y="377"/>
                  <a:pt x="40" y="377"/>
                </a:cubicBezTo>
                <a:cubicBezTo>
                  <a:pt x="29" y="403"/>
                  <a:pt x="21" y="431"/>
                  <a:pt x="14" y="459"/>
                </a:cubicBezTo>
                <a:cubicBezTo>
                  <a:pt x="107" y="511"/>
                  <a:pt x="107" y="511"/>
                  <a:pt x="107" y="511"/>
                </a:cubicBezTo>
                <a:cubicBezTo>
                  <a:pt x="103" y="536"/>
                  <a:pt x="100" y="562"/>
                  <a:pt x="100" y="588"/>
                </a:cubicBezTo>
                <a:cubicBezTo>
                  <a:pt x="0" y="619"/>
                  <a:pt x="0" y="619"/>
                  <a:pt x="0" y="619"/>
                </a:cubicBezTo>
                <a:cubicBezTo>
                  <a:pt x="1" y="649"/>
                  <a:pt x="5" y="678"/>
                  <a:pt x="10" y="706"/>
                </a:cubicBezTo>
                <a:cubicBezTo>
                  <a:pt x="116" y="716"/>
                  <a:pt x="116" y="716"/>
                  <a:pt x="116" y="716"/>
                </a:cubicBezTo>
                <a:cubicBezTo>
                  <a:pt x="122" y="740"/>
                  <a:pt x="130" y="764"/>
                  <a:pt x="140" y="786"/>
                </a:cubicBezTo>
                <a:cubicBezTo>
                  <a:pt x="61" y="856"/>
                  <a:pt x="61" y="856"/>
                  <a:pt x="61" y="856"/>
                </a:cubicBezTo>
                <a:cubicBezTo>
                  <a:pt x="74" y="883"/>
                  <a:pt x="90" y="908"/>
                  <a:pt x="107" y="932"/>
                </a:cubicBezTo>
                <a:cubicBezTo>
                  <a:pt x="207" y="898"/>
                  <a:pt x="207" y="898"/>
                  <a:pt x="207" y="898"/>
                </a:cubicBezTo>
                <a:cubicBezTo>
                  <a:pt x="222" y="917"/>
                  <a:pt x="238" y="934"/>
                  <a:pt x="256" y="951"/>
                </a:cubicBezTo>
                <a:cubicBezTo>
                  <a:pt x="212" y="1047"/>
                  <a:pt x="212" y="1047"/>
                  <a:pt x="212" y="1047"/>
                </a:cubicBezTo>
                <a:cubicBezTo>
                  <a:pt x="235" y="1066"/>
                  <a:pt x="259" y="1083"/>
                  <a:pt x="285" y="1099"/>
                </a:cubicBezTo>
                <a:cubicBezTo>
                  <a:pt x="363" y="1027"/>
                  <a:pt x="363" y="1027"/>
                  <a:pt x="363" y="1027"/>
                </a:cubicBezTo>
                <a:cubicBezTo>
                  <a:pt x="384" y="1038"/>
                  <a:pt x="405" y="1047"/>
                  <a:pt x="427" y="1055"/>
                </a:cubicBezTo>
                <a:cubicBezTo>
                  <a:pt x="426" y="1161"/>
                  <a:pt x="426" y="1161"/>
                  <a:pt x="426" y="1161"/>
                </a:cubicBezTo>
                <a:cubicBezTo>
                  <a:pt x="455" y="1169"/>
                  <a:pt x="484" y="1175"/>
                  <a:pt x="514" y="1179"/>
                </a:cubicBezTo>
                <a:cubicBezTo>
                  <a:pt x="557" y="1082"/>
                  <a:pt x="557" y="1082"/>
                  <a:pt x="557" y="1082"/>
                </a:cubicBezTo>
                <a:cubicBezTo>
                  <a:pt x="568" y="1083"/>
                  <a:pt x="580" y="1083"/>
                  <a:pt x="591" y="1083"/>
                </a:cubicBezTo>
                <a:cubicBezTo>
                  <a:pt x="603" y="1083"/>
                  <a:pt x="614" y="1083"/>
                  <a:pt x="626" y="1082"/>
                </a:cubicBezTo>
                <a:cubicBezTo>
                  <a:pt x="668" y="1179"/>
                  <a:pt x="668" y="1179"/>
                  <a:pt x="668" y="1179"/>
                </a:cubicBezTo>
                <a:cubicBezTo>
                  <a:pt x="698" y="1175"/>
                  <a:pt x="728" y="1169"/>
                  <a:pt x="756" y="1161"/>
                </a:cubicBezTo>
                <a:cubicBezTo>
                  <a:pt x="755" y="1055"/>
                  <a:pt x="755" y="1055"/>
                  <a:pt x="755" y="1055"/>
                </a:cubicBezTo>
                <a:cubicBezTo>
                  <a:pt x="777" y="1047"/>
                  <a:pt x="799" y="1038"/>
                  <a:pt x="819" y="1027"/>
                </a:cubicBezTo>
                <a:cubicBezTo>
                  <a:pt x="897" y="1099"/>
                  <a:pt x="897" y="1099"/>
                  <a:pt x="897" y="1099"/>
                </a:cubicBezTo>
                <a:cubicBezTo>
                  <a:pt x="923" y="1083"/>
                  <a:pt x="947" y="1066"/>
                  <a:pt x="970" y="1047"/>
                </a:cubicBezTo>
                <a:cubicBezTo>
                  <a:pt x="927" y="951"/>
                  <a:pt x="927" y="951"/>
                  <a:pt x="927" y="951"/>
                </a:cubicBezTo>
                <a:cubicBezTo>
                  <a:pt x="944" y="934"/>
                  <a:pt x="960" y="917"/>
                  <a:pt x="975" y="898"/>
                </a:cubicBezTo>
                <a:cubicBezTo>
                  <a:pt x="1076" y="932"/>
                  <a:pt x="1076" y="932"/>
                  <a:pt x="1076" y="932"/>
                </a:cubicBezTo>
                <a:cubicBezTo>
                  <a:pt x="1093" y="908"/>
                  <a:pt x="1108" y="883"/>
                  <a:pt x="1121" y="856"/>
                </a:cubicBezTo>
                <a:cubicBezTo>
                  <a:pt x="1042" y="786"/>
                  <a:pt x="1042" y="786"/>
                  <a:pt x="1042" y="786"/>
                </a:cubicBezTo>
                <a:cubicBezTo>
                  <a:pt x="1052" y="764"/>
                  <a:pt x="1060" y="740"/>
                  <a:pt x="1066" y="716"/>
                </a:cubicBezTo>
                <a:lnTo>
                  <a:pt x="1172" y="706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  <a:effectLst/>
        </p:spPr>
        <p:txBody>
          <a:bodyPr vert="horz" wrap="square" lIns="74271" tIns="37136" rIns="74271" bIns="37136" numCol="1" anchor="t" anchorCtr="0" compatLnSpc="1">
            <a:prstTxWarp prst="textNoShape">
              <a:avLst/>
            </a:prstTxWarp>
          </a:bodyPr>
          <a:lstStyle/>
          <a:p>
            <a:pPr algn="ctr" defTabSz="74267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4E37E4FB-8A8A-4E82-AC98-85F68380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005" y="3673013"/>
            <a:ext cx="670806" cy="66997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74271" tIns="37136" rIns="74271" bIns="37136" numCol="1" anchor="t" anchorCtr="0" compatLnSpc="1">
            <a:prstTxWarp prst="textNoShape">
              <a:avLst/>
            </a:prstTxWarp>
          </a:bodyPr>
          <a:lstStyle/>
          <a:p>
            <a:pPr algn="ctr" defTabSz="74267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04A4BB0-9D23-4124-9FAE-75BE56FD071F}"/>
              </a:ext>
            </a:extLst>
          </p:cNvPr>
          <p:cNvSpPr/>
          <p:nvPr/>
        </p:nvSpPr>
        <p:spPr bwMode="auto">
          <a:xfrm rot="10800000">
            <a:off x="5938071" y="4718692"/>
            <a:ext cx="222794" cy="199653"/>
          </a:xfrm>
          <a:prstGeom prst="triangle">
            <a:avLst/>
          </a:prstGeom>
          <a:solidFill>
            <a:srgbClr val="D8CBCB"/>
          </a:solidFill>
          <a:ln w="12700">
            <a:noFill/>
            <a:round/>
            <a:headEnd/>
            <a:tailEnd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742676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300" b="1" dirty="0">
              <a:solidFill>
                <a:prstClr val="white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E727A-A1B9-4EE8-BC89-FCF8730E538D}"/>
              </a:ext>
            </a:extLst>
          </p:cNvPr>
          <p:cNvSpPr txBox="1"/>
          <p:nvPr/>
        </p:nvSpPr>
        <p:spPr>
          <a:xfrm>
            <a:off x="5188491" y="5342191"/>
            <a:ext cx="1817781" cy="400110"/>
          </a:xfrm>
          <a:prstGeom prst="rect">
            <a:avLst/>
          </a:prstGeom>
          <a:noFill/>
          <a:ln w="6350">
            <a:noFill/>
            <a:prstDash val="dash"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 defTabSz="74267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solidFill>
                  <a:srgbClr val="000000"/>
                </a:solidFill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Origin of the Employee</a:t>
            </a:r>
          </a:p>
          <a:p>
            <a:pPr algn="ctr" defTabSz="74267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solidFill>
                <a:srgbClr val="000000"/>
              </a:solidFill>
              <a:latin typeface="Calibri Light" panose="020F030202020403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2DA9DD-A64C-4851-8761-404E60B8F984}"/>
              </a:ext>
            </a:extLst>
          </p:cNvPr>
          <p:cNvGrpSpPr/>
          <p:nvPr/>
        </p:nvGrpSpPr>
        <p:grpSpPr>
          <a:xfrm>
            <a:off x="2168971" y="3526850"/>
            <a:ext cx="6758390" cy="2401218"/>
            <a:chOff x="3487122" y="3032822"/>
            <a:chExt cx="8320684" cy="29562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BEB15-3282-4892-8FFE-8E861FCA69C3}"/>
                </a:ext>
              </a:extLst>
            </p:cNvPr>
            <p:cNvSpPr/>
            <p:nvPr/>
          </p:nvSpPr>
          <p:spPr bwMode="auto">
            <a:xfrm>
              <a:off x="3934729" y="5733860"/>
              <a:ext cx="244217" cy="255255"/>
            </a:xfrm>
            <a:prstGeom prst="rect">
              <a:avLst/>
            </a:prstGeom>
            <a:solidFill>
              <a:srgbClr val="800000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9A68EF76-62AD-4258-AFD9-09253E850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122" y="3032822"/>
              <a:ext cx="1124072" cy="117235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Oval 87">
              <a:extLst>
                <a:ext uri="{FF2B5EF4-FFF2-40B4-BE49-F238E27FC236}">
                  <a16:creationId xmlns:a16="http://schemas.microsoft.com/office/drawing/2014/main" id="{0CA756C9-B9D2-470A-97D4-3A57F5F84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041" y="3206740"/>
              <a:ext cx="789594" cy="824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55B91F0-24BC-464E-8258-B0689BEF4D14}"/>
                </a:ext>
              </a:extLst>
            </p:cNvPr>
            <p:cNvSpPr/>
            <p:nvPr/>
          </p:nvSpPr>
          <p:spPr bwMode="auto">
            <a:xfrm rot="10800000">
              <a:off x="3916917" y="4493728"/>
              <a:ext cx="262247" cy="245631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0D5121-7B89-4455-8966-5FF5147FBA88}"/>
                </a:ext>
              </a:extLst>
            </p:cNvPr>
            <p:cNvSpPr txBox="1"/>
            <p:nvPr/>
          </p:nvSpPr>
          <p:spPr>
            <a:xfrm>
              <a:off x="9437045" y="5265756"/>
              <a:ext cx="2370761" cy="492601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Leaves Taken by Employees</a:t>
              </a:r>
            </a:p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5FAA3-15FC-4697-B6CD-F353316DF5AC}"/>
                </a:ext>
              </a:extLst>
            </p:cNvPr>
            <p:cNvSpPr txBox="1"/>
            <p:nvPr/>
          </p:nvSpPr>
          <p:spPr>
            <a:xfrm>
              <a:off x="3714596" y="5733860"/>
              <a:ext cx="675317" cy="246301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E11905-4363-40CC-9F5B-DD52B4CF0BAF}"/>
              </a:ext>
            </a:extLst>
          </p:cNvPr>
          <p:cNvGrpSpPr/>
          <p:nvPr/>
        </p:nvGrpSpPr>
        <p:grpSpPr>
          <a:xfrm>
            <a:off x="2554933" y="1706662"/>
            <a:ext cx="1817781" cy="2286068"/>
            <a:chOff x="4239434" y="1390651"/>
            <a:chExt cx="2237986" cy="28145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671862-0F11-40C1-BA66-19F1BC1B9A94}"/>
                </a:ext>
              </a:extLst>
            </p:cNvPr>
            <p:cNvSpPr/>
            <p:nvPr/>
          </p:nvSpPr>
          <p:spPr bwMode="auto">
            <a:xfrm>
              <a:off x="5248880" y="1390651"/>
              <a:ext cx="255437" cy="255437"/>
            </a:xfrm>
            <a:prstGeom prst="rect">
              <a:avLst/>
            </a:prstGeom>
            <a:solidFill>
              <a:srgbClr val="006666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AD747B-1715-45FA-B941-E66E906E3A02}"/>
                </a:ext>
              </a:extLst>
            </p:cNvPr>
            <p:cNvSpPr txBox="1"/>
            <p:nvPr/>
          </p:nvSpPr>
          <p:spPr>
            <a:xfrm>
              <a:off x="5021367" y="1412658"/>
              <a:ext cx="706344" cy="2463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D12A27-7F6E-478C-BFD4-BD31190EF3AF}"/>
                </a:ext>
              </a:extLst>
            </p:cNvPr>
            <p:cNvSpPr txBox="1"/>
            <p:nvPr/>
          </p:nvSpPr>
          <p:spPr>
            <a:xfrm>
              <a:off x="4239434" y="1712371"/>
              <a:ext cx="2237986" cy="7389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Employee’s experience in the company</a:t>
              </a:r>
            </a:p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9355807A-12B0-4AE8-A02D-DA39DCEC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505" y="3031984"/>
              <a:ext cx="1175716" cy="1173191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Oval 87">
              <a:extLst>
                <a:ext uri="{FF2B5EF4-FFF2-40B4-BE49-F238E27FC236}">
                  <a16:creationId xmlns:a16="http://schemas.microsoft.com/office/drawing/2014/main" id="{85B6914D-0FF3-4D42-BC81-0565C97A7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427" y="3206153"/>
              <a:ext cx="825874" cy="8248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8CF2B7C-2514-4E6C-AE40-04E3F453ED8B}"/>
                </a:ext>
              </a:extLst>
            </p:cNvPr>
            <p:cNvSpPr/>
            <p:nvPr/>
          </p:nvSpPr>
          <p:spPr bwMode="auto">
            <a:xfrm>
              <a:off x="5221279" y="2570976"/>
              <a:ext cx="274296" cy="245806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93BF43-517A-45EB-8B17-B214C0C79469}"/>
              </a:ext>
            </a:extLst>
          </p:cNvPr>
          <p:cNvGrpSpPr/>
          <p:nvPr/>
        </p:nvGrpSpPr>
        <p:grpSpPr>
          <a:xfrm rot="10800000">
            <a:off x="667167" y="1694500"/>
            <a:ext cx="1898614" cy="2340398"/>
            <a:chOff x="8314547" y="3031984"/>
            <a:chExt cx="2337505" cy="28814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976496-6C49-40F9-AFB5-1979E6CC61DD}"/>
                </a:ext>
              </a:extLst>
            </p:cNvPr>
            <p:cNvSpPr/>
            <p:nvPr/>
          </p:nvSpPr>
          <p:spPr bwMode="auto">
            <a:xfrm>
              <a:off x="9288563" y="5657960"/>
              <a:ext cx="255437" cy="255437"/>
            </a:xfrm>
            <a:prstGeom prst="rect">
              <a:avLst/>
            </a:prstGeom>
            <a:solidFill>
              <a:srgbClr val="006666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067FD1A7-80D9-4AB4-BD75-05F86D083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8658" y="3031984"/>
              <a:ext cx="1175716" cy="1173191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Oval 87">
              <a:extLst>
                <a:ext uri="{FF2B5EF4-FFF2-40B4-BE49-F238E27FC236}">
                  <a16:creationId xmlns:a16="http://schemas.microsoft.com/office/drawing/2014/main" id="{7B4C172B-87F0-4478-AC25-B682CC70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3580" y="3196627"/>
              <a:ext cx="825872" cy="824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Oval 87">
              <a:extLst>
                <a:ext uri="{FF2B5EF4-FFF2-40B4-BE49-F238E27FC236}">
                  <a16:creationId xmlns:a16="http://schemas.microsoft.com/office/drawing/2014/main" id="{60DAB1DE-676B-4108-AD0D-47149A8D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247" y="3277731"/>
              <a:ext cx="682538" cy="6816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26D73F6-FEE2-45DD-AD06-4CE64C3FA322}"/>
                </a:ext>
              </a:extLst>
            </p:cNvPr>
            <p:cNvSpPr/>
            <p:nvPr/>
          </p:nvSpPr>
          <p:spPr bwMode="auto">
            <a:xfrm rot="10800000">
              <a:off x="9233042" y="4493554"/>
              <a:ext cx="274296" cy="245806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948CC7-A85C-41D5-A8F9-1E35FC8E3491}"/>
                </a:ext>
              </a:extLst>
            </p:cNvPr>
            <p:cNvSpPr txBox="1"/>
            <p:nvPr/>
          </p:nvSpPr>
          <p:spPr>
            <a:xfrm rot="10800000">
              <a:off x="8314547" y="5322917"/>
              <a:ext cx="2337505" cy="2463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Day of the week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B67110-4913-491D-B8D9-8EDD4A3306BA}"/>
                </a:ext>
              </a:extLst>
            </p:cNvPr>
            <p:cNvSpPr txBox="1"/>
            <p:nvPr/>
          </p:nvSpPr>
          <p:spPr>
            <a:xfrm rot="10800000">
              <a:off x="9063108" y="5666323"/>
              <a:ext cx="706345" cy="227354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3A1783-EABD-431E-A5AA-83A6F23C5244}"/>
              </a:ext>
            </a:extLst>
          </p:cNvPr>
          <p:cNvGrpSpPr/>
          <p:nvPr/>
        </p:nvGrpSpPr>
        <p:grpSpPr>
          <a:xfrm>
            <a:off x="5993197" y="1698925"/>
            <a:ext cx="1817781" cy="2286068"/>
            <a:chOff x="6897585" y="1390651"/>
            <a:chExt cx="2237986" cy="28145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3BE198-840D-44F7-A0FF-3487E0531D27}"/>
                </a:ext>
              </a:extLst>
            </p:cNvPr>
            <p:cNvSpPr/>
            <p:nvPr/>
          </p:nvSpPr>
          <p:spPr bwMode="auto">
            <a:xfrm>
              <a:off x="7886572" y="1390651"/>
              <a:ext cx="255437" cy="255437"/>
            </a:xfrm>
            <a:prstGeom prst="rect">
              <a:avLst/>
            </a:prstGeom>
            <a:solidFill>
              <a:srgbClr val="006666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FA29D9-4502-49A7-A6FC-221E0FBF225A}"/>
                </a:ext>
              </a:extLst>
            </p:cNvPr>
            <p:cNvSpPr txBox="1"/>
            <p:nvPr/>
          </p:nvSpPr>
          <p:spPr>
            <a:xfrm>
              <a:off x="7655890" y="1409018"/>
              <a:ext cx="706344" cy="2463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2D16CD-B895-43A8-B5CA-C3267E63C8D0}"/>
                </a:ext>
              </a:extLst>
            </p:cNvPr>
            <p:cNvSpPr txBox="1"/>
            <p:nvPr/>
          </p:nvSpPr>
          <p:spPr>
            <a:xfrm>
              <a:off x="6897585" y="1731560"/>
              <a:ext cx="2237986" cy="2463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Personal Preference</a:t>
              </a:r>
            </a:p>
          </p:txBody>
        </p:sp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E8A51E8F-E261-4331-A5DE-A3FF6D0A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273" y="3031984"/>
              <a:ext cx="1175716" cy="1173191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Oval 87">
              <a:extLst>
                <a:ext uri="{FF2B5EF4-FFF2-40B4-BE49-F238E27FC236}">
                  <a16:creationId xmlns:a16="http://schemas.microsoft.com/office/drawing/2014/main" id="{3CE41715-111A-4BA7-AAED-D3AA1724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95" y="3206152"/>
              <a:ext cx="825872" cy="824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17D77B8-4301-4A78-9D86-1B20729345DD}"/>
                </a:ext>
              </a:extLst>
            </p:cNvPr>
            <p:cNvSpPr/>
            <p:nvPr/>
          </p:nvSpPr>
          <p:spPr bwMode="auto">
            <a:xfrm>
              <a:off x="7864964" y="2570976"/>
              <a:ext cx="274296" cy="245806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59467A2-AD31-4606-B51D-0C78AFC0A94A}"/>
              </a:ext>
            </a:extLst>
          </p:cNvPr>
          <p:cNvGrpSpPr/>
          <p:nvPr/>
        </p:nvGrpSpPr>
        <p:grpSpPr>
          <a:xfrm>
            <a:off x="3505479" y="3532956"/>
            <a:ext cx="1801398" cy="2410501"/>
            <a:chOff x="2977290" y="3032822"/>
            <a:chExt cx="2217816" cy="296772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9DC5880-8C90-4E9C-B238-35D758E53733}"/>
                </a:ext>
              </a:extLst>
            </p:cNvPr>
            <p:cNvSpPr/>
            <p:nvPr/>
          </p:nvSpPr>
          <p:spPr bwMode="auto">
            <a:xfrm>
              <a:off x="3934125" y="5744841"/>
              <a:ext cx="244217" cy="255255"/>
            </a:xfrm>
            <a:prstGeom prst="rect">
              <a:avLst/>
            </a:prstGeom>
            <a:solidFill>
              <a:srgbClr val="800000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CDE99897-1B1E-4514-A632-0403E68DA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122" y="3032822"/>
              <a:ext cx="1124072" cy="117235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Oval 87">
              <a:extLst>
                <a:ext uri="{FF2B5EF4-FFF2-40B4-BE49-F238E27FC236}">
                  <a16:creationId xmlns:a16="http://schemas.microsoft.com/office/drawing/2014/main" id="{2A57F153-890D-49F5-B6E9-134DD8F1D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041" y="3206740"/>
              <a:ext cx="789594" cy="824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9A166E9D-7632-40ED-AB60-A9CBE27E56F6}"/>
                </a:ext>
              </a:extLst>
            </p:cNvPr>
            <p:cNvSpPr/>
            <p:nvPr/>
          </p:nvSpPr>
          <p:spPr bwMode="auto">
            <a:xfrm rot="10800000">
              <a:off x="3916917" y="4493728"/>
              <a:ext cx="262247" cy="245631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5319D2C-B19E-485A-8C6A-D8C8C2A04223}"/>
                </a:ext>
              </a:extLst>
            </p:cNvPr>
            <p:cNvSpPr txBox="1"/>
            <p:nvPr/>
          </p:nvSpPr>
          <p:spPr>
            <a:xfrm>
              <a:off x="2977290" y="5261622"/>
              <a:ext cx="2217816" cy="492601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Designation </a:t>
              </a:r>
            </a:p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3EBB616-1219-4AB5-B2E7-7F9E85A4AE54}"/>
                </a:ext>
              </a:extLst>
            </p:cNvPr>
            <p:cNvSpPr txBox="1"/>
            <p:nvPr/>
          </p:nvSpPr>
          <p:spPr>
            <a:xfrm>
              <a:off x="3707339" y="5754243"/>
              <a:ext cx="675317" cy="2463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001B3-0944-4F4F-8DD9-49064BD47635}"/>
              </a:ext>
            </a:extLst>
          </p:cNvPr>
          <p:cNvGrpSpPr/>
          <p:nvPr/>
        </p:nvGrpSpPr>
        <p:grpSpPr>
          <a:xfrm>
            <a:off x="4279489" y="1706662"/>
            <a:ext cx="1817781" cy="2286068"/>
            <a:chOff x="4239434" y="1390651"/>
            <a:chExt cx="2237986" cy="281452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64A7707-9AD4-4DD9-A6E3-F1B732A846B7}"/>
                </a:ext>
              </a:extLst>
            </p:cNvPr>
            <p:cNvSpPr/>
            <p:nvPr/>
          </p:nvSpPr>
          <p:spPr bwMode="auto">
            <a:xfrm>
              <a:off x="5248880" y="1390651"/>
              <a:ext cx="255437" cy="255437"/>
            </a:xfrm>
            <a:prstGeom prst="rect">
              <a:avLst/>
            </a:prstGeom>
            <a:solidFill>
              <a:srgbClr val="006666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3C83239-9C99-4A68-BDB3-722014FCB6D1}"/>
                </a:ext>
              </a:extLst>
            </p:cNvPr>
            <p:cNvSpPr txBox="1"/>
            <p:nvPr/>
          </p:nvSpPr>
          <p:spPr>
            <a:xfrm>
              <a:off x="5023426" y="1393605"/>
              <a:ext cx="706344" cy="246300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438C71-E126-46A4-AF65-8460E176F9E0}"/>
                </a:ext>
              </a:extLst>
            </p:cNvPr>
            <p:cNvSpPr txBox="1"/>
            <p:nvPr/>
          </p:nvSpPr>
          <p:spPr>
            <a:xfrm>
              <a:off x="4239434" y="1712371"/>
              <a:ext cx="2237986" cy="492601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Age of the employee</a:t>
              </a:r>
            </a:p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Freeform 84">
              <a:extLst>
                <a:ext uri="{FF2B5EF4-FFF2-40B4-BE49-F238E27FC236}">
                  <a16:creationId xmlns:a16="http://schemas.microsoft.com/office/drawing/2014/main" id="{F7FBD332-057C-4226-B61B-0EF328262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505" y="3031984"/>
              <a:ext cx="1175716" cy="1173191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Oval 87">
              <a:extLst>
                <a:ext uri="{FF2B5EF4-FFF2-40B4-BE49-F238E27FC236}">
                  <a16:creationId xmlns:a16="http://schemas.microsoft.com/office/drawing/2014/main" id="{72340788-91F8-4280-B014-78E775504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427" y="3206153"/>
              <a:ext cx="825874" cy="8248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880A82D7-1C6B-49C3-B401-13511DB12C0B}"/>
                </a:ext>
              </a:extLst>
            </p:cNvPr>
            <p:cNvSpPr/>
            <p:nvPr/>
          </p:nvSpPr>
          <p:spPr bwMode="auto">
            <a:xfrm>
              <a:off x="5221279" y="2570976"/>
              <a:ext cx="274296" cy="245806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</p:grpSp>
      <p:pic>
        <p:nvPicPr>
          <p:cNvPr id="54" name="Graphic 53" descr="Lecturer">
            <a:extLst>
              <a:ext uri="{FF2B5EF4-FFF2-40B4-BE49-F238E27FC236}">
                <a16:creationId xmlns:a16="http://schemas.microsoft.com/office/drawing/2014/main" id="{0F004C88-09E4-43E4-AA36-B55F7AA61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1814" y="3756029"/>
            <a:ext cx="525262" cy="525262"/>
          </a:xfrm>
          <a:prstGeom prst="rect">
            <a:avLst/>
          </a:prstGeom>
        </p:spPr>
      </p:pic>
      <p:pic>
        <p:nvPicPr>
          <p:cNvPr id="56" name="Graphic 55" descr="Person with Cane">
            <a:extLst>
              <a:ext uri="{FF2B5EF4-FFF2-40B4-BE49-F238E27FC236}">
                <a16:creationId xmlns:a16="http://schemas.microsoft.com/office/drawing/2014/main" id="{039032AA-B84C-45B6-8AC9-BF6E05EC8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956" y="3180992"/>
            <a:ext cx="627485" cy="627485"/>
          </a:xfrm>
          <a:prstGeom prst="rect">
            <a:avLst/>
          </a:prstGeom>
        </p:spPr>
      </p:pic>
      <p:pic>
        <p:nvPicPr>
          <p:cNvPr id="60" name="Graphic 59" descr="Earth Globe Asia-Australia">
            <a:extLst>
              <a:ext uri="{FF2B5EF4-FFF2-40B4-BE49-F238E27FC236}">
                <a16:creationId xmlns:a16="http://schemas.microsoft.com/office/drawing/2014/main" id="{A8956029-179D-4E9A-860B-70F8515E0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490" y="3740063"/>
            <a:ext cx="551838" cy="551838"/>
          </a:xfrm>
          <a:prstGeom prst="rect">
            <a:avLst/>
          </a:prstGeom>
        </p:spPr>
      </p:pic>
      <p:pic>
        <p:nvPicPr>
          <p:cNvPr id="62" name="Graphic 61" descr="Grinning Face with Solid Fill">
            <a:extLst>
              <a:ext uri="{FF2B5EF4-FFF2-40B4-BE49-F238E27FC236}">
                <a16:creationId xmlns:a16="http://schemas.microsoft.com/office/drawing/2014/main" id="{9F3E4A1D-2D36-48D4-B9CB-36B2DEE43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4002" y="3248447"/>
            <a:ext cx="541659" cy="541659"/>
          </a:xfrm>
          <a:prstGeom prst="rect">
            <a:avLst/>
          </a:prstGeom>
        </p:spPr>
      </p:pic>
      <p:pic>
        <p:nvPicPr>
          <p:cNvPr id="64" name="Graphic 63" descr="Head with Gears">
            <a:extLst>
              <a:ext uri="{FF2B5EF4-FFF2-40B4-BE49-F238E27FC236}">
                <a16:creationId xmlns:a16="http://schemas.microsoft.com/office/drawing/2014/main" id="{BD631598-13AC-4EA1-8D99-238971894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5505" y="3245553"/>
            <a:ext cx="571761" cy="571761"/>
          </a:xfrm>
          <a:prstGeom prst="rect">
            <a:avLst/>
          </a:prstGeom>
        </p:spPr>
      </p:pic>
      <p:pic>
        <p:nvPicPr>
          <p:cNvPr id="66" name="Graphic 65" descr="Daily Calendar">
            <a:extLst>
              <a:ext uri="{FF2B5EF4-FFF2-40B4-BE49-F238E27FC236}">
                <a16:creationId xmlns:a16="http://schemas.microsoft.com/office/drawing/2014/main" id="{47F169D6-95C7-457E-A3F6-D0A7C8034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09353" y="3239621"/>
            <a:ext cx="613924" cy="6139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6F3533-2E6A-4686-BBC6-F31473A3A9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0"/>
            <a:ext cx="711200" cy="719016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AB55308D-AD65-4280-8B00-AFC21C7656B2}"/>
              </a:ext>
            </a:extLst>
          </p:cNvPr>
          <p:cNvSpPr txBox="1">
            <a:spLocks/>
          </p:cNvSpPr>
          <p:nvPr/>
        </p:nvSpPr>
        <p:spPr bwMode="auto">
          <a:xfrm>
            <a:off x="576198" y="119744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We will analyze the </a:t>
            </a:r>
            <a:r>
              <a:rPr lang="en-US" i="1" kern="0" dirty="0">
                <a:solidFill>
                  <a:srgbClr val="006666"/>
                </a:solidFill>
                <a:latin typeface="Arial"/>
              </a:rPr>
              <a:t>seven</a:t>
            </a: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key factors </a:t>
            </a: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that could impact food wastage one </a:t>
            </a:r>
            <a:r>
              <a:rPr lang="en-US" i="1" kern="0" dirty="0">
                <a:latin typeface="Arial"/>
              </a:rPr>
              <a:t>by one o</a:t>
            </a:r>
            <a:r>
              <a:rPr kumimoji="0" lang="en-US" sz="2200" b="1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ver</a:t>
            </a: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 the months of April, May, June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7534ED-D591-45EC-A185-401785736046}"/>
              </a:ext>
            </a:extLst>
          </p:cNvPr>
          <p:cNvGrpSpPr/>
          <p:nvPr/>
        </p:nvGrpSpPr>
        <p:grpSpPr>
          <a:xfrm>
            <a:off x="1344225" y="3538931"/>
            <a:ext cx="6875012" cy="2401218"/>
            <a:chOff x="-3853068" y="3032822"/>
            <a:chExt cx="8464262" cy="295629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F1CFB9-A2C3-4B69-B80A-774E9872CB8E}"/>
                </a:ext>
              </a:extLst>
            </p:cNvPr>
            <p:cNvSpPr/>
            <p:nvPr/>
          </p:nvSpPr>
          <p:spPr bwMode="auto">
            <a:xfrm>
              <a:off x="3934729" y="5733860"/>
              <a:ext cx="244217" cy="255255"/>
            </a:xfrm>
            <a:prstGeom prst="rect">
              <a:avLst/>
            </a:prstGeom>
            <a:solidFill>
              <a:srgbClr val="800000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 Light" panose="020F0302020204030204"/>
                <a:cs typeface="+mn-cs"/>
              </a:endParaRPr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66171B7F-A400-4BD6-8630-B41809445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122" y="3032822"/>
              <a:ext cx="1124072" cy="117235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9" name="Oval 87">
              <a:extLst>
                <a:ext uri="{FF2B5EF4-FFF2-40B4-BE49-F238E27FC236}">
                  <a16:creationId xmlns:a16="http://schemas.microsoft.com/office/drawing/2014/main" id="{C7C00E33-A0B8-4570-BF63-CF5C357D0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950" y="3206740"/>
              <a:ext cx="789596" cy="824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txBody>
            <a:bodyPr vert="horz" wrap="square" lIns="74271" tIns="37136" rIns="74271" bIns="37136" numCol="1" anchor="t" anchorCtr="0" compatLnSpc="1">
              <a:prstTxWarp prst="textNoShape">
                <a:avLst/>
              </a:prstTxWarp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544FE295-5849-4421-9010-43480B8D4DF9}"/>
                </a:ext>
              </a:extLst>
            </p:cNvPr>
            <p:cNvSpPr/>
            <p:nvPr/>
          </p:nvSpPr>
          <p:spPr bwMode="auto">
            <a:xfrm rot="10800000">
              <a:off x="3916917" y="4493728"/>
              <a:ext cx="262247" cy="245631"/>
            </a:xfrm>
            <a:prstGeom prst="triangle">
              <a:avLst/>
            </a:prstGeom>
            <a:solidFill>
              <a:srgbClr val="D8CBC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300" b="1" dirty="0">
                <a:solidFill>
                  <a:prstClr val="white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1098E68-1161-4EF2-BF59-02E7EA45ED6B}"/>
                </a:ext>
              </a:extLst>
            </p:cNvPr>
            <p:cNvSpPr txBox="1"/>
            <p:nvPr/>
          </p:nvSpPr>
          <p:spPr>
            <a:xfrm>
              <a:off x="-3853068" y="5256966"/>
              <a:ext cx="3244135" cy="246301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Difference in plates brought by vendor 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9762CE-5D7F-42B3-AFEC-8F2160BC4290}"/>
                </a:ext>
              </a:extLst>
            </p:cNvPr>
            <p:cNvSpPr txBox="1"/>
            <p:nvPr/>
          </p:nvSpPr>
          <p:spPr>
            <a:xfrm>
              <a:off x="3716101" y="5717157"/>
              <a:ext cx="675316" cy="246301"/>
            </a:xfrm>
            <a:prstGeom prst="rect">
              <a:avLst/>
            </a:prstGeom>
            <a:noFill/>
            <a:ln w="6350">
              <a:noFill/>
              <a:prstDash val="dash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7426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Calibri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8</a:t>
              </a:r>
            </a:p>
          </p:txBody>
        </p:sp>
      </p:grpSp>
      <p:pic>
        <p:nvPicPr>
          <p:cNvPr id="38" name="Graphic 37" descr="Gold bars">
            <a:extLst>
              <a:ext uri="{FF2B5EF4-FFF2-40B4-BE49-F238E27FC236}">
                <a16:creationId xmlns:a16="http://schemas.microsoft.com/office/drawing/2014/main" id="{4596A0EC-9830-4193-854F-63B6706B96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30810" y="3687444"/>
            <a:ext cx="601811" cy="601811"/>
          </a:xfrm>
          <a:prstGeom prst="rect">
            <a:avLst/>
          </a:prstGeom>
        </p:spPr>
      </p:pic>
      <p:pic>
        <p:nvPicPr>
          <p:cNvPr id="22" name="Graphic 21" descr="Airplane">
            <a:extLst>
              <a:ext uri="{FF2B5EF4-FFF2-40B4-BE49-F238E27FC236}">
                <a16:creationId xmlns:a16="http://schemas.microsoft.com/office/drawing/2014/main" id="{D9F0ED34-4BCC-42B9-A046-A410B586E3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66887" y="3703688"/>
            <a:ext cx="598347" cy="5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80645" y="4639563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8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44133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4302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E3D44-C69E-491B-8D5C-4BFBA768BBB0}"/>
              </a:ext>
            </a:extLst>
          </p:cNvPr>
          <p:cNvGrpSpPr/>
          <p:nvPr/>
        </p:nvGrpSpPr>
        <p:grpSpPr>
          <a:xfrm>
            <a:off x="7015183" y="1637992"/>
            <a:ext cx="2533411" cy="4052528"/>
            <a:chOff x="6997515" y="1509823"/>
            <a:chExt cx="2533411" cy="40525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D18280-3A28-482C-8230-58891AA30516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ABF3C4-6D72-4B8D-9D2C-CFB258C9B435}"/>
                </a:ext>
              </a:extLst>
            </p:cNvPr>
            <p:cNvSpPr txBox="1"/>
            <p:nvPr/>
          </p:nvSpPr>
          <p:spPr>
            <a:xfrm>
              <a:off x="7393482" y="3352136"/>
              <a:ext cx="20910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Friday, which used to experience the highest wastage is now better optimized.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86A97-20FF-4728-903A-A25A6FBA151C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17" name="Graphic 16" descr="Fork and knife">
              <a:extLst>
                <a:ext uri="{FF2B5EF4-FFF2-40B4-BE49-F238E27FC236}">
                  <a16:creationId xmlns:a16="http://schemas.microsoft.com/office/drawing/2014/main" id="{BD81C345-786B-4CD4-A4E1-C36786DAF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515" y="1907070"/>
              <a:ext cx="395967" cy="395967"/>
            </a:xfrm>
            <a:prstGeom prst="rect">
              <a:avLst/>
            </a:prstGeom>
          </p:spPr>
        </p:pic>
        <p:pic>
          <p:nvPicPr>
            <p:cNvPr id="18" name="Graphic 17" descr="Fork and knife">
              <a:extLst>
                <a:ext uri="{FF2B5EF4-FFF2-40B4-BE49-F238E27FC236}">
                  <a16:creationId xmlns:a16="http://schemas.microsoft.com/office/drawing/2014/main" id="{8A6AA91B-13F8-4FBA-9589-E9BEA4C88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923" y="3336856"/>
              <a:ext cx="395967" cy="395967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AD457939-D55F-495B-BDC8-40B9C260E59B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>
                <a:solidFill>
                  <a:srgbClr val="006666"/>
                </a:solidFill>
              </a:rPr>
              <a:t>Monday and Wednesday </a:t>
            </a:r>
            <a:r>
              <a:rPr lang="en-US" i="1" dirty="0"/>
              <a:t>account for the highest wastage of food in a given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6DF40-9FFC-48BD-A6CF-006DD7D376B4}"/>
              </a:ext>
            </a:extLst>
          </p:cNvPr>
          <p:cNvSpPr txBox="1"/>
          <p:nvPr/>
        </p:nvSpPr>
        <p:spPr>
          <a:xfrm>
            <a:off x="7407016" y="1928913"/>
            <a:ext cx="2021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Monday and Wednesday see high wastage percentages, which is almost triple that of Tuesday and Thursday.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EC49E-C8FD-4C0A-B3D2-6C0913526295}"/>
              </a:ext>
            </a:extLst>
          </p:cNvPr>
          <p:cNvSpPr txBox="1"/>
          <p:nvPr/>
        </p:nvSpPr>
        <p:spPr>
          <a:xfrm>
            <a:off x="0" y="0"/>
            <a:ext cx="2581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1: Day of the Week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C2A43-999E-4EE3-AFDA-8BAA9BF9ADAA}"/>
              </a:ext>
            </a:extLst>
          </p:cNvPr>
          <p:cNvSpPr txBox="1"/>
          <p:nvPr/>
        </p:nvSpPr>
        <p:spPr>
          <a:xfrm>
            <a:off x="7344913" y="5147082"/>
            <a:ext cx="2170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Focus on reducing wastage on Monday and Wednesday by analyzing the menu.</a:t>
            </a:r>
          </a:p>
        </p:txBody>
      </p:sp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AFE018E3-3E96-48AE-8BE0-87E53A6A7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2105" y="5153079"/>
            <a:ext cx="423742" cy="4237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B79E28-6EB9-4C2D-8571-C684474856D5}"/>
              </a:ext>
            </a:extLst>
          </p:cNvPr>
          <p:cNvSpPr txBox="1"/>
          <p:nvPr/>
        </p:nvSpPr>
        <p:spPr>
          <a:xfrm>
            <a:off x="7002013" y="4721189"/>
            <a:ext cx="24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SUGGESTIONS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8F0B681F-6365-4211-A001-AE423D0A3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693032"/>
              </p:ext>
            </p:extLst>
          </p:nvPr>
        </p:nvGraphicFramePr>
        <p:xfrm>
          <a:off x="691116" y="1459595"/>
          <a:ext cx="5880027" cy="4866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1D2BEB7-BC2F-4D39-A45F-92DA4ED20AAF}"/>
              </a:ext>
            </a:extLst>
          </p:cNvPr>
          <p:cNvSpPr txBox="1"/>
          <p:nvPr/>
        </p:nvSpPr>
        <p:spPr>
          <a:xfrm rot="16200000">
            <a:off x="-643039" y="3405595"/>
            <a:ext cx="2459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Wasted/ordered * 100</a:t>
            </a:r>
          </a:p>
        </p:txBody>
      </p:sp>
    </p:spTree>
    <p:extLst>
      <p:ext uri="{BB962C8B-B14F-4D97-AF65-F5344CB8AC3E}">
        <p14:creationId xmlns:p14="http://schemas.microsoft.com/office/powerpoint/2010/main" val="3263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33500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A5FED9-C948-4FF2-92A7-0D6751D1D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825312"/>
              </p:ext>
            </p:extLst>
          </p:nvPr>
        </p:nvGraphicFramePr>
        <p:xfrm>
          <a:off x="430637" y="1327985"/>
          <a:ext cx="6138862" cy="5135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D8B3489-6884-46BD-9BF6-AC59DDB321F9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>
                <a:solidFill>
                  <a:srgbClr val="006666"/>
                </a:solidFill>
              </a:rPr>
              <a:t>Lesser plates </a:t>
            </a:r>
            <a:r>
              <a:rPr lang="en-US" i="1" dirty="0"/>
              <a:t>are delivered on Mondays and still it sees the </a:t>
            </a:r>
            <a:r>
              <a:rPr lang="en-US" i="1" dirty="0">
                <a:solidFill>
                  <a:srgbClr val="006666"/>
                </a:solidFill>
              </a:rPr>
              <a:t>highest wastage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51274-213E-42FE-91A4-DFC7CE6C1B16}"/>
              </a:ext>
            </a:extLst>
          </p:cNvPr>
          <p:cNvSpPr txBox="1"/>
          <p:nvPr/>
        </p:nvSpPr>
        <p:spPr>
          <a:xfrm>
            <a:off x="0" y="0"/>
            <a:ext cx="335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2: Difference in plates brought by the vendor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DBB06-FB94-4E40-B90D-78CBA7495764}"/>
              </a:ext>
            </a:extLst>
          </p:cNvPr>
          <p:cNvGrpSpPr/>
          <p:nvPr/>
        </p:nvGrpSpPr>
        <p:grpSpPr>
          <a:xfrm>
            <a:off x="6982064" y="1362075"/>
            <a:ext cx="2533411" cy="4052528"/>
            <a:chOff x="6997515" y="1509823"/>
            <a:chExt cx="2533411" cy="4052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0A2B4-03CC-4F86-8049-DB0B6CA68910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788E62-44DF-48BD-8717-054D6765F6A0}"/>
                </a:ext>
              </a:extLst>
            </p:cNvPr>
            <p:cNvSpPr txBox="1"/>
            <p:nvPr/>
          </p:nvSpPr>
          <p:spPr>
            <a:xfrm>
              <a:off x="7393482" y="3352136"/>
              <a:ext cx="20910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On Mondays, fewer number of plates are delivered, yet it sees the highest wastage.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E7CC5-BE0F-4CC7-B2A2-B33DE2A47AEE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22" name="Graphic 21" descr="Fork and knife">
              <a:extLst>
                <a:ext uri="{FF2B5EF4-FFF2-40B4-BE49-F238E27FC236}">
                  <a16:creationId xmlns:a16="http://schemas.microsoft.com/office/drawing/2014/main" id="{2E324619-7FB6-48DF-8270-7A83DBF1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97515" y="1907070"/>
              <a:ext cx="395967" cy="395967"/>
            </a:xfrm>
            <a:prstGeom prst="rect">
              <a:avLst/>
            </a:prstGeom>
          </p:spPr>
        </p:pic>
        <p:pic>
          <p:nvPicPr>
            <p:cNvPr id="23" name="Graphic 22" descr="Fork and knife">
              <a:extLst>
                <a:ext uri="{FF2B5EF4-FFF2-40B4-BE49-F238E27FC236}">
                  <a16:creationId xmlns:a16="http://schemas.microsoft.com/office/drawing/2014/main" id="{D7DB1B0D-771F-42F2-9AC3-066743D5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97923" y="3336856"/>
              <a:ext cx="395967" cy="39596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618483-2EA3-43E6-BC91-C21A01924868}"/>
              </a:ext>
            </a:extLst>
          </p:cNvPr>
          <p:cNvSpPr txBox="1"/>
          <p:nvPr/>
        </p:nvSpPr>
        <p:spPr>
          <a:xfrm>
            <a:off x="7378031" y="1847442"/>
            <a:ext cx="2048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average, 101 extra plates are delivered on Tuesdays, but still least amount of food is wasted on Tuesdays.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6FEBB6-4095-4436-BFFD-1E32647116F2}"/>
              </a:ext>
            </a:extLst>
          </p:cNvPr>
          <p:cNvSpPr txBox="1"/>
          <p:nvPr/>
        </p:nvSpPr>
        <p:spPr>
          <a:xfrm>
            <a:off x="7344913" y="5147082"/>
            <a:ext cx="217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 amount delivered on Monday.</a:t>
            </a:r>
          </a:p>
        </p:txBody>
      </p:sp>
      <p:pic>
        <p:nvPicPr>
          <p:cNvPr id="26" name="Graphic 25" descr="Lightbulb">
            <a:extLst>
              <a:ext uri="{FF2B5EF4-FFF2-40B4-BE49-F238E27FC236}">
                <a16:creationId xmlns:a16="http://schemas.microsoft.com/office/drawing/2014/main" id="{A6225773-1FB4-42BF-99CB-242D449FB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2105" y="5153079"/>
            <a:ext cx="423742" cy="423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8E35E8-BCB1-4BC0-A18F-089FCC3A85E4}"/>
              </a:ext>
            </a:extLst>
          </p:cNvPr>
          <p:cNvSpPr txBox="1"/>
          <p:nvPr/>
        </p:nvSpPr>
        <p:spPr>
          <a:xfrm>
            <a:off x="7002013" y="4721189"/>
            <a:ext cx="24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91353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33500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8B3489-6884-46BD-9BF6-AC59DDB321F9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/>
              <a:t>Employees with </a:t>
            </a:r>
            <a:r>
              <a:rPr lang="en-US" i="1" dirty="0">
                <a:solidFill>
                  <a:srgbClr val="006666"/>
                </a:solidFill>
              </a:rPr>
              <a:t>more years of experience </a:t>
            </a:r>
            <a:r>
              <a:rPr lang="en-US" i="1" dirty="0"/>
              <a:t>in the company tend to visit the cafeteria </a:t>
            </a:r>
            <a:r>
              <a:rPr lang="en-US" i="1" dirty="0">
                <a:solidFill>
                  <a:srgbClr val="006666"/>
                </a:solidFill>
              </a:rPr>
              <a:t>less frequently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51274-213E-42FE-91A4-DFC7CE6C1B16}"/>
              </a:ext>
            </a:extLst>
          </p:cNvPr>
          <p:cNvSpPr txBox="1"/>
          <p:nvPr/>
        </p:nvSpPr>
        <p:spPr>
          <a:xfrm>
            <a:off x="0" y="0"/>
            <a:ext cx="335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3: Employee Experience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DBB06-FB94-4E40-B90D-78CBA7495764}"/>
              </a:ext>
            </a:extLst>
          </p:cNvPr>
          <p:cNvGrpSpPr/>
          <p:nvPr/>
        </p:nvGrpSpPr>
        <p:grpSpPr>
          <a:xfrm>
            <a:off x="6982064" y="1362075"/>
            <a:ext cx="2533411" cy="4052528"/>
            <a:chOff x="6997515" y="1509823"/>
            <a:chExt cx="2533411" cy="4052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0A2B4-03CC-4F86-8049-DB0B6CA68910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E7CC5-BE0F-4CC7-B2A2-B33DE2A47AEE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22" name="Graphic 21" descr="Fork and knife">
              <a:extLst>
                <a:ext uri="{FF2B5EF4-FFF2-40B4-BE49-F238E27FC236}">
                  <a16:creationId xmlns:a16="http://schemas.microsoft.com/office/drawing/2014/main" id="{2E324619-7FB6-48DF-8270-7A83DBF1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97515" y="1907070"/>
              <a:ext cx="395967" cy="395967"/>
            </a:xfrm>
            <a:prstGeom prst="rect">
              <a:avLst/>
            </a:prstGeom>
          </p:spPr>
        </p:pic>
        <p:pic>
          <p:nvPicPr>
            <p:cNvPr id="23" name="Graphic 22" descr="Fork and knife">
              <a:extLst>
                <a:ext uri="{FF2B5EF4-FFF2-40B4-BE49-F238E27FC236}">
                  <a16:creationId xmlns:a16="http://schemas.microsoft.com/office/drawing/2014/main" id="{D7DB1B0D-771F-42F2-9AC3-066743D5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97515" y="3145285"/>
              <a:ext cx="395967" cy="395967"/>
            </a:xfrm>
            <a:prstGeom prst="rect">
              <a:avLst/>
            </a:prstGeom>
          </p:spPr>
        </p:pic>
      </p:grpSp>
      <p:pic>
        <p:nvPicPr>
          <p:cNvPr id="26" name="Graphic 25" descr="Lightbulb">
            <a:extLst>
              <a:ext uri="{FF2B5EF4-FFF2-40B4-BE49-F238E27FC236}">
                <a16:creationId xmlns:a16="http://schemas.microsoft.com/office/drawing/2014/main" id="{A6225773-1FB4-42BF-99CB-242D449FB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8176" y="5266063"/>
            <a:ext cx="423742" cy="423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8E35E8-BCB1-4BC0-A18F-089FCC3A85E4}"/>
              </a:ext>
            </a:extLst>
          </p:cNvPr>
          <p:cNvSpPr txBox="1"/>
          <p:nvPr/>
        </p:nvSpPr>
        <p:spPr>
          <a:xfrm>
            <a:off x="6991405" y="4758579"/>
            <a:ext cx="24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SUGGESTIONS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FA2F4-9A7D-45EF-B35E-BA5F2B1DC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04" y="1585912"/>
            <a:ext cx="5356241" cy="4619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494918-12CF-4BA5-8CE4-F91358D20E6B}"/>
              </a:ext>
            </a:extLst>
          </p:cNvPr>
          <p:cNvSpPr txBox="1"/>
          <p:nvPr/>
        </p:nvSpPr>
        <p:spPr>
          <a:xfrm>
            <a:off x="2555253" y="6106017"/>
            <a:ext cx="256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 in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A6E4E-AAD9-4811-AE87-91D1BF74D12F}"/>
              </a:ext>
            </a:extLst>
          </p:cNvPr>
          <p:cNvSpPr txBox="1"/>
          <p:nvPr/>
        </p:nvSpPr>
        <p:spPr>
          <a:xfrm>
            <a:off x="493703" y="3713356"/>
            <a:ext cx="6883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Swipe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189A-B70B-426F-8EF0-0CC519320108}"/>
              </a:ext>
            </a:extLst>
          </p:cNvPr>
          <p:cNvSpPr txBox="1"/>
          <p:nvPr/>
        </p:nvSpPr>
        <p:spPr>
          <a:xfrm>
            <a:off x="1672683" y="1505415"/>
            <a:ext cx="452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 of the employee in years vs the average number of times they have swiped into the cafeteria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E65CA-525B-4DAE-82A8-71673C3D4523}"/>
              </a:ext>
            </a:extLst>
          </p:cNvPr>
          <p:cNvSpPr txBox="1"/>
          <p:nvPr/>
        </p:nvSpPr>
        <p:spPr>
          <a:xfrm>
            <a:off x="7385847" y="1759322"/>
            <a:ext cx="2041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Employees with less than one year experience visited the cafeteria frequently.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8D272-EA8A-47C2-9FAB-A5B5AB2A4858}"/>
              </a:ext>
            </a:extLst>
          </p:cNvPr>
          <p:cNvSpPr txBox="1"/>
          <p:nvPr/>
        </p:nvSpPr>
        <p:spPr>
          <a:xfrm>
            <a:off x="7385847" y="2958533"/>
            <a:ext cx="17730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who have been in the company for longer might have grown used to the food served in the cafeteria.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9EE26-4518-487D-B9C4-C7ECD124BEB5}"/>
              </a:ext>
            </a:extLst>
          </p:cNvPr>
          <p:cNvSpPr txBox="1"/>
          <p:nvPr/>
        </p:nvSpPr>
        <p:spPr>
          <a:xfrm>
            <a:off x="7378031" y="5223880"/>
            <a:ext cx="1880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Introducing new items into the menu might appeal to all employees.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5140CB-47A8-46DF-9332-191C29BA88D8}"/>
              </a:ext>
            </a:extLst>
          </p:cNvPr>
          <p:cNvSpPr/>
          <p:nvPr/>
        </p:nvSpPr>
        <p:spPr bwMode="auto">
          <a:xfrm rot="19587168">
            <a:off x="181697" y="1526484"/>
            <a:ext cx="1200709" cy="228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143434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33500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8B3489-6884-46BD-9BF6-AC59DDB321F9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/>
              <a:t>Designations such as </a:t>
            </a:r>
            <a:r>
              <a:rPr lang="en-US" i="1" dirty="0">
                <a:solidFill>
                  <a:srgbClr val="006666"/>
                </a:solidFill>
              </a:rPr>
              <a:t>TDS and DS visit the cafeteria more frequently</a:t>
            </a:r>
            <a:r>
              <a:rPr lang="en-US" i="1" dirty="0"/>
              <a:t> than the others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51274-213E-42FE-91A4-DFC7CE6C1B16}"/>
              </a:ext>
            </a:extLst>
          </p:cNvPr>
          <p:cNvSpPr txBox="1"/>
          <p:nvPr/>
        </p:nvSpPr>
        <p:spPr>
          <a:xfrm>
            <a:off x="0" y="0"/>
            <a:ext cx="335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4: Designation of the Employee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DBB06-FB94-4E40-B90D-78CBA7495764}"/>
              </a:ext>
            </a:extLst>
          </p:cNvPr>
          <p:cNvGrpSpPr/>
          <p:nvPr/>
        </p:nvGrpSpPr>
        <p:grpSpPr>
          <a:xfrm>
            <a:off x="6982064" y="1362075"/>
            <a:ext cx="2533411" cy="4052528"/>
            <a:chOff x="6997515" y="1509823"/>
            <a:chExt cx="2533411" cy="4052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0A2B4-03CC-4F86-8049-DB0B6CA68910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E7CC5-BE0F-4CC7-B2A2-B33DE2A47AEE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22" name="Graphic 21" descr="Fork and knife">
              <a:extLst>
                <a:ext uri="{FF2B5EF4-FFF2-40B4-BE49-F238E27FC236}">
                  <a16:creationId xmlns:a16="http://schemas.microsoft.com/office/drawing/2014/main" id="{2E324619-7FB6-48DF-8270-7A83DBF1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515" y="1907070"/>
              <a:ext cx="395967" cy="395967"/>
            </a:xfrm>
            <a:prstGeom prst="rect">
              <a:avLst/>
            </a:prstGeom>
          </p:spPr>
        </p:pic>
        <p:pic>
          <p:nvPicPr>
            <p:cNvPr id="23" name="Graphic 22" descr="Fork and knife">
              <a:extLst>
                <a:ext uri="{FF2B5EF4-FFF2-40B4-BE49-F238E27FC236}">
                  <a16:creationId xmlns:a16="http://schemas.microsoft.com/office/drawing/2014/main" id="{D7DB1B0D-771F-42F2-9AC3-066743D5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923" y="3336856"/>
              <a:ext cx="395967" cy="39596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94B323-9344-48E2-9B78-E26DA518E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1669852"/>
            <a:ext cx="4857750" cy="4543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DA7DD2-E410-4240-8636-DCBF00ADF72A}"/>
              </a:ext>
            </a:extLst>
          </p:cNvPr>
          <p:cNvSpPr txBox="1"/>
          <p:nvPr/>
        </p:nvSpPr>
        <p:spPr>
          <a:xfrm>
            <a:off x="2555253" y="6106017"/>
            <a:ext cx="256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Designation of the Employee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7BB28-6C11-4BD6-92B7-10EAE1A98344}"/>
              </a:ext>
            </a:extLst>
          </p:cNvPr>
          <p:cNvSpPr txBox="1"/>
          <p:nvPr/>
        </p:nvSpPr>
        <p:spPr>
          <a:xfrm>
            <a:off x="493704" y="3713356"/>
            <a:ext cx="6994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b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Swipe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A5FD62-7CAA-4332-BBE1-0512B26DE8ED}"/>
              </a:ext>
            </a:extLst>
          </p:cNvPr>
          <p:cNvSpPr txBox="1"/>
          <p:nvPr/>
        </p:nvSpPr>
        <p:spPr>
          <a:xfrm>
            <a:off x="1672683" y="1505415"/>
            <a:ext cx="452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Designation of the Employee vs the average number of times they have swiped into the cafeteria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0FB62-6746-40DD-AB8A-2F49F5EBC3DB}"/>
              </a:ext>
            </a:extLst>
          </p:cNvPr>
          <p:cNvSpPr txBox="1"/>
          <p:nvPr/>
        </p:nvSpPr>
        <p:spPr>
          <a:xfrm>
            <a:off x="7405372" y="1736982"/>
            <a:ext cx="21101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Trainee Decision Scientists and Decision Scientists have a higher number of swipe in records relatively.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33B592-3E9B-4A67-B650-6796057A0ECC}"/>
              </a:ext>
            </a:extLst>
          </p:cNvPr>
          <p:cNvSpPr txBox="1"/>
          <p:nvPr/>
        </p:nvSpPr>
        <p:spPr>
          <a:xfrm>
            <a:off x="7414906" y="3116386"/>
            <a:ext cx="2091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can be due to the fact that the other employees are either traveling or are busy in meetings, having no time for snacks.</a:t>
            </a:r>
          </a:p>
        </p:txBody>
      </p:sp>
      <p:pic>
        <p:nvPicPr>
          <p:cNvPr id="29" name="Graphic 28" descr="Fork and knife">
            <a:extLst>
              <a:ext uri="{FF2B5EF4-FFF2-40B4-BE49-F238E27FC236}">
                <a16:creationId xmlns:a16="http://schemas.microsoft.com/office/drawing/2014/main" id="{4E28186D-151D-4ADC-B864-7959B35C99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31" y="4819721"/>
            <a:ext cx="395967" cy="3959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7A6FDC-EE70-41AB-BE10-8D7F10D8F42F}"/>
              </a:ext>
            </a:extLst>
          </p:cNvPr>
          <p:cNvSpPr txBox="1"/>
          <p:nvPr/>
        </p:nvSpPr>
        <p:spPr>
          <a:xfrm>
            <a:off x="7378031" y="4770950"/>
            <a:ext cx="2091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Employees with a relatively lower salary visit the cafeteria more often (since designation is analogous to salary).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575A84-5AF4-41AF-ABFD-EC5D8F3AE172}"/>
              </a:ext>
            </a:extLst>
          </p:cNvPr>
          <p:cNvSpPr/>
          <p:nvPr/>
        </p:nvSpPr>
        <p:spPr bwMode="auto">
          <a:xfrm rot="19587168">
            <a:off x="181697" y="1526484"/>
            <a:ext cx="1200709" cy="228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84696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33500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8B3489-6884-46BD-9BF6-AC59DDB321F9}"/>
              </a:ext>
            </a:extLst>
          </p:cNvPr>
          <p:cNvSpPr txBox="1">
            <a:spLocks/>
          </p:cNvSpPr>
          <p:nvPr/>
        </p:nvSpPr>
        <p:spPr bwMode="auto">
          <a:xfrm>
            <a:off x="441749" y="436585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/>
              <a:t>Employees who are above the </a:t>
            </a:r>
            <a:r>
              <a:rPr lang="en-US" i="1" dirty="0">
                <a:solidFill>
                  <a:srgbClr val="006666"/>
                </a:solidFill>
              </a:rPr>
              <a:t>age of 35 </a:t>
            </a:r>
            <a:r>
              <a:rPr lang="en-US" i="1" dirty="0"/>
              <a:t>visit the cafeteria </a:t>
            </a:r>
            <a:r>
              <a:rPr lang="en-US" i="1" dirty="0">
                <a:solidFill>
                  <a:srgbClr val="006666"/>
                </a:solidFill>
              </a:rPr>
              <a:t>more regularly </a:t>
            </a:r>
          </a:p>
          <a:p>
            <a:endParaRPr lang="en-US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51274-213E-42FE-91A4-DFC7CE6C1B16}"/>
              </a:ext>
            </a:extLst>
          </p:cNvPr>
          <p:cNvSpPr txBox="1"/>
          <p:nvPr/>
        </p:nvSpPr>
        <p:spPr>
          <a:xfrm>
            <a:off x="0" y="0"/>
            <a:ext cx="335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5: Age of the Employee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DBB06-FB94-4E40-B90D-78CBA7495764}"/>
              </a:ext>
            </a:extLst>
          </p:cNvPr>
          <p:cNvGrpSpPr/>
          <p:nvPr/>
        </p:nvGrpSpPr>
        <p:grpSpPr>
          <a:xfrm>
            <a:off x="6982064" y="1362075"/>
            <a:ext cx="2533411" cy="4052528"/>
            <a:chOff x="6997515" y="1509823"/>
            <a:chExt cx="2533411" cy="4052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0A2B4-03CC-4F86-8049-DB0B6CA68910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E7CC5-BE0F-4CC7-B2A2-B33DE2A47AEE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22" name="Graphic 21" descr="Fork and knife">
              <a:extLst>
                <a:ext uri="{FF2B5EF4-FFF2-40B4-BE49-F238E27FC236}">
                  <a16:creationId xmlns:a16="http://schemas.microsoft.com/office/drawing/2014/main" id="{2E324619-7FB6-48DF-8270-7A83DBF1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515" y="1907070"/>
              <a:ext cx="395967" cy="395967"/>
            </a:xfrm>
            <a:prstGeom prst="rect">
              <a:avLst/>
            </a:prstGeom>
          </p:spPr>
        </p:pic>
        <p:pic>
          <p:nvPicPr>
            <p:cNvPr id="23" name="Graphic 22" descr="Fork and knife">
              <a:extLst>
                <a:ext uri="{FF2B5EF4-FFF2-40B4-BE49-F238E27FC236}">
                  <a16:creationId xmlns:a16="http://schemas.microsoft.com/office/drawing/2014/main" id="{D7DB1B0D-771F-42F2-9AC3-066743D5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923" y="3336856"/>
              <a:ext cx="395967" cy="39596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1E49CF-D8D6-458E-BA16-56BD421D35F0}"/>
              </a:ext>
            </a:extLst>
          </p:cNvPr>
          <p:cNvSpPr txBox="1"/>
          <p:nvPr/>
        </p:nvSpPr>
        <p:spPr>
          <a:xfrm>
            <a:off x="2555253" y="6106017"/>
            <a:ext cx="256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 of the Employee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86A0B1-381C-4290-B321-730FA091DEBB}"/>
              </a:ext>
            </a:extLst>
          </p:cNvPr>
          <p:cNvSpPr txBox="1"/>
          <p:nvPr/>
        </p:nvSpPr>
        <p:spPr>
          <a:xfrm>
            <a:off x="493704" y="3713356"/>
            <a:ext cx="677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b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Swipe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9472747-AEB1-4545-AB09-906D87016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209313"/>
              </p:ext>
            </p:extLst>
          </p:nvPr>
        </p:nvGraphicFramePr>
        <p:xfrm>
          <a:off x="992459" y="1936302"/>
          <a:ext cx="5200386" cy="402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01F6F40-6315-46DC-B234-1904FF25DDB0}"/>
              </a:ext>
            </a:extLst>
          </p:cNvPr>
          <p:cNvSpPr txBox="1"/>
          <p:nvPr/>
        </p:nvSpPr>
        <p:spPr>
          <a:xfrm>
            <a:off x="1895707" y="5848252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&lt;27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5F77-D348-47D2-9AFF-53AD85E53E67}"/>
              </a:ext>
            </a:extLst>
          </p:cNvPr>
          <p:cNvSpPr txBox="1"/>
          <p:nvPr/>
        </p:nvSpPr>
        <p:spPr>
          <a:xfrm>
            <a:off x="3472225" y="5848252"/>
            <a:ext cx="902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27-35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DAE3E3-E87F-48B5-A4FA-2B28CD44BFED}"/>
              </a:ext>
            </a:extLst>
          </p:cNvPr>
          <p:cNvSpPr txBox="1"/>
          <p:nvPr/>
        </p:nvSpPr>
        <p:spPr>
          <a:xfrm>
            <a:off x="5047990" y="5848252"/>
            <a:ext cx="902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&gt;35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C7B205-7F6D-4174-87C7-112D1B1B2994}"/>
              </a:ext>
            </a:extLst>
          </p:cNvPr>
          <p:cNvSpPr txBox="1"/>
          <p:nvPr/>
        </p:nvSpPr>
        <p:spPr>
          <a:xfrm>
            <a:off x="7385847" y="1679262"/>
            <a:ext cx="20216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employees older than 35 years of age show a trend of visiting the cafeteria more regularly.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7CA2D2-68DE-45A8-8C78-D51F6E55FD84}"/>
              </a:ext>
            </a:extLst>
          </p:cNvPr>
          <p:cNvSpPr txBox="1"/>
          <p:nvPr/>
        </p:nvSpPr>
        <p:spPr>
          <a:xfrm>
            <a:off x="7401440" y="3147161"/>
            <a:ext cx="2091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snacks being served on certain days may appeal more to the older crowd, hence they probably visit the cafeteria more often.</a:t>
            </a:r>
          </a:p>
        </p:txBody>
      </p:sp>
    </p:spTree>
    <p:extLst>
      <p:ext uri="{BB962C8B-B14F-4D97-AF65-F5344CB8AC3E}">
        <p14:creationId xmlns:p14="http://schemas.microsoft.com/office/powerpoint/2010/main" val="82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33500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8B3489-6884-46BD-9BF6-AC59DDB321F9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/>
              <a:t>Demographics reveal that there are more North Indian employees than South Indian employees in the company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51274-213E-42FE-91A4-DFC7CE6C1B16}"/>
              </a:ext>
            </a:extLst>
          </p:cNvPr>
          <p:cNvSpPr txBox="1"/>
          <p:nvPr/>
        </p:nvSpPr>
        <p:spPr>
          <a:xfrm>
            <a:off x="0" y="0"/>
            <a:ext cx="335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6: Origin of the Employee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DBB06-FB94-4E40-B90D-78CBA7495764}"/>
              </a:ext>
            </a:extLst>
          </p:cNvPr>
          <p:cNvGrpSpPr/>
          <p:nvPr/>
        </p:nvGrpSpPr>
        <p:grpSpPr>
          <a:xfrm>
            <a:off x="6978857" y="1417983"/>
            <a:ext cx="2524070" cy="4052528"/>
            <a:chOff x="7006856" y="1509823"/>
            <a:chExt cx="2524070" cy="4052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0A2B4-03CC-4F86-8049-DB0B6CA68910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E7CC5-BE0F-4CC7-B2A2-B33DE2A47AEE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22" name="Graphic 21" descr="Fork and knife">
              <a:extLst>
                <a:ext uri="{FF2B5EF4-FFF2-40B4-BE49-F238E27FC236}">
                  <a16:creationId xmlns:a16="http://schemas.microsoft.com/office/drawing/2014/main" id="{2E324619-7FB6-48DF-8270-7A83DBF1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60486" y="1910161"/>
              <a:ext cx="395967" cy="395967"/>
            </a:xfrm>
            <a:prstGeom prst="rect">
              <a:avLst/>
            </a:prstGeom>
          </p:spPr>
        </p:pic>
      </p:grpSp>
      <p:pic>
        <p:nvPicPr>
          <p:cNvPr id="26" name="Graphic 25" descr="Lightbulb">
            <a:extLst>
              <a:ext uri="{FF2B5EF4-FFF2-40B4-BE49-F238E27FC236}">
                <a16:creationId xmlns:a16="http://schemas.microsoft.com/office/drawing/2014/main" id="{A6225773-1FB4-42BF-99CB-242D449FB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3174" y="4566444"/>
            <a:ext cx="423742" cy="423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8E35E8-BCB1-4BC0-A18F-089FCC3A85E4}"/>
              </a:ext>
            </a:extLst>
          </p:cNvPr>
          <p:cNvSpPr txBox="1"/>
          <p:nvPr/>
        </p:nvSpPr>
        <p:spPr>
          <a:xfrm>
            <a:off x="7079881" y="4144818"/>
            <a:ext cx="24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SUGGESTIONS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82FF8-0798-413D-828C-E9C63BCD5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36" y="1390147"/>
            <a:ext cx="4921177" cy="501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886E1-4355-41CC-8A79-D030E9F72178}"/>
              </a:ext>
            </a:extLst>
          </p:cNvPr>
          <p:cNvSpPr txBox="1"/>
          <p:nvPr/>
        </p:nvSpPr>
        <p:spPr>
          <a:xfrm>
            <a:off x="7471317" y="1759322"/>
            <a:ext cx="195568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From a </a:t>
            </a:r>
            <a:r>
              <a:rPr lang="en-US" sz="1300" b="1" dirty="0"/>
              <a:t>sample </a:t>
            </a:r>
            <a:r>
              <a:rPr lang="en-US" sz="1300" dirty="0"/>
              <a:t>of 1959 employees, demographics reveal that there are 1181 South Indians, 1829 North Indians and  people from outside of India.</a:t>
            </a:r>
          </a:p>
          <a:p>
            <a:endParaRPr lang="en-US" sz="1300" dirty="0"/>
          </a:p>
          <a:p>
            <a:r>
              <a:rPr lang="en-US" sz="1300" i="1" dirty="0"/>
              <a:t>(Inconsistency of data, will update)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440F6-DC09-4751-8FDE-2D7CBA201E9E}"/>
              </a:ext>
            </a:extLst>
          </p:cNvPr>
          <p:cNvSpPr txBox="1"/>
          <p:nvPr/>
        </p:nvSpPr>
        <p:spPr>
          <a:xfrm>
            <a:off x="7596114" y="4520066"/>
            <a:ext cx="16430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North-Indian items can be ordered more frequently.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90B94-82AE-40A3-B4EC-AF688F222580}"/>
              </a:ext>
            </a:extLst>
          </p:cNvPr>
          <p:cNvSpPr txBox="1"/>
          <p:nvPr/>
        </p:nvSpPr>
        <p:spPr>
          <a:xfrm>
            <a:off x="3514724" y="2016304"/>
            <a:ext cx="2085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1083 North Indians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EC42-4931-4866-962B-3DC494F8F96E}"/>
              </a:ext>
            </a:extLst>
          </p:cNvPr>
          <p:cNvSpPr txBox="1"/>
          <p:nvPr/>
        </p:nvSpPr>
        <p:spPr>
          <a:xfrm>
            <a:off x="3578626" y="5350018"/>
            <a:ext cx="2085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872 South Indians</a:t>
            </a:r>
          </a:p>
        </p:txBody>
      </p:sp>
    </p:spTree>
    <p:extLst>
      <p:ext uri="{BB962C8B-B14F-4D97-AF65-F5344CB8AC3E}">
        <p14:creationId xmlns:p14="http://schemas.microsoft.com/office/powerpoint/2010/main" val="386936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8466615D-FFBA-4B49-9ACE-3991DBE375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993003"/>
                  </p:ext>
                </p:extLst>
              </p:nvPr>
            </p:nvGraphicFramePr>
            <p:xfrm>
              <a:off x="646114" y="1381125"/>
              <a:ext cx="4305300" cy="4191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8466615D-FFBA-4B49-9ACE-3991DBE37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114" y="1381125"/>
                <a:ext cx="4305300" cy="4191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898E91F-05CB-4D3E-B582-4ACA600B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i="1" dirty="0"/>
              <a:t>A large percentage of people hail from Karnataka, followed by Tamil Nadu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D3547D3-4D89-4974-B671-DC1B95450B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9287088"/>
              </p:ext>
            </p:extLst>
          </p:nvPr>
        </p:nvGraphicFramePr>
        <p:xfrm>
          <a:off x="5103813" y="1381125"/>
          <a:ext cx="43053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2DDEDB-3E3C-4E2F-8B77-F334C2ABE8BF}"/>
              </a:ext>
            </a:extLst>
          </p:cNvPr>
          <p:cNvSpPr txBox="1"/>
          <p:nvPr/>
        </p:nvSpPr>
        <p:spPr>
          <a:xfrm>
            <a:off x="0" y="0"/>
            <a:ext cx="335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6: Origin of the Employee</a:t>
            </a:r>
          </a:p>
        </p:txBody>
      </p:sp>
    </p:spTree>
    <p:extLst>
      <p:ext uri="{BB962C8B-B14F-4D97-AF65-F5344CB8AC3E}">
        <p14:creationId xmlns:p14="http://schemas.microsoft.com/office/powerpoint/2010/main" val="183040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0012" y="2670464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8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FF7A-C861-4B86-92AB-645ED8B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i="1" dirty="0"/>
              <a:t>Order </a:t>
            </a:r>
            <a:r>
              <a:rPr lang="en-US" i="1" dirty="0">
                <a:solidFill>
                  <a:srgbClr val="006666"/>
                </a:solidFill>
              </a:rPr>
              <a:t>more of Gulab </a:t>
            </a:r>
            <a:r>
              <a:rPr lang="en-US" i="1" dirty="0" err="1">
                <a:solidFill>
                  <a:srgbClr val="006666"/>
                </a:solidFill>
              </a:rPr>
              <a:t>Jamoon</a:t>
            </a:r>
            <a:r>
              <a:rPr lang="en-US" i="1" dirty="0">
                <a:solidFill>
                  <a:srgbClr val="006666"/>
                </a:solidFill>
              </a:rPr>
              <a:t> and ice cream </a:t>
            </a:r>
            <a:r>
              <a:rPr lang="en-US" i="1" dirty="0"/>
              <a:t>and order less of mango custard and </a:t>
            </a:r>
            <a:r>
              <a:rPr lang="en-US" i="1" dirty="0" err="1"/>
              <a:t>jangri</a:t>
            </a:r>
            <a:endParaRPr lang="en-US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3FB2AA-C04E-4B72-846F-224B8EA58726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43387-4167-4CD6-94BA-694E0A1D0CED}"/>
              </a:ext>
            </a:extLst>
          </p:cNvPr>
          <p:cNvSpPr/>
          <p:nvPr/>
        </p:nvSpPr>
        <p:spPr bwMode="auto">
          <a:xfrm>
            <a:off x="457200" y="1344133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CDDB3732-64E9-42AC-B1BC-18B7C09CFFDE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C5128FD-5EC8-4742-A192-C8F6B57A9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756699"/>
              </p:ext>
            </p:extLst>
          </p:nvPr>
        </p:nvGraphicFramePr>
        <p:xfrm>
          <a:off x="656493" y="1362075"/>
          <a:ext cx="5556739" cy="479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F6BF7548-746E-473B-89C8-32822A672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2013" y="1864825"/>
            <a:ext cx="423742" cy="4237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32FA8B-F707-4BA9-910D-05ABA286EB6F}"/>
              </a:ext>
            </a:extLst>
          </p:cNvPr>
          <p:cNvSpPr txBox="1"/>
          <p:nvPr/>
        </p:nvSpPr>
        <p:spPr>
          <a:xfrm>
            <a:off x="7385847" y="1759322"/>
            <a:ext cx="194772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in the top left quadrant should be ordered more frequently as it is low wastage and high score</a:t>
            </a:r>
          </a:p>
          <a:p>
            <a:endParaRPr lang="en-US" sz="1300" dirty="0"/>
          </a:p>
          <a:p>
            <a:r>
              <a:rPr lang="en-US" sz="1300" dirty="0"/>
              <a:t>(</a:t>
            </a:r>
            <a:r>
              <a:rPr lang="en-US" sz="1300" i="1" dirty="0"/>
              <a:t>score = number of likes – number of dislikes</a:t>
            </a:r>
            <a:r>
              <a:rPr lang="en-US" sz="1300" dirty="0"/>
              <a:t>)</a:t>
            </a:r>
          </a:p>
        </p:txBody>
      </p:sp>
      <p:pic>
        <p:nvPicPr>
          <p:cNvPr id="26" name="Graphic 25" descr="Lightbulb">
            <a:extLst>
              <a:ext uri="{FF2B5EF4-FFF2-40B4-BE49-F238E27FC236}">
                <a16:creationId xmlns:a16="http://schemas.microsoft.com/office/drawing/2014/main" id="{22BF3B5A-9360-4686-98CA-5AADD7743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4263" y="3737918"/>
            <a:ext cx="423742" cy="423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025A54-55A1-440D-A5BC-333E5B150C8A}"/>
              </a:ext>
            </a:extLst>
          </p:cNvPr>
          <p:cNvSpPr txBox="1"/>
          <p:nvPr/>
        </p:nvSpPr>
        <p:spPr>
          <a:xfrm>
            <a:off x="7385847" y="3652148"/>
            <a:ext cx="19477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in the bottom right quadrant should be ordered less of as they have high wastage and less score</a:t>
            </a:r>
          </a:p>
        </p:txBody>
      </p:sp>
      <p:pic>
        <p:nvPicPr>
          <p:cNvPr id="28" name="Graphic 27" descr="Thumbs Up Sign">
            <a:extLst>
              <a:ext uri="{FF2B5EF4-FFF2-40B4-BE49-F238E27FC236}">
                <a16:creationId xmlns:a16="http://schemas.microsoft.com/office/drawing/2014/main" id="{828B6D9F-43DE-4D98-84DD-561629573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4627" y="1786899"/>
            <a:ext cx="579593" cy="579593"/>
          </a:xfrm>
          <a:prstGeom prst="rect">
            <a:avLst/>
          </a:prstGeom>
        </p:spPr>
      </p:pic>
      <p:pic>
        <p:nvPicPr>
          <p:cNvPr id="29" name="Graphic 28" descr="Thumbs Up Sign">
            <a:extLst>
              <a:ext uri="{FF2B5EF4-FFF2-40B4-BE49-F238E27FC236}">
                <a16:creationId xmlns:a16="http://schemas.microsoft.com/office/drawing/2014/main" id="{7A5B315A-2FAD-482E-8827-CB204E6A4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386705" y="4960858"/>
            <a:ext cx="579593" cy="57959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9C4173-31D8-45D8-A984-EB3C8B5893AD}"/>
              </a:ext>
            </a:extLst>
          </p:cNvPr>
          <p:cNvCxnSpPr>
            <a:cxnSpLocks/>
          </p:cNvCxnSpPr>
          <p:nvPr/>
        </p:nvCxnSpPr>
        <p:spPr bwMode="auto">
          <a:xfrm>
            <a:off x="3549224" y="1864825"/>
            <a:ext cx="0" cy="2002325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ADA4C1-B4F5-46BD-8845-3496CF0CA87F}"/>
              </a:ext>
            </a:extLst>
          </p:cNvPr>
          <p:cNvCxnSpPr>
            <a:cxnSpLocks/>
          </p:cNvCxnSpPr>
          <p:nvPr/>
        </p:nvCxnSpPr>
        <p:spPr bwMode="auto">
          <a:xfrm flipH="1">
            <a:off x="1312985" y="3855998"/>
            <a:ext cx="2236240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05A616-D8FB-40E4-9060-8B718AC27A38}"/>
              </a:ext>
            </a:extLst>
          </p:cNvPr>
          <p:cNvCxnSpPr>
            <a:cxnSpLocks/>
          </p:cNvCxnSpPr>
          <p:nvPr/>
        </p:nvCxnSpPr>
        <p:spPr bwMode="auto">
          <a:xfrm>
            <a:off x="3549224" y="3737918"/>
            <a:ext cx="0" cy="212362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765CE7-2A9C-4AAF-8B2A-39496BCE188D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9225" y="3861109"/>
            <a:ext cx="2417074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8763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27E6-B2E8-4DFD-B536-BDC3C577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i="1" dirty="0"/>
              <a:t>Order more of </a:t>
            </a:r>
            <a:r>
              <a:rPr lang="en-US" i="1" dirty="0">
                <a:solidFill>
                  <a:srgbClr val="006666"/>
                </a:solidFill>
              </a:rPr>
              <a:t>Masala </a:t>
            </a:r>
            <a:r>
              <a:rPr lang="en-US" i="1" dirty="0" err="1">
                <a:solidFill>
                  <a:srgbClr val="006666"/>
                </a:solidFill>
              </a:rPr>
              <a:t>dosa</a:t>
            </a:r>
            <a:r>
              <a:rPr lang="en-US" i="1" dirty="0">
                <a:solidFill>
                  <a:srgbClr val="006666"/>
                </a:solidFill>
              </a:rPr>
              <a:t> , Vada and </a:t>
            </a:r>
            <a:r>
              <a:rPr lang="en-US" i="1" dirty="0" err="1">
                <a:solidFill>
                  <a:srgbClr val="006666"/>
                </a:solidFill>
              </a:rPr>
              <a:t>Poha</a:t>
            </a:r>
            <a:r>
              <a:rPr lang="en-US" i="1" dirty="0">
                <a:solidFill>
                  <a:srgbClr val="006666"/>
                </a:solidFill>
              </a:rPr>
              <a:t> </a:t>
            </a:r>
            <a:r>
              <a:rPr lang="en-US" i="1" dirty="0"/>
              <a:t>and less of vegetable idly and </a:t>
            </a:r>
            <a:r>
              <a:rPr lang="en-US" i="1" dirty="0" err="1"/>
              <a:t>shavige</a:t>
            </a:r>
            <a:r>
              <a:rPr lang="en-US" i="1" dirty="0"/>
              <a:t> bath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00265-2206-40CC-A0F2-31F0BE9F6DD6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A569B-AC8D-4B43-B7F2-9CF6D7DC0BB7}"/>
              </a:ext>
            </a:extLst>
          </p:cNvPr>
          <p:cNvSpPr/>
          <p:nvPr/>
        </p:nvSpPr>
        <p:spPr bwMode="auto">
          <a:xfrm>
            <a:off x="457200" y="1344133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F740062A-B5C5-43F4-8394-2283E505031B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453A0872-E470-46E0-B6E4-CFA6F9F86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013" y="1864825"/>
            <a:ext cx="423742" cy="42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9E9B3-A65E-4150-9427-2084BA53EF94}"/>
              </a:ext>
            </a:extLst>
          </p:cNvPr>
          <p:cNvSpPr txBox="1"/>
          <p:nvPr/>
        </p:nvSpPr>
        <p:spPr>
          <a:xfrm>
            <a:off x="7385847" y="1759322"/>
            <a:ext cx="194772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in the top left quadrant should be ordered more frequently as it is low wastage and high score</a:t>
            </a:r>
          </a:p>
          <a:p>
            <a:endParaRPr lang="en-US" sz="1300" dirty="0"/>
          </a:p>
          <a:p>
            <a:r>
              <a:rPr lang="en-US" sz="1300" dirty="0"/>
              <a:t>(</a:t>
            </a:r>
            <a:r>
              <a:rPr lang="en-US" sz="1300" i="1" dirty="0"/>
              <a:t>score = number of likes – number of dislikes</a:t>
            </a:r>
            <a:r>
              <a:rPr lang="en-US" sz="1300" dirty="0"/>
              <a:t>)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8F5510ED-A24B-40BD-BFEA-451AEB7C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4263" y="3737918"/>
            <a:ext cx="423742" cy="423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3A2723-6977-4D23-B35D-169596B9F772}"/>
              </a:ext>
            </a:extLst>
          </p:cNvPr>
          <p:cNvSpPr txBox="1"/>
          <p:nvPr/>
        </p:nvSpPr>
        <p:spPr>
          <a:xfrm>
            <a:off x="7385847" y="3652148"/>
            <a:ext cx="19477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in the bottom right quadrant should be ordered less of as they have high wastage and less score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CA82149-53F5-4A08-BD02-8D28C8F097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720756"/>
              </p:ext>
            </p:extLst>
          </p:nvPr>
        </p:nvGraphicFramePr>
        <p:xfrm>
          <a:off x="457200" y="1362074"/>
          <a:ext cx="6018871" cy="5049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raphic 10" descr="Thumbs Up Sign">
            <a:extLst>
              <a:ext uri="{FF2B5EF4-FFF2-40B4-BE49-F238E27FC236}">
                <a16:creationId xmlns:a16="http://schemas.microsoft.com/office/drawing/2014/main" id="{0E23C0D3-13A1-442C-8F49-FBD580739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566" y="2219084"/>
            <a:ext cx="579593" cy="579593"/>
          </a:xfrm>
          <a:prstGeom prst="rect">
            <a:avLst/>
          </a:prstGeom>
        </p:spPr>
      </p:pic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B9890E4C-7225-4EE1-A0B6-936DEDD77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381893" y="5289104"/>
            <a:ext cx="579593" cy="5795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24D241-FE2E-4522-91F8-BD256D461EB4}"/>
              </a:ext>
            </a:extLst>
          </p:cNvPr>
          <p:cNvCxnSpPr>
            <a:cxnSpLocks/>
          </p:cNvCxnSpPr>
          <p:nvPr/>
        </p:nvCxnSpPr>
        <p:spPr bwMode="auto">
          <a:xfrm>
            <a:off x="3549224" y="1864825"/>
            <a:ext cx="0" cy="2002325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8897DB-B7FC-474F-8AE1-8D92511324EA}"/>
              </a:ext>
            </a:extLst>
          </p:cNvPr>
          <p:cNvCxnSpPr>
            <a:cxnSpLocks/>
          </p:cNvCxnSpPr>
          <p:nvPr/>
        </p:nvCxnSpPr>
        <p:spPr bwMode="auto">
          <a:xfrm flipH="1">
            <a:off x="1184031" y="3855998"/>
            <a:ext cx="2365193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048389-8E5D-4F8E-A05F-D29E7F7C0A5F}"/>
              </a:ext>
            </a:extLst>
          </p:cNvPr>
          <p:cNvCxnSpPr>
            <a:cxnSpLocks/>
          </p:cNvCxnSpPr>
          <p:nvPr/>
        </p:nvCxnSpPr>
        <p:spPr bwMode="auto">
          <a:xfrm>
            <a:off x="3549224" y="3737918"/>
            <a:ext cx="0" cy="2351187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8B3AC8-A5A0-4166-8BD1-CE83D20808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9225" y="3855998"/>
            <a:ext cx="2757790" cy="5111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7576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BC06-F56D-4979-BC8D-852ED0AE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i="1" dirty="0"/>
              <a:t>Order </a:t>
            </a:r>
            <a:r>
              <a:rPr lang="en-US" i="1" dirty="0">
                <a:solidFill>
                  <a:srgbClr val="006666"/>
                </a:solidFill>
              </a:rPr>
              <a:t>more of Samosa </a:t>
            </a:r>
            <a:r>
              <a:rPr lang="en-US" i="1" dirty="0"/>
              <a:t>and less of </a:t>
            </a:r>
            <a:r>
              <a:rPr lang="en-US" i="1"/>
              <a:t>Veg Puff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A86051-EE00-421B-88A6-98153E5FE50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lowchart: Merge 3">
            <a:extLst>
              <a:ext uri="{FF2B5EF4-FFF2-40B4-BE49-F238E27FC236}">
                <a16:creationId xmlns:a16="http://schemas.microsoft.com/office/drawing/2014/main" id="{4E945666-9FC6-4BFB-AEA7-A9F7B67B100D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A2066382-0BAC-4639-B27D-4B0F85EBD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013" y="1864825"/>
            <a:ext cx="423742" cy="423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852F7-8797-4BA1-8A35-A81461AF5FF0}"/>
              </a:ext>
            </a:extLst>
          </p:cNvPr>
          <p:cNvSpPr txBox="1"/>
          <p:nvPr/>
        </p:nvSpPr>
        <p:spPr>
          <a:xfrm>
            <a:off x="7385847" y="1759322"/>
            <a:ext cx="194772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in the top left quadrant should be ordered more frequently as it is low wastage and high score</a:t>
            </a:r>
          </a:p>
          <a:p>
            <a:endParaRPr lang="en-US" sz="1300" dirty="0"/>
          </a:p>
          <a:p>
            <a:r>
              <a:rPr lang="en-US" sz="1300" dirty="0"/>
              <a:t>(</a:t>
            </a:r>
            <a:r>
              <a:rPr lang="en-US" sz="1300" i="1" dirty="0"/>
              <a:t>score = number of likes – number of dislikes</a:t>
            </a:r>
            <a:r>
              <a:rPr lang="en-US" sz="1300" dirty="0"/>
              <a:t>)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DC107D18-FD0A-402A-A851-C8D22300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4263" y="3737918"/>
            <a:ext cx="423742" cy="423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41006-40A5-4CBB-AFBD-5D873E1C7343}"/>
              </a:ext>
            </a:extLst>
          </p:cNvPr>
          <p:cNvSpPr txBox="1"/>
          <p:nvPr/>
        </p:nvSpPr>
        <p:spPr>
          <a:xfrm>
            <a:off x="7385847" y="3652148"/>
            <a:ext cx="19477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in the bottom right quadrant should be ordered less of as they have high wastage and less score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7A7D260-2B98-4A48-AF89-9D67C55997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945808"/>
              </p:ext>
            </p:extLst>
          </p:nvPr>
        </p:nvGraphicFramePr>
        <p:xfrm>
          <a:off x="457201" y="1362075"/>
          <a:ext cx="6115050" cy="5079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raphic 10" descr="Thumbs Up Sign">
            <a:extLst>
              <a:ext uri="{FF2B5EF4-FFF2-40B4-BE49-F238E27FC236}">
                <a16:creationId xmlns:a16="http://schemas.microsoft.com/office/drawing/2014/main" id="{B13204E3-2647-4610-A063-0AD422D11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981" y="2076696"/>
            <a:ext cx="579593" cy="579593"/>
          </a:xfrm>
          <a:prstGeom prst="rect">
            <a:avLst/>
          </a:prstGeom>
        </p:spPr>
      </p:pic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CE95836E-786D-4CD1-B36A-E79A503DB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553237" y="4744755"/>
            <a:ext cx="579593" cy="5795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0EFAB-9457-4A94-9567-80AFEE704D48}"/>
              </a:ext>
            </a:extLst>
          </p:cNvPr>
          <p:cNvCxnSpPr>
            <a:cxnSpLocks/>
          </p:cNvCxnSpPr>
          <p:nvPr/>
        </p:nvCxnSpPr>
        <p:spPr bwMode="auto">
          <a:xfrm>
            <a:off x="3549224" y="1759322"/>
            <a:ext cx="0" cy="2107828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38010C-A736-4511-9458-D9387C1173C9}"/>
              </a:ext>
            </a:extLst>
          </p:cNvPr>
          <p:cNvCxnSpPr>
            <a:cxnSpLocks/>
          </p:cNvCxnSpPr>
          <p:nvPr/>
        </p:nvCxnSpPr>
        <p:spPr bwMode="auto">
          <a:xfrm flipH="1">
            <a:off x="926123" y="3855998"/>
            <a:ext cx="2623102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9C8C80-31D4-4057-B7E2-B89750882EA8}"/>
              </a:ext>
            </a:extLst>
          </p:cNvPr>
          <p:cNvCxnSpPr>
            <a:cxnSpLocks/>
          </p:cNvCxnSpPr>
          <p:nvPr/>
        </p:nvCxnSpPr>
        <p:spPr bwMode="auto">
          <a:xfrm>
            <a:off x="3549224" y="3737918"/>
            <a:ext cx="0" cy="227602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12D431-E7FE-4611-B1EC-DF99088A4E3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9224" y="3861109"/>
            <a:ext cx="2863300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1176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44133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4302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E3D44-C69E-491B-8D5C-4BFBA768BBB0}"/>
              </a:ext>
            </a:extLst>
          </p:cNvPr>
          <p:cNvGrpSpPr/>
          <p:nvPr/>
        </p:nvGrpSpPr>
        <p:grpSpPr>
          <a:xfrm>
            <a:off x="7015183" y="1637992"/>
            <a:ext cx="2533411" cy="4052528"/>
            <a:chOff x="6997515" y="1509823"/>
            <a:chExt cx="2533411" cy="40525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D18280-3A28-482C-8230-58891AA30516}"/>
                </a:ext>
              </a:extLst>
            </p:cNvPr>
            <p:cNvSpPr txBox="1"/>
            <p:nvPr/>
          </p:nvSpPr>
          <p:spPr>
            <a:xfrm>
              <a:off x="7006856" y="1509823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ABF3C4-6D72-4B8D-9D2C-CFB258C9B435}"/>
                </a:ext>
              </a:extLst>
            </p:cNvPr>
            <p:cNvSpPr txBox="1"/>
            <p:nvPr/>
          </p:nvSpPr>
          <p:spPr>
            <a:xfrm>
              <a:off x="7393482" y="3352136"/>
              <a:ext cx="20910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We can see that the slope of the best fit line across these points ~0, if not for certain points (indicated with arrows), high up in the graph.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86A97-20FF-4728-903A-A25A6FBA151C}"/>
                </a:ext>
              </a:extLst>
            </p:cNvPr>
            <p:cNvSpPr txBox="1"/>
            <p:nvPr/>
          </p:nvSpPr>
          <p:spPr>
            <a:xfrm>
              <a:off x="7360364" y="5254574"/>
              <a:ext cx="217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pic>
          <p:nvPicPr>
            <p:cNvPr id="17" name="Graphic 16" descr="Fork and knife">
              <a:extLst>
                <a:ext uri="{FF2B5EF4-FFF2-40B4-BE49-F238E27FC236}">
                  <a16:creationId xmlns:a16="http://schemas.microsoft.com/office/drawing/2014/main" id="{BD81C345-786B-4CD4-A4E1-C36786DAF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515" y="1907070"/>
              <a:ext cx="395967" cy="395967"/>
            </a:xfrm>
            <a:prstGeom prst="rect">
              <a:avLst/>
            </a:prstGeom>
          </p:spPr>
        </p:pic>
        <p:pic>
          <p:nvPicPr>
            <p:cNvPr id="18" name="Graphic 17" descr="Fork and knife">
              <a:extLst>
                <a:ext uri="{FF2B5EF4-FFF2-40B4-BE49-F238E27FC236}">
                  <a16:creationId xmlns:a16="http://schemas.microsoft.com/office/drawing/2014/main" id="{8A6AA91B-13F8-4FBA-9589-E9BEA4C88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923" y="3336856"/>
              <a:ext cx="395967" cy="395967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AD457939-D55F-495B-BDC8-40B9C260E59B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i="1" dirty="0">
              <a:solidFill>
                <a:srgbClr val="006666"/>
              </a:solidFill>
            </a:endParaRPr>
          </a:p>
          <a:p>
            <a:r>
              <a:rPr lang="en-US" i="1" dirty="0"/>
              <a:t>Leaves taken by employees is </a:t>
            </a:r>
            <a:r>
              <a:rPr lang="en-US" i="1" dirty="0">
                <a:solidFill>
                  <a:srgbClr val="006666"/>
                </a:solidFill>
              </a:rPr>
              <a:t>not a viable factor </a:t>
            </a:r>
            <a:r>
              <a:rPr lang="en-US" i="1" dirty="0"/>
              <a:t>since correlation between the no. of employees absent and amount of food wasted is 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6DF40-9FFC-48BD-A6CF-006DD7D376B4}"/>
              </a:ext>
            </a:extLst>
          </p:cNvPr>
          <p:cNvSpPr txBox="1"/>
          <p:nvPr/>
        </p:nvSpPr>
        <p:spPr>
          <a:xfrm>
            <a:off x="7407016" y="1928913"/>
            <a:ext cx="2021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correlation coefficient between leaves taken by employees and food wastage is 0.394, our threshold being 0.5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EC49E-C8FD-4C0A-B3D2-6C0913526295}"/>
              </a:ext>
            </a:extLst>
          </p:cNvPr>
          <p:cNvSpPr txBox="1"/>
          <p:nvPr/>
        </p:nvSpPr>
        <p:spPr>
          <a:xfrm>
            <a:off x="0" y="0"/>
            <a:ext cx="2581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Factor 8: Leaves taken by 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B2BF9-DBD7-41DF-BF2E-E598397127D3}"/>
              </a:ext>
            </a:extLst>
          </p:cNvPr>
          <p:cNvSpPr txBox="1"/>
          <p:nvPr/>
        </p:nvSpPr>
        <p:spPr>
          <a:xfrm>
            <a:off x="2413591" y="6148715"/>
            <a:ext cx="366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Ratio of Wasted in plates/Ordered in 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1C481-A8F6-4F6C-ACFA-96D868F1EFAC}"/>
              </a:ext>
            </a:extLst>
          </p:cNvPr>
          <p:cNvSpPr txBox="1"/>
          <p:nvPr/>
        </p:nvSpPr>
        <p:spPr>
          <a:xfrm rot="16200000">
            <a:off x="-669626" y="3504557"/>
            <a:ext cx="2459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C78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absent employees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E79738-F713-4759-A53F-55B574DE5AB1}"/>
              </a:ext>
            </a:extLst>
          </p:cNvPr>
          <p:cNvCxnSpPr/>
          <p:nvPr/>
        </p:nvCxnSpPr>
        <p:spPr bwMode="auto">
          <a:xfrm>
            <a:off x="4695638" y="1912013"/>
            <a:ext cx="202019" cy="197983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35FFEF-897A-4BC1-8AEE-BA3C900DE4F9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5884" y="1895643"/>
            <a:ext cx="242866" cy="214353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87BCA959-EF1D-47F8-AD84-09DC7B69B6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894231"/>
              </p:ext>
            </p:extLst>
          </p:nvPr>
        </p:nvGraphicFramePr>
        <p:xfrm>
          <a:off x="691117" y="1362075"/>
          <a:ext cx="5805376" cy="527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8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17621" y="5111435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5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85">
            <a:extLst>
              <a:ext uri="{FF2B5EF4-FFF2-40B4-BE49-F238E27FC236}">
                <a16:creationId xmlns:a16="http://schemas.microsoft.com/office/drawing/2014/main" id="{52C26A78-BE52-4281-9479-F3CE3A2DF7FD}"/>
              </a:ext>
            </a:extLst>
          </p:cNvPr>
          <p:cNvSpPr/>
          <p:nvPr/>
        </p:nvSpPr>
        <p:spPr>
          <a:xfrm>
            <a:off x="796474" y="1222823"/>
            <a:ext cx="676667" cy="1648320"/>
          </a:xfrm>
          <a:custGeom>
            <a:avLst/>
            <a:gdLst>
              <a:gd name="connsiteX0" fmla="*/ 555980 w 555980"/>
              <a:gd name="connsiteY0" fmla="*/ 0 h 1354334"/>
              <a:gd name="connsiteX1" fmla="*/ 555980 w 555980"/>
              <a:gd name="connsiteY1" fmla="*/ 968242 h 1354334"/>
              <a:gd name="connsiteX2" fmla="*/ 0 w 555980"/>
              <a:gd name="connsiteY2" fmla="*/ 1354334 h 1354334"/>
              <a:gd name="connsiteX3" fmla="*/ 737 w 555980"/>
              <a:gd name="connsiteY3" fmla="*/ 709226 h 1354334"/>
              <a:gd name="connsiteX4" fmla="*/ 555980 w 555980"/>
              <a:gd name="connsiteY4" fmla="*/ 0 h 1354334"/>
              <a:gd name="connsiteX0" fmla="*/ 555980 w 555980"/>
              <a:gd name="connsiteY0" fmla="*/ 0 h 1354334"/>
              <a:gd name="connsiteX1" fmla="*/ 555980 w 555980"/>
              <a:gd name="connsiteY1" fmla="*/ 976179 h 1354334"/>
              <a:gd name="connsiteX2" fmla="*/ 0 w 555980"/>
              <a:gd name="connsiteY2" fmla="*/ 1354334 h 1354334"/>
              <a:gd name="connsiteX3" fmla="*/ 737 w 555980"/>
              <a:gd name="connsiteY3" fmla="*/ 709226 h 1354334"/>
              <a:gd name="connsiteX4" fmla="*/ 555980 w 555980"/>
              <a:gd name="connsiteY4" fmla="*/ 0 h 135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80" h="1354334">
                <a:moveTo>
                  <a:pt x="555980" y="0"/>
                </a:moveTo>
                <a:lnTo>
                  <a:pt x="555980" y="976179"/>
                </a:lnTo>
                <a:lnTo>
                  <a:pt x="0" y="1354334"/>
                </a:lnTo>
                <a:cubicBezTo>
                  <a:pt x="246" y="1139298"/>
                  <a:pt x="491" y="924262"/>
                  <a:pt x="737" y="709226"/>
                </a:cubicBezTo>
                <a:lnTo>
                  <a:pt x="55598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entagon 64">
            <a:extLst>
              <a:ext uri="{FF2B5EF4-FFF2-40B4-BE49-F238E27FC236}">
                <a16:creationId xmlns:a16="http://schemas.microsoft.com/office/drawing/2014/main" id="{5FD66880-6CCD-47B7-930E-83264269855B}"/>
              </a:ext>
            </a:extLst>
          </p:cNvPr>
          <p:cNvSpPr/>
          <p:nvPr/>
        </p:nvSpPr>
        <p:spPr>
          <a:xfrm>
            <a:off x="1472358" y="2399270"/>
            <a:ext cx="6000668" cy="1222724"/>
          </a:xfrm>
          <a:prstGeom prst="homePlate">
            <a:avLst>
              <a:gd name="adj" fmla="val 25080"/>
            </a:avLst>
          </a:prstGeom>
          <a:solidFill>
            <a:srgbClr val="00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entagon 65">
            <a:extLst>
              <a:ext uri="{FF2B5EF4-FFF2-40B4-BE49-F238E27FC236}">
                <a16:creationId xmlns:a16="http://schemas.microsoft.com/office/drawing/2014/main" id="{0F0F4221-780F-401E-80A8-F3D19519C6F1}"/>
              </a:ext>
            </a:extLst>
          </p:cNvPr>
          <p:cNvSpPr/>
          <p:nvPr/>
        </p:nvSpPr>
        <p:spPr>
          <a:xfrm>
            <a:off x="1472359" y="3620951"/>
            <a:ext cx="6677335" cy="1162942"/>
          </a:xfrm>
          <a:prstGeom prst="homePlate">
            <a:avLst>
              <a:gd name="adj" fmla="val 24618"/>
            </a:avLst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entagon 66">
            <a:extLst>
              <a:ext uri="{FF2B5EF4-FFF2-40B4-BE49-F238E27FC236}">
                <a16:creationId xmlns:a16="http://schemas.microsoft.com/office/drawing/2014/main" id="{A29E3CA0-1018-4211-A230-54EAD03CC08D}"/>
              </a:ext>
            </a:extLst>
          </p:cNvPr>
          <p:cNvSpPr/>
          <p:nvPr/>
        </p:nvSpPr>
        <p:spPr>
          <a:xfrm>
            <a:off x="1469554" y="4777566"/>
            <a:ext cx="8013522" cy="1206490"/>
          </a:xfrm>
          <a:prstGeom prst="homePlate">
            <a:avLst>
              <a:gd name="adj" fmla="val 24745"/>
            </a:avLst>
          </a:prstGeom>
          <a:solidFill>
            <a:srgbClr val="00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entagon 67">
            <a:extLst>
              <a:ext uri="{FF2B5EF4-FFF2-40B4-BE49-F238E27FC236}">
                <a16:creationId xmlns:a16="http://schemas.microsoft.com/office/drawing/2014/main" id="{E5D776A2-1682-440F-9ACD-F091D6F2A960}"/>
              </a:ext>
            </a:extLst>
          </p:cNvPr>
          <p:cNvSpPr/>
          <p:nvPr/>
        </p:nvSpPr>
        <p:spPr>
          <a:xfrm>
            <a:off x="1482992" y="1215626"/>
            <a:ext cx="4778841" cy="1189973"/>
          </a:xfrm>
          <a:prstGeom prst="homePlate">
            <a:avLst>
              <a:gd name="adj" fmla="val 25461"/>
            </a:avLst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0155BD-B22B-4A9A-A144-29093D8EFDB8}"/>
              </a:ext>
            </a:extLst>
          </p:cNvPr>
          <p:cNvSpPr/>
          <p:nvPr/>
        </p:nvSpPr>
        <p:spPr>
          <a:xfrm>
            <a:off x="2" y="2837552"/>
            <a:ext cx="807557" cy="775251"/>
          </a:xfrm>
          <a:prstGeom prst="rect">
            <a:avLst/>
          </a:prstGeom>
          <a:solidFill>
            <a:srgbClr val="00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r>
              <a:rPr lang="en-US" sz="3199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B1A0E-4F0F-47A9-AEB9-1EB4EDF4305D}"/>
              </a:ext>
            </a:extLst>
          </p:cNvPr>
          <p:cNvSpPr/>
          <p:nvPr/>
        </p:nvSpPr>
        <p:spPr>
          <a:xfrm>
            <a:off x="2" y="3596709"/>
            <a:ext cx="807557" cy="77525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r>
              <a:rPr lang="en-US" sz="3199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584A2-F6D7-491D-83F4-34DDB72B6BB3}"/>
              </a:ext>
            </a:extLst>
          </p:cNvPr>
          <p:cNvSpPr/>
          <p:nvPr/>
        </p:nvSpPr>
        <p:spPr>
          <a:xfrm>
            <a:off x="0" y="4355869"/>
            <a:ext cx="807557" cy="775251"/>
          </a:xfrm>
          <a:prstGeom prst="rect">
            <a:avLst/>
          </a:prstGeom>
          <a:solidFill>
            <a:srgbClr val="00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r>
              <a:rPr lang="en-US" sz="3199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BD1EC7-7D71-4C12-8107-6B202C83B25D}"/>
              </a:ext>
            </a:extLst>
          </p:cNvPr>
          <p:cNvSpPr/>
          <p:nvPr/>
        </p:nvSpPr>
        <p:spPr>
          <a:xfrm>
            <a:off x="2" y="2078393"/>
            <a:ext cx="807557" cy="77525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r>
              <a:rPr lang="en-US" sz="3199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3" name="Freeform 86">
            <a:extLst>
              <a:ext uri="{FF2B5EF4-FFF2-40B4-BE49-F238E27FC236}">
                <a16:creationId xmlns:a16="http://schemas.microsoft.com/office/drawing/2014/main" id="{2EC897FB-422B-4BC3-B4C8-B583875F1BD4}"/>
              </a:ext>
            </a:extLst>
          </p:cNvPr>
          <p:cNvSpPr/>
          <p:nvPr/>
        </p:nvSpPr>
        <p:spPr>
          <a:xfrm>
            <a:off x="804743" y="2401513"/>
            <a:ext cx="668399" cy="1241351"/>
          </a:xfrm>
          <a:custGeom>
            <a:avLst/>
            <a:gdLst>
              <a:gd name="connsiteX0" fmla="*/ 556244 w 556244"/>
              <a:gd name="connsiteY0" fmla="*/ 0 h 995250"/>
              <a:gd name="connsiteX1" fmla="*/ 556244 w 556244"/>
              <a:gd name="connsiteY1" fmla="*/ 148222 h 995250"/>
              <a:gd name="connsiteX2" fmla="*/ 556244 w 556244"/>
              <a:gd name="connsiteY2" fmla="*/ 847028 h 995250"/>
              <a:gd name="connsiteX3" fmla="*/ 556244 w 556244"/>
              <a:gd name="connsiteY3" fmla="*/ 995250 h 995250"/>
              <a:gd name="connsiteX4" fmla="*/ 0 w 556244"/>
              <a:gd name="connsiteY4" fmla="*/ 995250 h 995250"/>
              <a:gd name="connsiteX5" fmla="*/ 317 w 556244"/>
              <a:gd name="connsiteY5" fmla="*/ 847028 h 995250"/>
              <a:gd name="connsiteX6" fmla="*/ 0 w 556244"/>
              <a:gd name="connsiteY6" fmla="*/ 847028 h 995250"/>
              <a:gd name="connsiteX7" fmla="*/ 1001 w 556244"/>
              <a:gd name="connsiteY7" fmla="*/ 378960 h 995250"/>
              <a:gd name="connsiteX0" fmla="*/ 556244 w 556244"/>
              <a:gd name="connsiteY0" fmla="*/ 0 h 995250"/>
              <a:gd name="connsiteX1" fmla="*/ 556244 w 556244"/>
              <a:gd name="connsiteY1" fmla="*/ 148222 h 995250"/>
              <a:gd name="connsiteX2" fmla="*/ 556244 w 556244"/>
              <a:gd name="connsiteY2" fmla="*/ 847028 h 995250"/>
              <a:gd name="connsiteX3" fmla="*/ 556244 w 556244"/>
              <a:gd name="connsiteY3" fmla="*/ 995250 h 995250"/>
              <a:gd name="connsiteX4" fmla="*/ 0 w 556244"/>
              <a:gd name="connsiteY4" fmla="*/ 995250 h 995250"/>
              <a:gd name="connsiteX5" fmla="*/ 317 w 556244"/>
              <a:gd name="connsiteY5" fmla="*/ 847028 h 995250"/>
              <a:gd name="connsiteX6" fmla="*/ 0 w 556244"/>
              <a:gd name="connsiteY6" fmla="*/ 847028 h 995250"/>
              <a:gd name="connsiteX7" fmla="*/ 1001 w 556244"/>
              <a:gd name="connsiteY7" fmla="*/ 367719 h 995250"/>
              <a:gd name="connsiteX8" fmla="*/ 556244 w 556244"/>
              <a:gd name="connsiteY8" fmla="*/ 0 h 9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244" h="995250">
                <a:moveTo>
                  <a:pt x="556244" y="0"/>
                </a:moveTo>
                <a:lnTo>
                  <a:pt x="556244" y="148222"/>
                </a:lnTo>
                <a:lnTo>
                  <a:pt x="556244" y="847028"/>
                </a:lnTo>
                <a:lnTo>
                  <a:pt x="556244" y="995250"/>
                </a:lnTo>
                <a:lnTo>
                  <a:pt x="0" y="995250"/>
                </a:lnTo>
                <a:cubicBezTo>
                  <a:pt x="106" y="945843"/>
                  <a:pt x="211" y="896435"/>
                  <a:pt x="317" y="847028"/>
                </a:cubicBezTo>
                <a:lnTo>
                  <a:pt x="0" y="847028"/>
                </a:lnTo>
                <a:cubicBezTo>
                  <a:pt x="334" y="687258"/>
                  <a:pt x="667" y="527489"/>
                  <a:pt x="1001" y="367719"/>
                </a:cubicBezTo>
                <a:cubicBezTo>
                  <a:pt x="186082" y="241399"/>
                  <a:pt x="371163" y="126320"/>
                  <a:pt x="55624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Freeform 89">
            <a:extLst>
              <a:ext uri="{FF2B5EF4-FFF2-40B4-BE49-F238E27FC236}">
                <a16:creationId xmlns:a16="http://schemas.microsoft.com/office/drawing/2014/main" id="{2673AAE8-EF1A-469D-BC36-C5D081872C96}"/>
              </a:ext>
            </a:extLst>
          </p:cNvPr>
          <p:cNvSpPr/>
          <p:nvPr/>
        </p:nvSpPr>
        <p:spPr>
          <a:xfrm flipV="1">
            <a:off x="804743" y="3596708"/>
            <a:ext cx="668399" cy="1181872"/>
          </a:xfrm>
          <a:custGeom>
            <a:avLst/>
            <a:gdLst>
              <a:gd name="connsiteX0" fmla="*/ 556244 w 556244"/>
              <a:gd name="connsiteY0" fmla="*/ 0 h 995250"/>
              <a:gd name="connsiteX1" fmla="*/ 556244 w 556244"/>
              <a:gd name="connsiteY1" fmla="*/ 148222 h 995250"/>
              <a:gd name="connsiteX2" fmla="*/ 556244 w 556244"/>
              <a:gd name="connsiteY2" fmla="*/ 847028 h 995250"/>
              <a:gd name="connsiteX3" fmla="*/ 556244 w 556244"/>
              <a:gd name="connsiteY3" fmla="*/ 995250 h 995250"/>
              <a:gd name="connsiteX4" fmla="*/ 0 w 556244"/>
              <a:gd name="connsiteY4" fmla="*/ 995250 h 995250"/>
              <a:gd name="connsiteX5" fmla="*/ 317 w 556244"/>
              <a:gd name="connsiteY5" fmla="*/ 847028 h 995250"/>
              <a:gd name="connsiteX6" fmla="*/ 0 w 556244"/>
              <a:gd name="connsiteY6" fmla="*/ 847028 h 995250"/>
              <a:gd name="connsiteX7" fmla="*/ 1001 w 556244"/>
              <a:gd name="connsiteY7" fmla="*/ 378960 h 995250"/>
              <a:gd name="connsiteX0" fmla="*/ 556244 w 556244"/>
              <a:gd name="connsiteY0" fmla="*/ 0 h 995250"/>
              <a:gd name="connsiteX1" fmla="*/ 556244 w 556244"/>
              <a:gd name="connsiteY1" fmla="*/ 148222 h 995250"/>
              <a:gd name="connsiteX2" fmla="*/ 556244 w 556244"/>
              <a:gd name="connsiteY2" fmla="*/ 847028 h 995250"/>
              <a:gd name="connsiteX3" fmla="*/ 556244 w 556244"/>
              <a:gd name="connsiteY3" fmla="*/ 970818 h 995250"/>
              <a:gd name="connsiteX4" fmla="*/ 0 w 556244"/>
              <a:gd name="connsiteY4" fmla="*/ 995250 h 995250"/>
              <a:gd name="connsiteX5" fmla="*/ 317 w 556244"/>
              <a:gd name="connsiteY5" fmla="*/ 847028 h 995250"/>
              <a:gd name="connsiteX6" fmla="*/ 0 w 556244"/>
              <a:gd name="connsiteY6" fmla="*/ 847028 h 995250"/>
              <a:gd name="connsiteX7" fmla="*/ 1001 w 556244"/>
              <a:gd name="connsiteY7" fmla="*/ 378960 h 995250"/>
              <a:gd name="connsiteX8" fmla="*/ 556244 w 556244"/>
              <a:gd name="connsiteY8" fmla="*/ 0 h 995250"/>
              <a:gd name="connsiteX0" fmla="*/ 556244 w 556244"/>
              <a:gd name="connsiteY0" fmla="*/ 0 h 960334"/>
              <a:gd name="connsiteX1" fmla="*/ 556244 w 556244"/>
              <a:gd name="connsiteY1" fmla="*/ 113306 h 960334"/>
              <a:gd name="connsiteX2" fmla="*/ 556244 w 556244"/>
              <a:gd name="connsiteY2" fmla="*/ 812112 h 960334"/>
              <a:gd name="connsiteX3" fmla="*/ 556244 w 556244"/>
              <a:gd name="connsiteY3" fmla="*/ 935902 h 960334"/>
              <a:gd name="connsiteX4" fmla="*/ 0 w 556244"/>
              <a:gd name="connsiteY4" fmla="*/ 960334 h 960334"/>
              <a:gd name="connsiteX5" fmla="*/ 317 w 556244"/>
              <a:gd name="connsiteY5" fmla="*/ 812112 h 960334"/>
              <a:gd name="connsiteX6" fmla="*/ 0 w 556244"/>
              <a:gd name="connsiteY6" fmla="*/ 812112 h 960334"/>
              <a:gd name="connsiteX7" fmla="*/ 1001 w 556244"/>
              <a:gd name="connsiteY7" fmla="*/ 344044 h 960334"/>
              <a:gd name="connsiteX8" fmla="*/ 556244 w 556244"/>
              <a:gd name="connsiteY8" fmla="*/ 0 h 960334"/>
              <a:gd name="connsiteX0" fmla="*/ 556244 w 556244"/>
              <a:gd name="connsiteY0" fmla="*/ 0 h 960334"/>
              <a:gd name="connsiteX1" fmla="*/ 556244 w 556244"/>
              <a:gd name="connsiteY1" fmla="*/ 113306 h 960334"/>
              <a:gd name="connsiteX2" fmla="*/ 556244 w 556244"/>
              <a:gd name="connsiteY2" fmla="*/ 812112 h 960334"/>
              <a:gd name="connsiteX3" fmla="*/ 556244 w 556244"/>
              <a:gd name="connsiteY3" fmla="*/ 940459 h 960334"/>
              <a:gd name="connsiteX4" fmla="*/ 0 w 556244"/>
              <a:gd name="connsiteY4" fmla="*/ 960334 h 960334"/>
              <a:gd name="connsiteX5" fmla="*/ 317 w 556244"/>
              <a:gd name="connsiteY5" fmla="*/ 812112 h 960334"/>
              <a:gd name="connsiteX6" fmla="*/ 0 w 556244"/>
              <a:gd name="connsiteY6" fmla="*/ 812112 h 960334"/>
              <a:gd name="connsiteX7" fmla="*/ 1001 w 556244"/>
              <a:gd name="connsiteY7" fmla="*/ 344044 h 960334"/>
              <a:gd name="connsiteX8" fmla="*/ 556244 w 556244"/>
              <a:gd name="connsiteY8" fmla="*/ 0 h 96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244" h="960334">
                <a:moveTo>
                  <a:pt x="556244" y="0"/>
                </a:moveTo>
                <a:lnTo>
                  <a:pt x="556244" y="113306"/>
                </a:lnTo>
                <a:lnTo>
                  <a:pt x="556244" y="812112"/>
                </a:lnTo>
                <a:lnTo>
                  <a:pt x="556244" y="940459"/>
                </a:lnTo>
                <a:lnTo>
                  <a:pt x="0" y="960334"/>
                </a:lnTo>
                <a:cubicBezTo>
                  <a:pt x="106" y="910927"/>
                  <a:pt x="211" y="861519"/>
                  <a:pt x="317" y="812112"/>
                </a:cubicBezTo>
                <a:lnTo>
                  <a:pt x="0" y="812112"/>
                </a:lnTo>
                <a:cubicBezTo>
                  <a:pt x="334" y="656089"/>
                  <a:pt x="667" y="500067"/>
                  <a:pt x="1001" y="344044"/>
                </a:cubicBezTo>
                <a:lnTo>
                  <a:pt x="55624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8804"/>
            <a:endParaRPr lang="en-US" sz="3199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reeform 88">
            <a:extLst>
              <a:ext uri="{FF2B5EF4-FFF2-40B4-BE49-F238E27FC236}">
                <a16:creationId xmlns:a16="http://schemas.microsoft.com/office/drawing/2014/main" id="{34774ABF-95CA-49F8-B997-DFFA2100134F}"/>
              </a:ext>
            </a:extLst>
          </p:cNvPr>
          <p:cNvSpPr/>
          <p:nvPr/>
        </p:nvSpPr>
        <p:spPr>
          <a:xfrm flipV="1">
            <a:off x="804742" y="4352180"/>
            <a:ext cx="667617" cy="1631875"/>
          </a:xfrm>
          <a:custGeom>
            <a:avLst/>
            <a:gdLst>
              <a:gd name="connsiteX0" fmla="*/ 555980 w 555980"/>
              <a:gd name="connsiteY0" fmla="*/ 0 h 1354334"/>
              <a:gd name="connsiteX1" fmla="*/ 555980 w 555980"/>
              <a:gd name="connsiteY1" fmla="*/ 968242 h 1354334"/>
              <a:gd name="connsiteX2" fmla="*/ 0 w 555980"/>
              <a:gd name="connsiteY2" fmla="*/ 1354334 h 1354334"/>
              <a:gd name="connsiteX3" fmla="*/ 737 w 555980"/>
              <a:gd name="connsiteY3" fmla="*/ 709226 h 1354334"/>
              <a:gd name="connsiteX4" fmla="*/ 555980 w 555980"/>
              <a:gd name="connsiteY4" fmla="*/ 0 h 1354334"/>
              <a:gd name="connsiteX0" fmla="*/ 555980 w 555980"/>
              <a:gd name="connsiteY0" fmla="*/ 0 h 1354334"/>
              <a:gd name="connsiteX1" fmla="*/ 555980 w 555980"/>
              <a:gd name="connsiteY1" fmla="*/ 976179 h 1354334"/>
              <a:gd name="connsiteX2" fmla="*/ 0 w 555980"/>
              <a:gd name="connsiteY2" fmla="*/ 1354334 h 1354334"/>
              <a:gd name="connsiteX3" fmla="*/ 737 w 555980"/>
              <a:gd name="connsiteY3" fmla="*/ 709226 h 1354334"/>
              <a:gd name="connsiteX4" fmla="*/ 555980 w 555980"/>
              <a:gd name="connsiteY4" fmla="*/ 0 h 1354334"/>
              <a:gd name="connsiteX0" fmla="*/ 555980 w 555980"/>
              <a:gd name="connsiteY0" fmla="*/ 0 h 1338057"/>
              <a:gd name="connsiteX1" fmla="*/ 555980 w 555980"/>
              <a:gd name="connsiteY1" fmla="*/ 976179 h 1338057"/>
              <a:gd name="connsiteX2" fmla="*/ 0 w 555980"/>
              <a:gd name="connsiteY2" fmla="*/ 1338057 h 1338057"/>
              <a:gd name="connsiteX3" fmla="*/ 737 w 555980"/>
              <a:gd name="connsiteY3" fmla="*/ 709226 h 1338057"/>
              <a:gd name="connsiteX4" fmla="*/ 555980 w 555980"/>
              <a:gd name="connsiteY4" fmla="*/ 0 h 1338057"/>
              <a:gd name="connsiteX0" fmla="*/ 555980 w 555980"/>
              <a:gd name="connsiteY0" fmla="*/ 0 h 1365708"/>
              <a:gd name="connsiteX1" fmla="*/ 555980 w 555980"/>
              <a:gd name="connsiteY1" fmla="*/ 976179 h 1365708"/>
              <a:gd name="connsiteX2" fmla="*/ 0 w 555980"/>
              <a:gd name="connsiteY2" fmla="*/ 1365708 h 1365708"/>
              <a:gd name="connsiteX3" fmla="*/ 737 w 555980"/>
              <a:gd name="connsiteY3" fmla="*/ 709226 h 1365708"/>
              <a:gd name="connsiteX4" fmla="*/ 555980 w 555980"/>
              <a:gd name="connsiteY4" fmla="*/ 0 h 1365708"/>
              <a:gd name="connsiteX0" fmla="*/ 555980 w 559229"/>
              <a:gd name="connsiteY0" fmla="*/ 0 h 1365708"/>
              <a:gd name="connsiteX1" fmla="*/ 559229 w 559229"/>
              <a:gd name="connsiteY1" fmla="*/ 1012142 h 1365708"/>
              <a:gd name="connsiteX2" fmla="*/ 0 w 559229"/>
              <a:gd name="connsiteY2" fmla="*/ 1365708 h 1365708"/>
              <a:gd name="connsiteX3" fmla="*/ 737 w 559229"/>
              <a:gd name="connsiteY3" fmla="*/ 709226 h 1365708"/>
              <a:gd name="connsiteX4" fmla="*/ 555980 w 559229"/>
              <a:gd name="connsiteY4" fmla="*/ 0 h 13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229" h="1365708">
                <a:moveTo>
                  <a:pt x="555980" y="0"/>
                </a:moveTo>
                <a:lnTo>
                  <a:pt x="559229" y="1012142"/>
                </a:lnTo>
                <a:cubicBezTo>
                  <a:pt x="373902" y="1138194"/>
                  <a:pt x="185327" y="1239656"/>
                  <a:pt x="0" y="1365708"/>
                </a:cubicBezTo>
                <a:cubicBezTo>
                  <a:pt x="246" y="1150672"/>
                  <a:pt x="491" y="924262"/>
                  <a:pt x="737" y="709226"/>
                </a:cubicBezTo>
                <a:lnTo>
                  <a:pt x="55598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rgbClr val="00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8804"/>
            <a:endParaRPr lang="en-US" sz="3199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41">
            <a:extLst>
              <a:ext uri="{FF2B5EF4-FFF2-40B4-BE49-F238E27FC236}">
                <a16:creationId xmlns:a16="http://schemas.microsoft.com/office/drawing/2014/main" id="{25202B50-4B85-446A-938B-E5C2D4028C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98659" y="3887194"/>
            <a:ext cx="494214" cy="59888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881" tIns="60940" rIns="121881" bIns="60940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3199">
              <a:solidFill>
                <a:srgbClr val="57565A"/>
              </a:solidFill>
            </a:endParaRPr>
          </a:p>
        </p:txBody>
      </p:sp>
      <p:sp>
        <p:nvSpPr>
          <p:cNvPr id="8" name="Freeform 33">
            <a:extLst>
              <a:ext uri="{FF2B5EF4-FFF2-40B4-BE49-F238E27FC236}">
                <a16:creationId xmlns:a16="http://schemas.microsoft.com/office/drawing/2014/main" id="{6E2C9E4D-9C63-45BF-B128-D045079B74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60311" y="2708696"/>
            <a:ext cx="616532" cy="598889"/>
          </a:xfrm>
          <a:custGeom>
            <a:avLst/>
            <a:gdLst>
              <a:gd name="T0" fmla="*/ 637 w 826"/>
              <a:gd name="T1" fmla="*/ 523 h 802"/>
              <a:gd name="T2" fmla="*/ 663 w 826"/>
              <a:gd name="T3" fmla="*/ 472 h 802"/>
              <a:gd name="T4" fmla="*/ 573 w 826"/>
              <a:gd name="T5" fmla="*/ 536 h 802"/>
              <a:gd name="T6" fmla="*/ 597 w 826"/>
              <a:gd name="T7" fmla="*/ 320 h 802"/>
              <a:gd name="T8" fmla="*/ 765 w 826"/>
              <a:gd name="T9" fmla="*/ 281 h 802"/>
              <a:gd name="T10" fmla="*/ 786 w 826"/>
              <a:gd name="T11" fmla="*/ 91 h 802"/>
              <a:gd name="T12" fmla="*/ 706 w 826"/>
              <a:gd name="T13" fmla="*/ 160 h 802"/>
              <a:gd name="T14" fmla="*/ 654 w 826"/>
              <a:gd name="T15" fmla="*/ 109 h 802"/>
              <a:gd name="T16" fmla="*/ 724 w 826"/>
              <a:gd name="T17" fmla="*/ 28 h 802"/>
              <a:gd name="T18" fmla="*/ 649 w 826"/>
              <a:gd name="T19" fmla="*/ 2 h 802"/>
              <a:gd name="T20" fmla="*/ 494 w 826"/>
              <a:gd name="T21" fmla="*/ 218 h 802"/>
              <a:gd name="T22" fmla="*/ 185 w 826"/>
              <a:gd name="T23" fmla="*/ 148 h 802"/>
              <a:gd name="T24" fmla="*/ 203 w 826"/>
              <a:gd name="T25" fmla="*/ 123 h 802"/>
              <a:gd name="T26" fmla="*/ 95 w 826"/>
              <a:gd name="T27" fmla="*/ 7 h 802"/>
              <a:gd name="T28" fmla="*/ 18 w 826"/>
              <a:gd name="T29" fmla="*/ 58 h 802"/>
              <a:gd name="T30" fmla="*/ 18 w 826"/>
              <a:gd name="T31" fmla="*/ 84 h 802"/>
              <a:gd name="T32" fmla="*/ 134 w 826"/>
              <a:gd name="T33" fmla="*/ 192 h 802"/>
              <a:gd name="T34" fmla="*/ 160 w 826"/>
              <a:gd name="T35" fmla="*/ 174 h 802"/>
              <a:gd name="T36" fmla="*/ 228 w 826"/>
              <a:gd name="T37" fmla="*/ 483 h 802"/>
              <a:gd name="T38" fmla="*/ 61 w 826"/>
              <a:gd name="T39" fmla="*/ 522 h 802"/>
              <a:gd name="T40" fmla="*/ 39 w 826"/>
              <a:gd name="T41" fmla="*/ 713 h 802"/>
              <a:gd name="T42" fmla="*/ 120 w 826"/>
              <a:gd name="T43" fmla="*/ 643 h 802"/>
              <a:gd name="T44" fmla="*/ 171 w 826"/>
              <a:gd name="T45" fmla="*/ 695 h 802"/>
              <a:gd name="T46" fmla="*/ 102 w 826"/>
              <a:gd name="T47" fmla="*/ 775 h 802"/>
              <a:gd name="T48" fmla="*/ 176 w 826"/>
              <a:gd name="T49" fmla="*/ 802 h 802"/>
              <a:gd name="T50" fmla="*/ 331 w 826"/>
              <a:gd name="T51" fmla="*/ 586 h 802"/>
              <a:gd name="T52" fmla="*/ 547 w 826"/>
              <a:gd name="T53" fmla="*/ 562 h 802"/>
              <a:gd name="T54" fmla="*/ 483 w 826"/>
              <a:gd name="T55" fmla="*/ 652 h 802"/>
              <a:gd name="T56" fmla="*/ 509 w 826"/>
              <a:gd name="T57" fmla="*/ 652 h 802"/>
              <a:gd name="T58" fmla="*/ 689 w 826"/>
              <a:gd name="T59" fmla="*/ 780 h 802"/>
              <a:gd name="T60" fmla="*/ 791 w 826"/>
              <a:gd name="T61" fmla="*/ 780 h 802"/>
              <a:gd name="T62" fmla="*/ 791 w 826"/>
              <a:gd name="T63" fmla="*/ 677 h 802"/>
              <a:gd name="T64" fmla="*/ 57 w 826"/>
              <a:gd name="T65" fmla="*/ 71 h 802"/>
              <a:gd name="T66" fmla="*/ 160 w 826"/>
              <a:gd name="T67" fmla="*/ 123 h 802"/>
              <a:gd name="T68" fmla="*/ 297 w 826"/>
              <a:gd name="T69" fmla="*/ 568 h 802"/>
              <a:gd name="T70" fmla="*/ 266 w 826"/>
              <a:gd name="T71" fmla="*/ 728 h 802"/>
              <a:gd name="T72" fmla="*/ 154 w 826"/>
              <a:gd name="T73" fmla="*/ 763 h 802"/>
              <a:gd name="T74" fmla="*/ 207 w 826"/>
              <a:gd name="T75" fmla="*/ 702 h 802"/>
              <a:gd name="T76" fmla="*/ 189 w 826"/>
              <a:gd name="T77" fmla="*/ 607 h 802"/>
              <a:gd name="T78" fmla="*/ 99 w 826"/>
              <a:gd name="T79" fmla="*/ 612 h 802"/>
              <a:gd name="T80" fmla="*/ 86 w 826"/>
              <a:gd name="T81" fmla="*/ 548 h 802"/>
              <a:gd name="T82" fmla="*/ 226 w 826"/>
              <a:gd name="T83" fmla="*/ 521 h 802"/>
              <a:gd name="T84" fmla="*/ 528 w 826"/>
              <a:gd name="T85" fmla="*/ 235 h 802"/>
              <a:gd name="T86" fmla="*/ 559 w 826"/>
              <a:gd name="T87" fmla="*/ 75 h 802"/>
              <a:gd name="T88" fmla="*/ 671 w 826"/>
              <a:gd name="T89" fmla="*/ 40 h 802"/>
              <a:gd name="T90" fmla="*/ 618 w 826"/>
              <a:gd name="T91" fmla="*/ 101 h 802"/>
              <a:gd name="T92" fmla="*/ 636 w 826"/>
              <a:gd name="T93" fmla="*/ 196 h 802"/>
              <a:gd name="T94" fmla="*/ 726 w 826"/>
              <a:gd name="T95" fmla="*/ 191 h 802"/>
              <a:gd name="T96" fmla="*/ 739 w 826"/>
              <a:gd name="T97" fmla="*/ 255 h 802"/>
              <a:gd name="T98" fmla="*/ 599 w 826"/>
              <a:gd name="T99" fmla="*/ 283 h 802"/>
              <a:gd name="T100" fmla="*/ 297 w 826"/>
              <a:gd name="T101" fmla="*/ 568 h 802"/>
              <a:gd name="T102" fmla="*/ 714 w 826"/>
              <a:gd name="T103" fmla="*/ 755 h 802"/>
              <a:gd name="T104" fmla="*/ 611 w 826"/>
              <a:gd name="T105" fmla="*/ 549 h 802"/>
              <a:gd name="T106" fmla="*/ 776 w 826"/>
              <a:gd name="T107" fmla="*/ 729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26" h="802">
                <a:moveTo>
                  <a:pt x="791" y="677"/>
                </a:moveTo>
                <a:cubicBezTo>
                  <a:pt x="637" y="523"/>
                  <a:pt x="637" y="523"/>
                  <a:pt x="637" y="523"/>
                </a:cubicBezTo>
                <a:cubicBezTo>
                  <a:pt x="663" y="498"/>
                  <a:pt x="663" y="498"/>
                  <a:pt x="663" y="498"/>
                </a:cubicBezTo>
                <a:cubicBezTo>
                  <a:pt x="670" y="490"/>
                  <a:pt x="670" y="479"/>
                  <a:pt x="663" y="472"/>
                </a:cubicBezTo>
                <a:cubicBezTo>
                  <a:pt x="656" y="465"/>
                  <a:pt x="644" y="465"/>
                  <a:pt x="637" y="472"/>
                </a:cubicBezTo>
                <a:cubicBezTo>
                  <a:pt x="573" y="536"/>
                  <a:pt x="573" y="536"/>
                  <a:pt x="573" y="536"/>
                </a:cubicBezTo>
                <a:cubicBezTo>
                  <a:pt x="477" y="440"/>
                  <a:pt x="477" y="440"/>
                  <a:pt x="477" y="440"/>
                </a:cubicBezTo>
                <a:cubicBezTo>
                  <a:pt x="597" y="320"/>
                  <a:pt x="597" y="320"/>
                  <a:pt x="597" y="320"/>
                </a:cubicBezTo>
                <a:cubicBezTo>
                  <a:pt x="614" y="326"/>
                  <a:pt x="631" y="329"/>
                  <a:pt x="649" y="329"/>
                </a:cubicBezTo>
                <a:cubicBezTo>
                  <a:pt x="693" y="329"/>
                  <a:pt x="734" y="312"/>
                  <a:pt x="765" y="281"/>
                </a:cubicBezTo>
                <a:cubicBezTo>
                  <a:pt x="812" y="234"/>
                  <a:pt x="826" y="163"/>
                  <a:pt x="800" y="102"/>
                </a:cubicBezTo>
                <a:cubicBezTo>
                  <a:pt x="797" y="96"/>
                  <a:pt x="792" y="92"/>
                  <a:pt x="786" y="91"/>
                </a:cubicBezTo>
                <a:cubicBezTo>
                  <a:pt x="780" y="90"/>
                  <a:pt x="774" y="92"/>
                  <a:pt x="770" y="96"/>
                </a:cubicBezTo>
                <a:cubicBezTo>
                  <a:pt x="706" y="160"/>
                  <a:pt x="706" y="160"/>
                  <a:pt x="706" y="160"/>
                </a:cubicBezTo>
                <a:cubicBezTo>
                  <a:pt x="654" y="160"/>
                  <a:pt x="654" y="160"/>
                  <a:pt x="654" y="160"/>
                </a:cubicBezTo>
                <a:cubicBezTo>
                  <a:pt x="654" y="109"/>
                  <a:pt x="654" y="109"/>
                  <a:pt x="654" y="109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3" y="40"/>
                  <a:pt x="725" y="34"/>
                  <a:pt x="724" y="28"/>
                </a:cubicBezTo>
                <a:cubicBezTo>
                  <a:pt x="722" y="22"/>
                  <a:pt x="718" y="17"/>
                  <a:pt x="713" y="15"/>
                </a:cubicBezTo>
                <a:cubicBezTo>
                  <a:pt x="692" y="6"/>
                  <a:pt x="671" y="2"/>
                  <a:pt x="649" y="2"/>
                </a:cubicBezTo>
                <a:cubicBezTo>
                  <a:pt x="605" y="2"/>
                  <a:pt x="564" y="19"/>
                  <a:pt x="533" y="50"/>
                </a:cubicBezTo>
                <a:cubicBezTo>
                  <a:pt x="489" y="94"/>
                  <a:pt x="474" y="159"/>
                  <a:pt x="494" y="218"/>
                </a:cubicBezTo>
                <a:cubicBezTo>
                  <a:pt x="374" y="337"/>
                  <a:pt x="374" y="337"/>
                  <a:pt x="374" y="337"/>
                </a:cubicBezTo>
                <a:cubicBezTo>
                  <a:pt x="185" y="148"/>
                  <a:pt x="185" y="148"/>
                  <a:pt x="185" y="148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2"/>
                  <a:pt x="203" y="128"/>
                  <a:pt x="203" y="123"/>
                </a:cubicBezTo>
                <a:cubicBezTo>
                  <a:pt x="203" y="118"/>
                  <a:pt x="201" y="113"/>
                  <a:pt x="198" y="110"/>
                </a:cubicBezTo>
                <a:cubicBezTo>
                  <a:pt x="95" y="7"/>
                  <a:pt x="95" y="7"/>
                  <a:pt x="95" y="7"/>
                </a:cubicBezTo>
                <a:cubicBezTo>
                  <a:pt x="88" y="0"/>
                  <a:pt x="77" y="0"/>
                  <a:pt x="70" y="7"/>
                </a:cubicBezTo>
                <a:cubicBezTo>
                  <a:pt x="18" y="58"/>
                  <a:pt x="18" y="58"/>
                  <a:pt x="18" y="58"/>
                </a:cubicBezTo>
                <a:cubicBezTo>
                  <a:pt x="15" y="62"/>
                  <a:pt x="13" y="66"/>
                  <a:pt x="13" y="71"/>
                </a:cubicBezTo>
                <a:cubicBezTo>
                  <a:pt x="13" y="76"/>
                  <a:pt x="15" y="81"/>
                  <a:pt x="18" y="84"/>
                </a:cubicBezTo>
                <a:cubicBezTo>
                  <a:pt x="121" y="187"/>
                  <a:pt x="121" y="187"/>
                  <a:pt x="121" y="187"/>
                </a:cubicBezTo>
                <a:cubicBezTo>
                  <a:pt x="124" y="191"/>
                  <a:pt x="129" y="192"/>
                  <a:pt x="134" y="192"/>
                </a:cubicBezTo>
                <a:cubicBezTo>
                  <a:pt x="138" y="192"/>
                  <a:pt x="143" y="191"/>
                  <a:pt x="147" y="187"/>
                </a:cubicBezTo>
                <a:cubicBezTo>
                  <a:pt x="160" y="174"/>
                  <a:pt x="160" y="174"/>
                  <a:pt x="160" y="174"/>
                </a:cubicBezTo>
                <a:cubicBezTo>
                  <a:pt x="348" y="363"/>
                  <a:pt x="348" y="363"/>
                  <a:pt x="348" y="363"/>
                </a:cubicBezTo>
                <a:cubicBezTo>
                  <a:pt x="228" y="483"/>
                  <a:pt x="228" y="483"/>
                  <a:pt x="228" y="483"/>
                </a:cubicBezTo>
                <a:cubicBezTo>
                  <a:pt x="212" y="477"/>
                  <a:pt x="194" y="475"/>
                  <a:pt x="176" y="475"/>
                </a:cubicBezTo>
                <a:cubicBezTo>
                  <a:pt x="133" y="475"/>
                  <a:pt x="91" y="492"/>
                  <a:pt x="61" y="522"/>
                </a:cubicBezTo>
                <a:cubicBezTo>
                  <a:pt x="13" y="570"/>
                  <a:pt x="0" y="640"/>
                  <a:pt x="26" y="702"/>
                </a:cubicBezTo>
                <a:cubicBezTo>
                  <a:pt x="28" y="707"/>
                  <a:pt x="33" y="711"/>
                  <a:pt x="39" y="713"/>
                </a:cubicBezTo>
                <a:cubicBezTo>
                  <a:pt x="45" y="714"/>
                  <a:pt x="51" y="712"/>
                  <a:pt x="55" y="708"/>
                </a:cubicBezTo>
                <a:cubicBezTo>
                  <a:pt x="120" y="643"/>
                  <a:pt x="120" y="643"/>
                  <a:pt x="120" y="643"/>
                </a:cubicBezTo>
                <a:cubicBezTo>
                  <a:pt x="171" y="643"/>
                  <a:pt x="171" y="643"/>
                  <a:pt x="171" y="643"/>
                </a:cubicBezTo>
                <a:cubicBezTo>
                  <a:pt x="171" y="695"/>
                  <a:pt x="171" y="695"/>
                  <a:pt x="171" y="695"/>
                </a:cubicBezTo>
                <a:cubicBezTo>
                  <a:pt x="107" y="759"/>
                  <a:pt x="107" y="759"/>
                  <a:pt x="107" y="759"/>
                </a:cubicBezTo>
                <a:cubicBezTo>
                  <a:pt x="102" y="763"/>
                  <a:pt x="101" y="769"/>
                  <a:pt x="102" y="775"/>
                </a:cubicBezTo>
                <a:cubicBezTo>
                  <a:pt x="103" y="781"/>
                  <a:pt x="107" y="786"/>
                  <a:pt x="113" y="789"/>
                </a:cubicBezTo>
                <a:cubicBezTo>
                  <a:pt x="133" y="797"/>
                  <a:pt x="154" y="802"/>
                  <a:pt x="176" y="802"/>
                </a:cubicBezTo>
                <a:cubicBezTo>
                  <a:pt x="220" y="802"/>
                  <a:pt x="261" y="785"/>
                  <a:pt x="292" y="754"/>
                </a:cubicBezTo>
                <a:cubicBezTo>
                  <a:pt x="336" y="709"/>
                  <a:pt x="351" y="645"/>
                  <a:pt x="331" y="586"/>
                </a:cubicBezTo>
                <a:cubicBezTo>
                  <a:pt x="451" y="466"/>
                  <a:pt x="451" y="466"/>
                  <a:pt x="451" y="466"/>
                </a:cubicBezTo>
                <a:cubicBezTo>
                  <a:pt x="547" y="562"/>
                  <a:pt x="547" y="562"/>
                  <a:pt x="547" y="562"/>
                </a:cubicBezTo>
                <a:cubicBezTo>
                  <a:pt x="483" y="626"/>
                  <a:pt x="483" y="626"/>
                  <a:pt x="483" y="626"/>
                </a:cubicBezTo>
                <a:cubicBezTo>
                  <a:pt x="476" y="633"/>
                  <a:pt x="476" y="645"/>
                  <a:pt x="483" y="652"/>
                </a:cubicBezTo>
                <a:cubicBezTo>
                  <a:pt x="486" y="655"/>
                  <a:pt x="491" y="657"/>
                  <a:pt x="496" y="657"/>
                </a:cubicBezTo>
                <a:cubicBezTo>
                  <a:pt x="500" y="657"/>
                  <a:pt x="505" y="655"/>
                  <a:pt x="509" y="652"/>
                </a:cubicBezTo>
                <a:cubicBezTo>
                  <a:pt x="534" y="626"/>
                  <a:pt x="534" y="626"/>
                  <a:pt x="534" y="626"/>
                </a:cubicBezTo>
                <a:cubicBezTo>
                  <a:pt x="689" y="780"/>
                  <a:pt x="689" y="780"/>
                  <a:pt x="689" y="780"/>
                </a:cubicBezTo>
                <a:cubicBezTo>
                  <a:pt x="702" y="794"/>
                  <a:pt x="721" y="802"/>
                  <a:pt x="740" y="802"/>
                </a:cubicBezTo>
                <a:cubicBezTo>
                  <a:pt x="759" y="802"/>
                  <a:pt x="778" y="794"/>
                  <a:pt x="791" y="780"/>
                </a:cubicBezTo>
                <a:cubicBezTo>
                  <a:pt x="805" y="767"/>
                  <a:pt x="813" y="748"/>
                  <a:pt x="813" y="729"/>
                </a:cubicBezTo>
                <a:cubicBezTo>
                  <a:pt x="813" y="709"/>
                  <a:pt x="805" y="691"/>
                  <a:pt x="791" y="677"/>
                </a:cubicBezTo>
                <a:close/>
                <a:moveTo>
                  <a:pt x="134" y="148"/>
                </a:moveTo>
                <a:cubicBezTo>
                  <a:pt x="57" y="71"/>
                  <a:pt x="57" y="71"/>
                  <a:pt x="57" y="71"/>
                </a:cubicBezTo>
                <a:cubicBezTo>
                  <a:pt x="82" y="46"/>
                  <a:pt x="82" y="46"/>
                  <a:pt x="82" y="46"/>
                </a:cubicBezTo>
                <a:cubicBezTo>
                  <a:pt x="160" y="123"/>
                  <a:pt x="160" y="123"/>
                  <a:pt x="160" y="123"/>
                </a:cubicBezTo>
                <a:lnTo>
                  <a:pt x="134" y="148"/>
                </a:lnTo>
                <a:close/>
                <a:moveTo>
                  <a:pt x="297" y="568"/>
                </a:moveTo>
                <a:cubicBezTo>
                  <a:pt x="292" y="574"/>
                  <a:pt x="291" y="582"/>
                  <a:pt x="293" y="588"/>
                </a:cubicBezTo>
                <a:cubicBezTo>
                  <a:pt x="314" y="636"/>
                  <a:pt x="303" y="691"/>
                  <a:pt x="266" y="728"/>
                </a:cubicBezTo>
                <a:cubicBezTo>
                  <a:pt x="242" y="752"/>
                  <a:pt x="210" y="765"/>
                  <a:pt x="176" y="765"/>
                </a:cubicBezTo>
                <a:cubicBezTo>
                  <a:pt x="169" y="765"/>
                  <a:pt x="161" y="765"/>
                  <a:pt x="154" y="763"/>
                </a:cubicBezTo>
                <a:cubicBezTo>
                  <a:pt x="202" y="715"/>
                  <a:pt x="202" y="715"/>
                  <a:pt x="202" y="715"/>
                </a:cubicBezTo>
                <a:cubicBezTo>
                  <a:pt x="205" y="712"/>
                  <a:pt x="207" y="707"/>
                  <a:pt x="207" y="702"/>
                </a:cubicBezTo>
                <a:cubicBezTo>
                  <a:pt x="207" y="625"/>
                  <a:pt x="207" y="625"/>
                  <a:pt x="207" y="625"/>
                </a:cubicBezTo>
                <a:cubicBezTo>
                  <a:pt x="207" y="615"/>
                  <a:pt x="199" y="607"/>
                  <a:pt x="189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07" y="607"/>
                  <a:pt x="103" y="609"/>
                  <a:pt x="99" y="612"/>
                </a:cubicBezTo>
                <a:cubicBezTo>
                  <a:pt x="51" y="661"/>
                  <a:pt x="51" y="661"/>
                  <a:pt x="51" y="661"/>
                </a:cubicBezTo>
                <a:cubicBezTo>
                  <a:pt x="44" y="620"/>
                  <a:pt x="56" y="578"/>
                  <a:pt x="86" y="548"/>
                </a:cubicBezTo>
                <a:cubicBezTo>
                  <a:pt x="110" y="524"/>
                  <a:pt x="142" y="511"/>
                  <a:pt x="176" y="511"/>
                </a:cubicBezTo>
                <a:cubicBezTo>
                  <a:pt x="193" y="511"/>
                  <a:pt x="210" y="514"/>
                  <a:pt x="226" y="521"/>
                </a:cubicBezTo>
                <a:cubicBezTo>
                  <a:pt x="233" y="524"/>
                  <a:pt x="241" y="522"/>
                  <a:pt x="246" y="517"/>
                </a:cubicBezTo>
                <a:cubicBezTo>
                  <a:pt x="528" y="235"/>
                  <a:pt x="528" y="235"/>
                  <a:pt x="528" y="235"/>
                </a:cubicBezTo>
                <a:cubicBezTo>
                  <a:pt x="533" y="230"/>
                  <a:pt x="535" y="222"/>
                  <a:pt x="532" y="215"/>
                </a:cubicBezTo>
                <a:cubicBezTo>
                  <a:pt x="512" y="167"/>
                  <a:pt x="522" y="112"/>
                  <a:pt x="559" y="75"/>
                </a:cubicBezTo>
                <a:cubicBezTo>
                  <a:pt x="583" y="51"/>
                  <a:pt x="615" y="38"/>
                  <a:pt x="649" y="38"/>
                </a:cubicBezTo>
                <a:cubicBezTo>
                  <a:pt x="657" y="38"/>
                  <a:pt x="664" y="39"/>
                  <a:pt x="671" y="40"/>
                </a:cubicBezTo>
                <a:cubicBezTo>
                  <a:pt x="623" y="88"/>
                  <a:pt x="623" y="88"/>
                  <a:pt x="623" y="88"/>
                </a:cubicBezTo>
                <a:cubicBezTo>
                  <a:pt x="620" y="92"/>
                  <a:pt x="618" y="96"/>
                  <a:pt x="618" y="101"/>
                </a:cubicBezTo>
                <a:cubicBezTo>
                  <a:pt x="618" y="178"/>
                  <a:pt x="618" y="178"/>
                  <a:pt x="618" y="178"/>
                </a:cubicBezTo>
                <a:cubicBezTo>
                  <a:pt x="618" y="188"/>
                  <a:pt x="626" y="196"/>
                  <a:pt x="636" y="196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8" y="196"/>
                  <a:pt x="723" y="195"/>
                  <a:pt x="726" y="191"/>
                </a:cubicBezTo>
                <a:cubicBezTo>
                  <a:pt x="774" y="143"/>
                  <a:pt x="774" y="143"/>
                  <a:pt x="774" y="143"/>
                </a:cubicBezTo>
                <a:cubicBezTo>
                  <a:pt x="782" y="183"/>
                  <a:pt x="769" y="225"/>
                  <a:pt x="739" y="255"/>
                </a:cubicBezTo>
                <a:cubicBezTo>
                  <a:pt x="715" y="279"/>
                  <a:pt x="683" y="293"/>
                  <a:pt x="649" y="293"/>
                </a:cubicBezTo>
                <a:cubicBezTo>
                  <a:pt x="632" y="293"/>
                  <a:pt x="615" y="289"/>
                  <a:pt x="599" y="283"/>
                </a:cubicBezTo>
                <a:cubicBezTo>
                  <a:pt x="593" y="280"/>
                  <a:pt x="585" y="281"/>
                  <a:pt x="579" y="286"/>
                </a:cubicBezTo>
                <a:lnTo>
                  <a:pt x="297" y="568"/>
                </a:lnTo>
                <a:close/>
                <a:moveTo>
                  <a:pt x="766" y="755"/>
                </a:moveTo>
                <a:cubicBezTo>
                  <a:pt x="752" y="768"/>
                  <a:pt x="728" y="768"/>
                  <a:pt x="714" y="755"/>
                </a:cubicBezTo>
                <a:cubicBezTo>
                  <a:pt x="560" y="600"/>
                  <a:pt x="560" y="600"/>
                  <a:pt x="560" y="600"/>
                </a:cubicBezTo>
                <a:cubicBezTo>
                  <a:pt x="611" y="549"/>
                  <a:pt x="611" y="549"/>
                  <a:pt x="611" y="549"/>
                </a:cubicBezTo>
                <a:cubicBezTo>
                  <a:pt x="766" y="703"/>
                  <a:pt x="766" y="703"/>
                  <a:pt x="766" y="703"/>
                </a:cubicBezTo>
                <a:cubicBezTo>
                  <a:pt x="773" y="710"/>
                  <a:pt x="776" y="719"/>
                  <a:pt x="776" y="729"/>
                </a:cubicBezTo>
                <a:cubicBezTo>
                  <a:pt x="776" y="739"/>
                  <a:pt x="773" y="748"/>
                  <a:pt x="766" y="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121881" tIns="60940" rIns="121881" bIns="60940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3199">
              <a:solidFill>
                <a:srgbClr val="57565A"/>
              </a:solidFill>
            </a:endParaRPr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C950C934-B097-43DD-99B5-DF696B3DEA97}"/>
              </a:ext>
            </a:extLst>
          </p:cNvPr>
          <p:cNvSpPr>
            <a:spLocks noEditPoints="1"/>
          </p:cNvSpPr>
          <p:nvPr/>
        </p:nvSpPr>
        <p:spPr bwMode="auto">
          <a:xfrm>
            <a:off x="1666117" y="5066643"/>
            <a:ext cx="598014" cy="596978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881" tIns="60940" rIns="121881" bIns="60940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3199" dirty="0">
              <a:solidFill>
                <a:srgbClr val="57565A"/>
              </a:solidFill>
            </a:endParaRPr>
          </a:p>
        </p:txBody>
      </p:sp>
      <p:sp>
        <p:nvSpPr>
          <p:cNvPr id="10" name="Footer Text">
            <a:extLst>
              <a:ext uri="{FF2B5EF4-FFF2-40B4-BE49-F238E27FC236}">
                <a16:creationId xmlns:a16="http://schemas.microsoft.com/office/drawing/2014/main" id="{8003B324-FA58-4FBA-A8A5-48529933D752}"/>
              </a:ext>
            </a:extLst>
          </p:cNvPr>
          <p:cNvSpPr txBox="1"/>
          <p:nvPr/>
        </p:nvSpPr>
        <p:spPr>
          <a:xfrm>
            <a:off x="2603678" y="1379863"/>
            <a:ext cx="3039133" cy="8617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defTabSz="1375054"/>
            <a:r>
              <a:rPr lang="en-US" sz="14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11.5% of the ordered food is wasted. Nov ‘17 to early 2018 being an experimental phase are not being focused on. </a:t>
            </a:r>
          </a:p>
        </p:txBody>
      </p:sp>
      <p:sp>
        <p:nvSpPr>
          <p:cNvPr id="11" name="Footer Text">
            <a:extLst>
              <a:ext uri="{FF2B5EF4-FFF2-40B4-BE49-F238E27FC236}">
                <a16:creationId xmlns:a16="http://schemas.microsoft.com/office/drawing/2014/main" id="{13000EFA-F75F-4E65-A0AF-74AE3C66EE36}"/>
              </a:ext>
            </a:extLst>
          </p:cNvPr>
          <p:cNvSpPr txBox="1"/>
          <p:nvPr/>
        </p:nvSpPr>
        <p:spPr>
          <a:xfrm>
            <a:off x="2603678" y="2687571"/>
            <a:ext cx="4164265" cy="107721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defTabSz="1375054"/>
            <a:r>
              <a:rPr lang="en-US" sz="14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May has done well in terms of percentage of food wasted, whereas June hasn’t.</a:t>
            </a:r>
            <a:br>
              <a:rPr lang="en-US" sz="14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Mondays see the highest wastage among all the days. </a:t>
            </a:r>
            <a:endParaRPr lang="en-US" sz="14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375054"/>
            <a:r>
              <a:rPr lang="en-US" sz="14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400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ooter Text">
            <a:extLst>
              <a:ext uri="{FF2B5EF4-FFF2-40B4-BE49-F238E27FC236}">
                <a16:creationId xmlns:a16="http://schemas.microsoft.com/office/drawing/2014/main" id="{D26C0B1D-221E-43F0-87BB-6B3E8A419D4E}"/>
              </a:ext>
            </a:extLst>
          </p:cNvPr>
          <p:cNvSpPr txBox="1"/>
          <p:nvPr/>
        </p:nvSpPr>
        <p:spPr>
          <a:xfrm>
            <a:off x="2603678" y="5172106"/>
            <a:ext cx="5358674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defTabSz="1375054"/>
            <a:r>
              <a:rPr lang="en-US" sz="14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Absentee count does not affect wastage of food as the Food Committee already takes this account and orders lesser food.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6F7C58C-C04B-48FA-93EB-1DD5ADE9770B}"/>
              </a:ext>
            </a:extLst>
          </p:cNvPr>
          <p:cNvSpPr txBox="1">
            <a:spLocks/>
          </p:cNvSpPr>
          <p:nvPr/>
        </p:nvSpPr>
        <p:spPr bwMode="auto">
          <a:xfrm>
            <a:off x="497826" y="159407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/>
              <a:t>Key 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FAA2F-73D5-4453-9F65-5F5F3351D0EA}"/>
              </a:ext>
            </a:extLst>
          </p:cNvPr>
          <p:cNvSpPr txBox="1"/>
          <p:nvPr/>
        </p:nvSpPr>
        <p:spPr>
          <a:xfrm>
            <a:off x="2603678" y="3887194"/>
            <a:ext cx="519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Percentage wastage of </a:t>
            </a:r>
            <a:r>
              <a:rPr lang="en-US" sz="1400" b="1" dirty="0" err="1">
                <a:solidFill>
                  <a:schemeClr val="bg1"/>
                </a:solidFill>
              </a:rPr>
              <a:t>tiffins</a:t>
            </a:r>
            <a:r>
              <a:rPr lang="en-US" sz="1400" b="1" dirty="0">
                <a:solidFill>
                  <a:schemeClr val="bg1"/>
                </a:solidFill>
              </a:rPr>
              <a:t>, desserts and </a:t>
            </a:r>
            <a:r>
              <a:rPr lang="en-US" sz="1400" b="1" dirty="0" err="1">
                <a:solidFill>
                  <a:schemeClr val="bg1"/>
                </a:solidFill>
              </a:rPr>
              <a:t>chaats</a:t>
            </a:r>
            <a:r>
              <a:rPr lang="en-US" sz="1400" b="1" dirty="0">
                <a:solidFill>
                  <a:schemeClr val="bg1"/>
                </a:solidFill>
              </a:rPr>
              <a:t> are 8.39%, 5.56% and 1.32%. Desserts and </a:t>
            </a:r>
            <a:r>
              <a:rPr lang="en-US" sz="1400" b="1" dirty="0" err="1">
                <a:solidFill>
                  <a:schemeClr val="bg1"/>
                </a:solidFill>
              </a:rPr>
              <a:t>chaats</a:t>
            </a:r>
            <a:r>
              <a:rPr lang="en-US" sz="1400" b="1" dirty="0">
                <a:solidFill>
                  <a:schemeClr val="bg1"/>
                </a:solidFill>
              </a:rPr>
              <a:t> seem to be doing much better than </a:t>
            </a:r>
            <a:r>
              <a:rPr lang="en-US" sz="1400" b="1" dirty="0" err="1">
                <a:solidFill>
                  <a:schemeClr val="bg1"/>
                </a:solidFill>
              </a:rPr>
              <a:t>tiffins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Graphic 2" descr="Filter">
            <a:extLst>
              <a:ext uri="{FF2B5EF4-FFF2-40B4-BE49-F238E27FC236}">
                <a16:creationId xmlns:a16="http://schemas.microsoft.com/office/drawing/2014/main" id="{C1B22C23-6100-4964-9E8D-28CCA269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311" y="1441330"/>
            <a:ext cx="763686" cy="7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the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00200" y="1219200"/>
            <a:ext cx="6705600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123972" y="4664551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9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2687"/>
          <a:ext cx="1586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6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2687"/>
                        <a:ext cx="1586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79" y="405783"/>
            <a:ext cx="9069654" cy="338445"/>
          </a:xfrm>
        </p:spPr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25312" y="1205722"/>
            <a:ext cx="4454459" cy="2411205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ctr">
            <a:noAutofit/>
          </a:bodyPr>
          <a:lstStyle/>
          <a:p>
            <a:pPr marL="171399" indent="-171399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17379" y="3777895"/>
            <a:ext cx="4511171" cy="2452128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ctr">
            <a:noAutofit/>
          </a:bodyPr>
          <a:lstStyle/>
          <a:p>
            <a:pPr algn="l"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922692" y="4337816"/>
            <a:ext cx="3003493" cy="101956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t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 particular approach was adopted to bring very low wastage in May, continue to use that strategy to bring low wastage numbers in the following months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94895" y="4310456"/>
            <a:ext cx="403430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922693" y="1758075"/>
            <a:ext cx="3003493" cy="1019566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t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Order significantly less number of plates on Mondays and restructure the menu such that Mondays see lesser wastage</a:t>
            </a:r>
          </a:p>
          <a:p>
            <a:pPr marL="171399" indent="-171399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594895" y="1719228"/>
            <a:ext cx="403430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68966" y="2719483"/>
            <a:ext cx="527541" cy="8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799" dirty="0">
                <a:solidFill>
                  <a:schemeClr val="bg1"/>
                </a:solidFill>
              </a:rPr>
              <a:t>1</a:t>
            </a:r>
            <a:endParaRPr lang="en-US" sz="4799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891251" y="1205722"/>
            <a:ext cx="4410928" cy="2422595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ctr">
            <a:noAutofit/>
          </a:bodyPr>
          <a:lstStyle/>
          <a:p>
            <a:pPr algn="l"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189366" y="1736854"/>
            <a:ext cx="4091714" cy="1106623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t">
            <a:noAutofit/>
          </a:bodyPr>
          <a:lstStyle/>
          <a:p>
            <a:pPr marL="171399" indent="-171399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5189364" y="1718316"/>
            <a:ext cx="403430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8808177" y="2709996"/>
            <a:ext cx="527541" cy="8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799" dirty="0">
                <a:solidFill>
                  <a:schemeClr val="bg1"/>
                </a:solidFill>
              </a:rPr>
              <a:t>2</a:t>
            </a:r>
            <a:endParaRPr lang="en-US" sz="4799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4981" y="5357382"/>
            <a:ext cx="590234" cy="8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799" dirty="0">
                <a:solidFill>
                  <a:schemeClr val="bg1"/>
                </a:solidFill>
              </a:rPr>
              <a:t>3</a:t>
            </a:r>
            <a:endParaRPr lang="en-US" sz="4799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944966" y="3775238"/>
            <a:ext cx="4357213" cy="2452128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ctr">
            <a:noAutofit/>
          </a:bodyPr>
          <a:lstStyle/>
          <a:p>
            <a:pPr marL="171399" indent="-171399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483252" y="4323486"/>
            <a:ext cx="3003493" cy="9569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t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Items highly preferred can be ordered on Mondays (which sees the highest wastage) to reduce percentage wastage.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5170518" y="4310456"/>
            <a:ext cx="403430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8770725" y="5357382"/>
            <a:ext cx="590234" cy="8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>
                <a:solidFill>
                  <a:schemeClr val="bg1"/>
                </a:solidFill>
              </a:rPr>
              <a:t>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236889" y="2590097"/>
            <a:ext cx="1388242" cy="1389155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31E297-7463-4D08-8301-61DB5C5BFD3C}"/>
              </a:ext>
            </a:extLst>
          </p:cNvPr>
          <p:cNvSpPr/>
          <p:nvPr/>
        </p:nvSpPr>
        <p:spPr bwMode="auto">
          <a:xfrm>
            <a:off x="5477503" y="1753768"/>
            <a:ext cx="3003493" cy="1019566"/>
          </a:xfrm>
          <a:prstGeom prst="rect">
            <a:avLst/>
          </a:prstGeom>
          <a:solidFill>
            <a:srgbClr val="800000"/>
          </a:solidFill>
          <a:ln w="12700">
            <a:noFill/>
            <a:round/>
            <a:headEnd/>
            <a:tailEnd/>
          </a:ln>
        </p:spPr>
        <p:txBody>
          <a:bodyPr wrap="square" lIns="107965" tIns="107965" rIns="107965" bIns="107965" rtlCol="0" anchor="t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cafeteria experience can be made better by introducing ideas like Special Regional Days; getting Tamilian food on Tamil New Years and fixing certain items on particular days.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A16E1E-F9AC-4A36-8934-883316C33BE7}"/>
              </a:ext>
            </a:extLst>
          </p:cNvPr>
          <p:cNvGrpSpPr/>
          <p:nvPr/>
        </p:nvGrpSpPr>
        <p:grpSpPr>
          <a:xfrm>
            <a:off x="4569237" y="2741323"/>
            <a:ext cx="708376" cy="1120194"/>
            <a:chOff x="3870032" y="1946452"/>
            <a:chExt cx="1887452" cy="312709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C4A1FCB-85FF-4975-A79C-6D98AF8F434F}"/>
                </a:ext>
              </a:extLst>
            </p:cNvPr>
            <p:cNvCxnSpPr/>
            <p:nvPr/>
          </p:nvCxnSpPr>
          <p:spPr>
            <a:xfrm flipV="1">
              <a:off x="5301047" y="3025923"/>
              <a:ext cx="430330" cy="2061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18A953-0C7E-452F-99C6-5E4AC69A292D}"/>
                </a:ext>
              </a:extLst>
            </p:cNvPr>
            <p:cNvCxnSpPr/>
            <p:nvPr/>
          </p:nvCxnSpPr>
          <p:spPr>
            <a:xfrm>
              <a:off x="4065759" y="3308831"/>
              <a:ext cx="270742" cy="5709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994786-9784-4751-AA4C-50E4A3CB8104}"/>
                </a:ext>
              </a:extLst>
            </p:cNvPr>
            <p:cNvCxnSpPr/>
            <p:nvPr/>
          </p:nvCxnSpPr>
          <p:spPr>
            <a:xfrm>
              <a:off x="4466484" y="3081134"/>
              <a:ext cx="47592" cy="4152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4E02C1-1DC4-4C29-A563-AD187CAA6085}"/>
                </a:ext>
              </a:extLst>
            </p:cNvPr>
            <p:cNvCxnSpPr/>
            <p:nvPr/>
          </p:nvCxnSpPr>
          <p:spPr>
            <a:xfrm flipH="1">
              <a:off x="5516796" y="3037374"/>
              <a:ext cx="202700" cy="4152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780F32D-895F-4E82-987E-780D24CE5CE9}"/>
                </a:ext>
              </a:extLst>
            </p:cNvPr>
            <p:cNvCxnSpPr/>
            <p:nvPr/>
          </p:nvCxnSpPr>
          <p:spPr>
            <a:xfrm flipH="1">
              <a:off x="5354700" y="3427872"/>
              <a:ext cx="174895" cy="3549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906924D-00E5-4F6C-BCDF-EFA259622C5B}"/>
                </a:ext>
              </a:extLst>
            </p:cNvPr>
            <p:cNvCxnSpPr/>
            <p:nvPr/>
          </p:nvCxnSpPr>
          <p:spPr>
            <a:xfrm flipH="1">
              <a:off x="5129839" y="3235896"/>
              <a:ext cx="174893" cy="3942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3F682A-621B-493B-9132-8FD8F47DCA6B}"/>
                </a:ext>
              </a:extLst>
            </p:cNvPr>
            <p:cNvCxnSpPr/>
            <p:nvPr/>
          </p:nvCxnSpPr>
          <p:spPr>
            <a:xfrm flipH="1">
              <a:off x="5310074" y="3776712"/>
              <a:ext cx="44626" cy="3549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F4437D-8504-4D11-ADC4-9C615D2AA52B}"/>
                </a:ext>
              </a:extLst>
            </p:cNvPr>
            <p:cNvCxnSpPr/>
            <p:nvPr/>
          </p:nvCxnSpPr>
          <p:spPr>
            <a:xfrm>
              <a:off x="4336502" y="3873470"/>
              <a:ext cx="88187" cy="3157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F9D4CF9-1372-4A1F-8D87-F0FDBE60ABD4}"/>
                </a:ext>
              </a:extLst>
            </p:cNvPr>
            <p:cNvCxnSpPr/>
            <p:nvPr/>
          </p:nvCxnSpPr>
          <p:spPr>
            <a:xfrm>
              <a:off x="5680146" y="2524885"/>
              <a:ext cx="32336" cy="5124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15CC667-49C3-474C-9FF1-9D3EAC7A5024}"/>
                </a:ext>
              </a:extLst>
            </p:cNvPr>
            <p:cNvCxnSpPr/>
            <p:nvPr/>
          </p:nvCxnSpPr>
          <p:spPr>
            <a:xfrm>
              <a:off x="5394200" y="2201788"/>
              <a:ext cx="302113" cy="32309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40FC36A-82B7-40AA-B896-10D414735EE8}"/>
                </a:ext>
              </a:extLst>
            </p:cNvPr>
            <p:cNvCxnSpPr/>
            <p:nvPr/>
          </p:nvCxnSpPr>
          <p:spPr>
            <a:xfrm>
              <a:off x="4919077" y="1994831"/>
              <a:ext cx="475124" cy="20695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2C8C8C1-4226-447E-825F-B540CA09FB48}"/>
                </a:ext>
              </a:extLst>
            </p:cNvPr>
            <p:cNvCxnSpPr/>
            <p:nvPr/>
          </p:nvCxnSpPr>
          <p:spPr>
            <a:xfrm flipV="1">
              <a:off x="4415275" y="1994831"/>
              <a:ext cx="503802" cy="1140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788237-3E14-420C-B54B-A34A3589DEF4}"/>
                </a:ext>
              </a:extLst>
            </p:cNvPr>
            <p:cNvCxnSpPr/>
            <p:nvPr/>
          </p:nvCxnSpPr>
          <p:spPr>
            <a:xfrm flipV="1">
              <a:off x="4108091" y="2098309"/>
              <a:ext cx="307184" cy="24771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C23DC36-DC94-4D08-BEF1-AF9312F4555A}"/>
                </a:ext>
              </a:extLst>
            </p:cNvPr>
            <p:cNvCxnSpPr/>
            <p:nvPr/>
          </p:nvCxnSpPr>
          <p:spPr>
            <a:xfrm flipH="1">
              <a:off x="3950819" y="2376851"/>
              <a:ext cx="141103" cy="36504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573188-4DF2-4622-9C74-1A6C2A8F4F37}"/>
                </a:ext>
              </a:extLst>
            </p:cNvPr>
            <p:cNvCxnSpPr/>
            <p:nvPr/>
          </p:nvCxnSpPr>
          <p:spPr>
            <a:xfrm>
              <a:off x="3943804" y="2741895"/>
              <a:ext cx="121955" cy="56693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C77FDD-63AD-4654-B057-06589ECAEA5B}"/>
                </a:ext>
              </a:extLst>
            </p:cNvPr>
            <p:cNvCxnSpPr/>
            <p:nvPr/>
          </p:nvCxnSpPr>
          <p:spPr>
            <a:xfrm flipV="1">
              <a:off x="3981914" y="2704020"/>
              <a:ext cx="388313" cy="378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7D9E2B0-D4B1-42C0-B86E-1B7AA0208981}"/>
                </a:ext>
              </a:extLst>
            </p:cNvPr>
            <p:cNvCxnSpPr/>
            <p:nvPr/>
          </p:nvCxnSpPr>
          <p:spPr>
            <a:xfrm flipV="1">
              <a:off x="4195484" y="2704020"/>
              <a:ext cx="179590" cy="2582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617BF2-4FE0-4741-A3E3-9B5147205970}"/>
                </a:ext>
              </a:extLst>
            </p:cNvPr>
            <p:cNvCxnSpPr/>
            <p:nvPr/>
          </p:nvCxnSpPr>
          <p:spPr>
            <a:xfrm>
              <a:off x="3962717" y="2764356"/>
              <a:ext cx="484699" cy="1192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6DC571-30B4-4460-9275-B03354A914E8}"/>
                </a:ext>
              </a:extLst>
            </p:cNvPr>
            <p:cNvCxnSpPr/>
            <p:nvPr/>
          </p:nvCxnSpPr>
          <p:spPr>
            <a:xfrm flipV="1">
              <a:off x="4084672" y="2960924"/>
              <a:ext cx="116458" cy="3353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8EE0F6B-6BE9-4C12-A470-BD4A4B9BDF9E}"/>
                </a:ext>
              </a:extLst>
            </p:cNvPr>
            <p:cNvCxnSpPr/>
            <p:nvPr/>
          </p:nvCxnSpPr>
          <p:spPr>
            <a:xfrm>
              <a:off x="3952420" y="2751757"/>
              <a:ext cx="251408" cy="2091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5CCDE2-255C-4058-94E1-B4FB84B156D2}"/>
                </a:ext>
              </a:extLst>
            </p:cNvPr>
            <p:cNvCxnSpPr/>
            <p:nvPr/>
          </p:nvCxnSpPr>
          <p:spPr>
            <a:xfrm>
              <a:off x="4443569" y="2883572"/>
              <a:ext cx="35068" cy="2292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E7758FC-7D15-4C39-90E9-B14F569CCEFF}"/>
                </a:ext>
              </a:extLst>
            </p:cNvPr>
            <p:cNvCxnSpPr/>
            <p:nvPr/>
          </p:nvCxnSpPr>
          <p:spPr>
            <a:xfrm flipH="1" flipV="1">
              <a:off x="4122544" y="2346023"/>
              <a:ext cx="256901" cy="35799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544CBF6-FFD4-4173-B9FB-22AF935E9E82}"/>
                </a:ext>
              </a:extLst>
            </p:cNvPr>
            <p:cNvCxnSpPr/>
            <p:nvPr/>
          </p:nvCxnSpPr>
          <p:spPr>
            <a:xfrm flipH="1">
              <a:off x="4364197" y="2136858"/>
              <a:ext cx="29702" cy="5671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FA7FED-0A52-4C3A-BF2F-20004F84ED23}"/>
                </a:ext>
              </a:extLst>
            </p:cNvPr>
            <p:cNvCxnSpPr/>
            <p:nvPr/>
          </p:nvCxnSpPr>
          <p:spPr>
            <a:xfrm flipV="1">
              <a:off x="4372679" y="2484420"/>
              <a:ext cx="338593" cy="2196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DA9FBE6-B95B-4B73-BCA1-2AE7AA688BD1}"/>
                </a:ext>
              </a:extLst>
            </p:cNvPr>
            <p:cNvCxnSpPr/>
            <p:nvPr/>
          </p:nvCxnSpPr>
          <p:spPr>
            <a:xfrm>
              <a:off x="4429661" y="2131355"/>
              <a:ext cx="280368" cy="3626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118C0C-F6D7-44BA-B8ED-726F064D063C}"/>
                </a:ext>
              </a:extLst>
            </p:cNvPr>
            <p:cNvCxnSpPr/>
            <p:nvPr/>
          </p:nvCxnSpPr>
          <p:spPr>
            <a:xfrm flipH="1">
              <a:off x="4699905" y="1994831"/>
              <a:ext cx="211404" cy="4894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C0A0B36-FEE4-4086-832C-4D97F81B6F1B}"/>
                </a:ext>
              </a:extLst>
            </p:cNvPr>
            <p:cNvCxnSpPr/>
            <p:nvPr/>
          </p:nvCxnSpPr>
          <p:spPr>
            <a:xfrm>
              <a:off x="4922399" y="1994643"/>
              <a:ext cx="128537" cy="45190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679ADF7-478B-4825-8A1A-998B9180BCB1}"/>
                </a:ext>
              </a:extLst>
            </p:cNvPr>
            <p:cNvCxnSpPr/>
            <p:nvPr/>
          </p:nvCxnSpPr>
          <p:spPr>
            <a:xfrm flipH="1">
              <a:off x="5069912" y="2201788"/>
              <a:ext cx="335378" cy="24475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9C7402-6BDC-4BF7-80CD-54EBD1B7E2F7}"/>
                </a:ext>
              </a:extLst>
            </p:cNvPr>
            <p:cNvCxnSpPr/>
            <p:nvPr/>
          </p:nvCxnSpPr>
          <p:spPr>
            <a:xfrm flipH="1" flipV="1">
              <a:off x="5034318" y="2446545"/>
              <a:ext cx="649734" cy="783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458450-9922-4A38-A853-9867C562CD3C}"/>
                </a:ext>
              </a:extLst>
            </p:cNvPr>
            <p:cNvCxnSpPr/>
            <p:nvPr/>
          </p:nvCxnSpPr>
          <p:spPr>
            <a:xfrm>
              <a:off x="4823902" y="2833138"/>
              <a:ext cx="244809" cy="45245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59F46D8-B6D5-4B5A-9035-239500123D41}"/>
                </a:ext>
              </a:extLst>
            </p:cNvPr>
            <p:cNvCxnSpPr/>
            <p:nvPr/>
          </p:nvCxnSpPr>
          <p:spPr>
            <a:xfrm flipV="1">
              <a:off x="4827023" y="2457801"/>
              <a:ext cx="230466" cy="3753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9C79A11-41E6-43CD-B4A5-B073EE7AB6BE}"/>
                </a:ext>
              </a:extLst>
            </p:cNvPr>
            <p:cNvCxnSpPr/>
            <p:nvPr/>
          </p:nvCxnSpPr>
          <p:spPr>
            <a:xfrm flipV="1">
              <a:off x="4724415" y="2457801"/>
              <a:ext cx="320759" cy="264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94150-0FEF-4139-B72D-0F45C4BD3597}"/>
                </a:ext>
              </a:extLst>
            </p:cNvPr>
            <p:cNvCxnSpPr/>
            <p:nvPr/>
          </p:nvCxnSpPr>
          <p:spPr>
            <a:xfrm>
              <a:off x="5062189" y="2453656"/>
              <a:ext cx="401629" cy="2435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2C15803-65CE-44E6-A134-5C8A6ECA3216}"/>
                </a:ext>
              </a:extLst>
            </p:cNvPr>
            <p:cNvCxnSpPr/>
            <p:nvPr/>
          </p:nvCxnSpPr>
          <p:spPr>
            <a:xfrm flipH="1">
              <a:off x="5478996" y="2524885"/>
              <a:ext cx="216308" cy="1651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7A376DE-E878-429C-B964-1B690BB2B18A}"/>
                </a:ext>
              </a:extLst>
            </p:cNvPr>
            <p:cNvCxnSpPr/>
            <p:nvPr/>
          </p:nvCxnSpPr>
          <p:spPr>
            <a:xfrm>
              <a:off x="5453497" y="2707211"/>
              <a:ext cx="230554" cy="3301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5F2C686-2F55-42D5-AE5B-E295CA33B5F3}"/>
                </a:ext>
              </a:extLst>
            </p:cNvPr>
            <p:cNvCxnSpPr/>
            <p:nvPr/>
          </p:nvCxnSpPr>
          <p:spPr>
            <a:xfrm flipV="1">
              <a:off x="5224895" y="2698639"/>
              <a:ext cx="239398" cy="1988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53F877D-F293-4D77-B0AB-A09FF55C2FC8}"/>
                </a:ext>
              </a:extLst>
            </p:cNvPr>
            <p:cNvCxnSpPr/>
            <p:nvPr/>
          </p:nvCxnSpPr>
          <p:spPr>
            <a:xfrm>
              <a:off x="5068710" y="2463690"/>
              <a:ext cx="148576" cy="4337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BCA01A7-8E45-49B8-8520-1EE8DED5BC2F}"/>
                </a:ext>
              </a:extLst>
            </p:cNvPr>
            <p:cNvCxnSpPr/>
            <p:nvPr/>
          </p:nvCxnSpPr>
          <p:spPr>
            <a:xfrm flipH="1" flipV="1">
              <a:off x="4706937" y="2481047"/>
              <a:ext cx="126834" cy="3429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CE3C4DB-1FFB-4D00-8B7A-9AC603199DC7}"/>
                </a:ext>
              </a:extLst>
            </p:cNvPr>
            <p:cNvCxnSpPr/>
            <p:nvPr/>
          </p:nvCxnSpPr>
          <p:spPr>
            <a:xfrm flipV="1">
              <a:off x="4430476" y="2842312"/>
              <a:ext cx="382161" cy="455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520CA8-6056-4D91-ABDB-F1071682E385}"/>
                </a:ext>
              </a:extLst>
            </p:cNvPr>
            <p:cNvCxnSpPr/>
            <p:nvPr/>
          </p:nvCxnSpPr>
          <p:spPr>
            <a:xfrm>
              <a:off x="4361042" y="2707211"/>
              <a:ext cx="435607" cy="1241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00A0180-4A5C-463E-85AB-7FD357AB1015}"/>
                </a:ext>
              </a:extLst>
            </p:cNvPr>
            <p:cNvCxnSpPr/>
            <p:nvPr/>
          </p:nvCxnSpPr>
          <p:spPr>
            <a:xfrm flipV="1">
              <a:off x="4847397" y="2702878"/>
              <a:ext cx="594750" cy="1393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328E2B-BC11-4943-B6C8-A96F730AF9CE}"/>
                </a:ext>
              </a:extLst>
            </p:cNvPr>
            <p:cNvCxnSpPr/>
            <p:nvPr/>
          </p:nvCxnSpPr>
          <p:spPr>
            <a:xfrm>
              <a:off x="4839082" y="2851402"/>
              <a:ext cx="381552" cy="517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74AD31-8959-4210-9406-AF20372AA1CE}"/>
                </a:ext>
              </a:extLst>
            </p:cNvPr>
            <p:cNvCxnSpPr/>
            <p:nvPr/>
          </p:nvCxnSpPr>
          <p:spPr>
            <a:xfrm flipH="1" flipV="1">
              <a:off x="4218521" y="2960924"/>
              <a:ext cx="271252" cy="1500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98F872A-7634-4E12-8A74-0346E72DFDDA}"/>
                </a:ext>
              </a:extLst>
            </p:cNvPr>
            <p:cNvCxnSpPr/>
            <p:nvPr/>
          </p:nvCxnSpPr>
          <p:spPr>
            <a:xfrm flipV="1">
              <a:off x="4074199" y="3108490"/>
              <a:ext cx="389219" cy="2117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7A197E-675C-44BD-8A62-CA81156118AB}"/>
                </a:ext>
              </a:extLst>
            </p:cNvPr>
            <p:cNvCxnSpPr/>
            <p:nvPr/>
          </p:nvCxnSpPr>
          <p:spPr>
            <a:xfrm>
              <a:off x="4094047" y="3320253"/>
              <a:ext cx="449463" cy="1952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1AE86B0-73FB-4CA6-9FDB-0A5598E0E329}"/>
                </a:ext>
              </a:extLst>
            </p:cNvPr>
            <p:cNvCxnSpPr/>
            <p:nvPr/>
          </p:nvCxnSpPr>
          <p:spPr>
            <a:xfrm flipV="1">
              <a:off x="4328388" y="3515474"/>
              <a:ext cx="196158" cy="3239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EFB8553-5820-45A3-A3A8-2473F2FFF052}"/>
                </a:ext>
              </a:extLst>
            </p:cNvPr>
            <p:cNvCxnSpPr/>
            <p:nvPr/>
          </p:nvCxnSpPr>
          <p:spPr>
            <a:xfrm flipH="1" flipV="1">
              <a:off x="4527459" y="3516585"/>
              <a:ext cx="111538" cy="40245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5A4C700-3B77-4BC5-A08B-57FE3D6D7ED1}"/>
                </a:ext>
              </a:extLst>
            </p:cNvPr>
            <p:cNvCxnSpPr/>
            <p:nvPr/>
          </p:nvCxnSpPr>
          <p:spPr>
            <a:xfrm flipV="1">
              <a:off x="4424690" y="3919041"/>
              <a:ext cx="221589" cy="2609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248A298-9D07-4B79-8984-714D41C370A9}"/>
                </a:ext>
              </a:extLst>
            </p:cNvPr>
            <p:cNvCxnSpPr/>
            <p:nvPr/>
          </p:nvCxnSpPr>
          <p:spPr>
            <a:xfrm>
              <a:off x="4653637" y="3928760"/>
              <a:ext cx="210104" cy="2604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3292AD-F167-4048-AD88-59387AFF3334}"/>
                </a:ext>
              </a:extLst>
            </p:cNvPr>
            <p:cNvCxnSpPr/>
            <p:nvPr/>
          </p:nvCxnSpPr>
          <p:spPr>
            <a:xfrm flipV="1">
              <a:off x="4846137" y="3623570"/>
              <a:ext cx="0" cy="5564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011918-F092-4F60-960C-464A0B68F00D}"/>
                </a:ext>
              </a:extLst>
            </p:cNvPr>
            <p:cNvCxnSpPr/>
            <p:nvPr/>
          </p:nvCxnSpPr>
          <p:spPr>
            <a:xfrm>
              <a:off x="4833772" y="2842228"/>
              <a:ext cx="0" cy="454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EEAF2E-A37D-4D5B-98A8-484D54A27F97}"/>
                </a:ext>
              </a:extLst>
            </p:cNvPr>
            <p:cNvCxnSpPr/>
            <p:nvPr/>
          </p:nvCxnSpPr>
          <p:spPr>
            <a:xfrm>
              <a:off x="4478637" y="3108490"/>
              <a:ext cx="385105" cy="5150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47BA79-0DC4-4E93-9F4E-BFDE3D55C101}"/>
                </a:ext>
              </a:extLst>
            </p:cNvPr>
            <p:cNvCxnSpPr/>
            <p:nvPr/>
          </p:nvCxnSpPr>
          <p:spPr>
            <a:xfrm flipH="1" flipV="1">
              <a:off x="4839082" y="3286701"/>
              <a:ext cx="16040" cy="3350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F24C765-1CBB-4493-B681-F0781D913B06}"/>
                </a:ext>
              </a:extLst>
            </p:cNvPr>
            <p:cNvCxnSpPr/>
            <p:nvPr/>
          </p:nvCxnSpPr>
          <p:spPr>
            <a:xfrm>
              <a:off x="5237601" y="2912286"/>
              <a:ext cx="74990" cy="3327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DD86E-F328-4E11-85F2-AE3430411B5B}"/>
                </a:ext>
              </a:extLst>
            </p:cNvPr>
            <p:cNvCxnSpPr/>
            <p:nvPr/>
          </p:nvCxnSpPr>
          <p:spPr>
            <a:xfrm flipV="1">
              <a:off x="5309970" y="2697242"/>
              <a:ext cx="149667" cy="5477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B4BADC-874F-4B21-B474-CFD5A61C8FB5}"/>
                </a:ext>
              </a:extLst>
            </p:cNvPr>
            <p:cNvCxnSpPr/>
            <p:nvPr/>
          </p:nvCxnSpPr>
          <p:spPr>
            <a:xfrm flipV="1">
              <a:off x="5075792" y="2912286"/>
              <a:ext cx="147850" cy="38394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E897885-51EA-48E6-8E47-510B881AE862}"/>
                </a:ext>
              </a:extLst>
            </p:cNvPr>
            <p:cNvCxnSpPr/>
            <p:nvPr/>
          </p:nvCxnSpPr>
          <p:spPr>
            <a:xfrm flipV="1">
              <a:off x="4492595" y="2896742"/>
              <a:ext cx="721372" cy="2014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07703B-38E7-40C1-B7BF-F969605CA963}"/>
                </a:ext>
              </a:extLst>
            </p:cNvPr>
            <p:cNvCxnSpPr/>
            <p:nvPr/>
          </p:nvCxnSpPr>
          <p:spPr>
            <a:xfrm flipH="1" flipV="1">
              <a:off x="4831817" y="3602687"/>
              <a:ext cx="298022" cy="3444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586F50-095C-4D62-88F7-287F742F84A4}"/>
                </a:ext>
              </a:extLst>
            </p:cNvPr>
            <p:cNvCxnSpPr/>
            <p:nvPr/>
          </p:nvCxnSpPr>
          <p:spPr>
            <a:xfrm flipV="1">
              <a:off x="4867283" y="3935314"/>
              <a:ext cx="264476" cy="239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DA355AC-BD4D-4F8F-A512-9C5FD3776D39}"/>
                </a:ext>
              </a:extLst>
            </p:cNvPr>
            <p:cNvCxnSpPr/>
            <p:nvPr/>
          </p:nvCxnSpPr>
          <p:spPr>
            <a:xfrm>
              <a:off x="5124054" y="3633289"/>
              <a:ext cx="232173" cy="14075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3D8B530-88CE-4061-90F7-B4CF76A36843}"/>
                </a:ext>
              </a:extLst>
            </p:cNvPr>
            <p:cNvCxnSpPr/>
            <p:nvPr/>
          </p:nvCxnSpPr>
          <p:spPr>
            <a:xfrm flipH="1">
              <a:off x="5124054" y="3640379"/>
              <a:ext cx="7706" cy="3057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5B88157-479C-4C02-ADC6-0ACFFE14B024}"/>
                </a:ext>
              </a:extLst>
            </p:cNvPr>
            <p:cNvCxnSpPr/>
            <p:nvPr/>
          </p:nvCxnSpPr>
          <p:spPr>
            <a:xfrm>
              <a:off x="5066037" y="3299398"/>
              <a:ext cx="70522" cy="3409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24CAAAB-6ACA-4FD3-A243-9AF6EE004EB2}"/>
                </a:ext>
              </a:extLst>
            </p:cNvPr>
            <p:cNvCxnSpPr/>
            <p:nvPr/>
          </p:nvCxnSpPr>
          <p:spPr>
            <a:xfrm flipV="1">
              <a:off x="4536586" y="3302786"/>
              <a:ext cx="302466" cy="20659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31B53E-1425-49A8-9780-BEF79C695252}"/>
                </a:ext>
              </a:extLst>
            </p:cNvPr>
            <p:cNvCxnSpPr/>
            <p:nvPr/>
          </p:nvCxnSpPr>
          <p:spPr>
            <a:xfrm>
              <a:off x="4471353" y="3110593"/>
              <a:ext cx="381567" cy="1950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0F18D6A-412F-4FD4-A99A-49A8CE1473A4}"/>
                </a:ext>
              </a:extLst>
            </p:cNvPr>
            <p:cNvCxnSpPr/>
            <p:nvPr/>
          </p:nvCxnSpPr>
          <p:spPr>
            <a:xfrm>
              <a:off x="4845383" y="3293424"/>
              <a:ext cx="22179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5B93C8E-1916-4074-AEC9-2875E8CD3BF1}"/>
                </a:ext>
              </a:extLst>
            </p:cNvPr>
            <p:cNvCxnSpPr/>
            <p:nvPr/>
          </p:nvCxnSpPr>
          <p:spPr>
            <a:xfrm flipV="1">
              <a:off x="4863741" y="3285590"/>
              <a:ext cx="212051" cy="3272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350E9D9-F8D5-4053-9B70-F435AA603337}"/>
                </a:ext>
              </a:extLst>
            </p:cNvPr>
            <p:cNvCxnSpPr/>
            <p:nvPr/>
          </p:nvCxnSpPr>
          <p:spPr>
            <a:xfrm flipV="1">
              <a:off x="4648399" y="3615797"/>
              <a:ext cx="182584" cy="31703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7BFF5E-EFD5-4514-8D33-2E8FD3F26BE6}"/>
                </a:ext>
              </a:extLst>
            </p:cNvPr>
            <p:cNvCxnSpPr/>
            <p:nvPr/>
          </p:nvCxnSpPr>
          <p:spPr>
            <a:xfrm flipV="1">
              <a:off x="4322489" y="3599522"/>
              <a:ext cx="521515" cy="2688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FDF4A2-CED0-4439-B638-2B1020D97998}"/>
                </a:ext>
              </a:extLst>
            </p:cNvPr>
            <p:cNvCxnSpPr/>
            <p:nvPr/>
          </p:nvCxnSpPr>
          <p:spPr>
            <a:xfrm>
              <a:off x="4335280" y="3875589"/>
              <a:ext cx="792423" cy="715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4782FD6-BC72-4143-9F0F-3DD809EAD245}"/>
                </a:ext>
              </a:extLst>
            </p:cNvPr>
            <p:cNvCxnSpPr/>
            <p:nvPr/>
          </p:nvCxnSpPr>
          <p:spPr>
            <a:xfrm flipH="1">
              <a:off x="5129839" y="3443377"/>
              <a:ext cx="386957" cy="20965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0DD5EBE-0F83-4FD4-8DB5-1ABC5500D883}"/>
                </a:ext>
              </a:extLst>
            </p:cNvPr>
            <p:cNvCxnSpPr/>
            <p:nvPr/>
          </p:nvCxnSpPr>
          <p:spPr>
            <a:xfrm flipV="1">
              <a:off x="4535655" y="3457500"/>
              <a:ext cx="986928" cy="5474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A707949-FBB1-43AE-8069-234BDC9911A3}"/>
                </a:ext>
              </a:extLst>
            </p:cNvPr>
            <p:cNvCxnSpPr/>
            <p:nvPr/>
          </p:nvCxnSpPr>
          <p:spPr>
            <a:xfrm>
              <a:off x="4433412" y="4173313"/>
              <a:ext cx="421711" cy="776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374BAA-9220-4435-B92F-EC3F1D2A6ACB}"/>
                </a:ext>
              </a:extLst>
            </p:cNvPr>
            <p:cNvCxnSpPr/>
            <p:nvPr/>
          </p:nvCxnSpPr>
          <p:spPr>
            <a:xfrm>
              <a:off x="4860361" y="4176674"/>
              <a:ext cx="253168" cy="81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AD3EFA-AE9F-41FC-944D-1E217A106944}"/>
                </a:ext>
              </a:extLst>
            </p:cNvPr>
            <p:cNvCxnSpPr/>
            <p:nvPr/>
          </p:nvCxnSpPr>
          <p:spPr>
            <a:xfrm flipV="1">
              <a:off x="5115534" y="4139245"/>
              <a:ext cx="204720" cy="489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C963488-FA72-4796-9F06-38D50BFC9605}"/>
                </a:ext>
              </a:extLst>
            </p:cNvPr>
            <p:cNvCxnSpPr/>
            <p:nvPr/>
          </p:nvCxnSpPr>
          <p:spPr>
            <a:xfrm flipH="1">
              <a:off x="5113530" y="3935314"/>
              <a:ext cx="9604" cy="2457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F0D3F31-01C7-4C0F-B17B-7A81FFF6F0FD}"/>
                </a:ext>
              </a:extLst>
            </p:cNvPr>
            <p:cNvCxnSpPr/>
            <p:nvPr/>
          </p:nvCxnSpPr>
          <p:spPr>
            <a:xfrm>
              <a:off x="5124644" y="3936295"/>
              <a:ext cx="181239" cy="2029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A979591-D22B-4D35-9F42-1249A2264359}"/>
                </a:ext>
              </a:extLst>
            </p:cNvPr>
            <p:cNvCxnSpPr/>
            <p:nvPr/>
          </p:nvCxnSpPr>
          <p:spPr>
            <a:xfrm flipV="1">
              <a:off x="5140493" y="3784358"/>
              <a:ext cx="225037" cy="1573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D9BAA0A-D05F-4901-99DF-BF9A96AB2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5924" y="2476194"/>
              <a:ext cx="111597" cy="111597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11AAD23-222D-49F0-BA3E-1D27372B2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7282" y="2066089"/>
              <a:ext cx="139496" cy="139496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F20FEB-9554-4133-A254-9751FF7F2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3721" y="3382488"/>
              <a:ext cx="111597" cy="111597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186CE0-4427-4289-A745-FA03313E8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8241" y="1946452"/>
              <a:ext cx="96758" cy="96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33654CA-5ED0-4E68-9C9B-3EEA2F7FB3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086" y="4133075"/>
              <a:ext cx="96758" cy="96758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7A7E8B1-EA5C-45F6-999C-BC7B130BE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7260" y="2297644"/>
              <a:ext cx="96758" cy="9675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005CC8F-A629-4274-97C6-A07D758E3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7081" y="2141452"/>
              <a:ext cx="120672" cy="120672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C631BAD-9909-4B3E-86B9-3E081E577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7222" y="4131654"/>
              <a:ext cx="96758" cy="96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7BF13E-3061-45C5-974E-78578FE3F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272" y="3819474"/>
              <a:ext cx="120672" cy="120672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F01C9D4-CE4E-4904-9392-59F9144D8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0225" y="2741895"/>
              <a:ext cx="183273" cy="183273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997A988-50AB-4F1A-A23C-01296BA3EF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0080" y="3062648"/>
              <a:ext cx="126638" cy="12663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006D517-A417-49AA-8013-13B2EF88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667" y="2835192"/>
              <a:ext cx="96758" cy="967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7C844A2-781D-477B-95DF-590BBAD87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0123" y="3252149"/>
              <a:ext cx="96758" cy="96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0055C2E-1081-489E-937D-63B58ECCF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5495" y="2865498"/>
              <a:ext cx="96758" cy="96758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A814D84-52A3-4AEB-BB62-A5B218A51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0280" y="2444354"/>
              <a:ext cx="96758" cy="96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94130A-B761-48D6-9BB3-C70274448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0039" y="4149949"/>
              <a:ext cx="78463" cy="78463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283A7C0-0AED-42D2-9834-4EA402EFE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4492" y="4119697"/>
              <a:ext cx="120672" cy="120672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95F2BE3-936A-48AF-9CC2-8F6BA42BF3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3430" y="3879810"/>
              <a:ext cx="120672" cy="120672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61AF06B-848D-43DD-AFF8-E90EC1FB9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6473" y="3496412"/>
              <a:ext cx="183273" cy="183273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80E3089-39DC-4FFE-A102-D6098C1DB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4791" y="3222270"/>
              <a:ext cx="126638" cy="12663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B23CAA3-DF00-48B4-9440-37395B4933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897" y="2913877"/>
              <a:ext cx="96758" cy="96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C7B0027-CF47-496F-9558-8DD4D9B27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3608" y="2643684"/>
              <a:ext cx="120672" cy="1206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05BEDA2-7DA7-43B1-A4D1-C144DE8C03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4268" y="2386239"/>
              <a:ext cx="120672" cy="120672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80F5344-450D-4D9F-B39D-809DB79E0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8898" y="2643684"/>
              <a:ext cx="120672" cy="12067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B8C9DD4-2FDE-46B5-B0B1-E64E0B6C0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133" y="3175560"/>
              <a:ext cx="120672" cy="120672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0743FF3-6FBC-4F69-B030-CD0AFCFB1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021" y="3440054"/>
              <a:ext cx="120672" cy="1206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3827550-2F84-4355-AD20-0257B0639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1336" y="3592828"/>
              <a:ext cx="78463" cy="784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6726463-8A87-4310-A869-763F7E741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24948" y="3879810"/>
              <a:ext cx="78463" cy="78463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EE6B6DA-8606-48B7-B8A3-A5C545767075}"/>
                </a:ext>
              </a:extLst>
            </p:cNvPr>
            <p:cNvSpPr>
              <a:spLocks/>
            </p:cNvSpPr>
            <p:nvPr/>
          </p:nvSpPr>
          <p:spPr>
            <a:xfrm>
              <a:off x="5606694" y="2965575"/>
              <a:ext cx="150790" cy="150790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6A4813-EF5F-45CD-967B-AA9686E9C39D}"/>
                </a:ext>
              </a:extLst>
            </p:cNvPr>
            <p:cNvSpPr>
              <a:spLocks/>
            </p:cNvSpPr>
            <p:nvPr/>
          </p:nvSpPr>
          <p:spPr>
            <a:xfrm>
              <a:off x="5274368" y="3693847"/>
              <a:ext cx="150790" cy="150790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EE3CA74-1C55-46A0-8DE6-15024E7F70AF}"/>
                </a:ext>
              </a:extLst>
            </p:cNvPr>
            <p:cNvSpPr>
              <a:spLocks/>
            </p:cNvSpPr>
            <p:nvPr/>
          </p:nvSpPr>
          <p:spPr>
            <a:xfrm>
              <a:off x="3985621" y="3217193"/>
              <a:ext cx="150790" cy="15079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859B5B4-E5A6-4AFB-9F5F-41E78B36AAE2}"/>
                </a:ext>
              </a:extLst>
            </p:cNvPr>
            <p:cNvSpPr>
              <a:spLocks/>
            </p:cNvSpPr>
            <p:nvPr/>
          </p:nvSpPr>
          <p:spPr>
            <a:xfrm>
              <a:off x="3870032" y="2681558"/>
              <a:ext cx="150790" cy="150790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1" name="Freeform 70">
              <a:extLst>
                <a:ext uri="{FF2B5EF4-FFF2-40B4-BE49-F238E27FC236}">
                  <a16:creationId xmlns:a16="http://schemas.microsoft.com/office/drawing/2014/main" id="{2194DAAC-048A-4CB8-8A4E-E4F3C29E9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557" y="4304162"/>
              <a:ext cx="783863" cy="687467"/>
            </a:xfrm>
            <a:custGeom>
              <a:avLst/>
              <a:gdLst>
                <a:gd name="T0" fmla="*/ 631 w 642"/>
                <a:gd name="T1" fmla="*/ 419 h 563"/>
                <a:gd name="T2" fmla="*/ 616 w 642"/>
                <a:gd name="T3" fmla="*/ 371 h 563"/>
                <a:gd name="T4" fmla="*/ 608 w 642"/>
                <a:gd name="T5" fmla="*/ 354 h 563"/>
                <a:gd name="T6" fmla="*/ 634 w 642"/>
                <a:gd name="T7" fmla="*/ 328 h 563"/>
                <a:gd name="T8" fmla="*/ 634 w 642"/>
                <a:gd name="T9" fmla="*/ 328 h 563"/>
                <a:gd name="T10" fmla="*/ 634 w 642"/>
                <a:gd name="T11" fmla="*/ 291 h 563"/>
                <a:gd name="T12" fmla="*/ 634 w 642"/>
                <a:gd name="T13" fmla="*/ 291 h 563"/>
                <a:gd name="T14" fmla="*/ 608 w 642"/>
                <a:gd name="T15" fmla="*/ 265 h 563"/>
                <a:gd name="T16" fmla="*/ 634 w 642"/>
                <a:gd name="T17" fmla="*/ 239 h 563"/>
                <a:gd name="T18" fmla="*/ 634 w 642"/>
                <a:gd name="T19" fmla="*/ 239 h 563"/>
                <a:gd name="T20" fmla="*/ 616 w 642"/>
                <a:gd name="T21" fmla="*/ 194 h 563"/>
                <a:gd name="T22" fmla="*/ 608 w 642"/>
                <a:gd name="T23" fmla="*/ 176 h 563"/>
                <a:gd name="T24" fmla="*/ 634 w 642"/>
                <a:gd name="T25" fmla="*/ 150 h 563"/>
                <a:gd name="T26" fmla="*/ 634 w 642"/>
                <a:gd name="T27" fmla="*/ 150 h 563"/>
                <a:gd name="T28" fmla="*/ 616 w 642"/>
                <a:gd name="T29" fmla="*/ 105 h 563"/>
                <a:gd name="T30" fmla="*/ 608 w 642"/>
                <a:gd name="T31" fmla="*/ 87 h 563"/>
                <a:gd name="T32" fmla="*/ 634 w 642"/>
                <a:gd name="T33" fmla="*/ 0 h 563"/>
                <a:gd name="T34" fmla="*/ 8 w 642"/>
                <a:gd name="T35" fmla="*/ 93 h 563"/>
                <a:gd name="T36" fmla="*/ 34 w 642"/>
                <a:gd name="T37" fmla="*/ 119 h 563"/>
                <a:gd name="T38" fmla="*/ 8 w 642"/>
                <a:gd name="T39" fmla="*/ 145 h 563"/>
                <a:gd name="T40" fmla="*/ 8 w 642"/>
                <a:gd name="T41" fmla="*/ 145 h 563"/>
                <a:gd name="T42" fmla="*/ 0 w 642"/>
                <a:gd name="T43" fmla="*/ 164 h 563"/>
                <a:gd name="T44" fmla="*/ 26 w 642"/>
                <a:gd name="T45" fmla="*/ 190 h 563"/>
                <a:gd name="T46" fmla="*/ 34 w 642"/>
                <a:gd name="T47" fmla="*/ 208 h 563"/>
                <a:gd name="T48" fmla="*/ 26 w 642"/>
                <a:gd name="T49" fmla="*/ 227 h 563"/>
                <a:gd name="T50" fmla="*/ 8 w 642"/>
                <a:gd name="T51" fmla="*/ 271 h 563"/>
                <a:gd name="T52" fmla="*/ 26 w 642"/>
                <a:gd name="T53" fmla="*/ 279 h 563"/>
                <a:gd name="T54" fmla="*/ 34 w 642"/>
                <a:gd name="T55" fmla="*/ 297 h 563"/>
                <a:gd name="T56" fmla="*/ 26 w 642"/>
                <a:gd name="T57" fmla="*/ 315 h 563"/>
                <a:gd name="T58" fmla="*/ 26 w 642"/>
                <a:gd name="T59" fmla="*/ 367 h 563"/>
                <a:gd name="T60" fmla="*/ 34 w 642"/>
                <a:gd name="T61" fmla="*/ 386 h 563"/>
                <a:gd name="T62" fmla="*/ 8 w 642"/>
                <a:gd name="T63" fmla="*/ 412 h 563"/>
                <a:gd name="T64" fmla="*/ 7 w 642"/>
                <a:gd name="T65" fmla="*/ 416 h 563"/>
                <a:gd name="T66" fmla="*/ 154 w 642"/>
                <a:gd name="T67" fmla="*/ 548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2" h="563">
                  <a:moveTo>
                    <a:pt x="496" y="542"/>
                  </a:moveTo>
                  <a:cubicBezTo>
                    <a:pt x="631" y="419"/>
                    <a:pt x="631" y="419"/>
                    <a:pt x="631" y="419"/>
                  </a:cubicBezTo>
                  <a:cubicBezTo>
                    <a:pt x="638" y="414"/>
                    <a:pt x="642" y="406"/>
                    <a:pt x="642" y="397"/>
                  </a:cubicBezTo>
                  <a:cubicBezTo>
                    <a:pt x="642" y="383"/>
                    <a:pt x="631" y="371"/>
                    <a:pt x="616" y="371"/>
                  </a:cubicBezTo>
                  <a:cubicBezTo>
                    <a:pt x="616" y="371"/>
                    <a:pt x="615" y="371"/>
                    <a:pt x="615" y="371"/>
                  </a:cubicBezTo>
                  <a:cubicBezTo>
                    <a:pt x="611" y="367"/>
                    <a:pt x="608" y="361"/>
                    <a:pt x="608" y="354"/>
                  </a:cubicBezTo>
                  <a:cubicBezTo>
                    <a:pt x="608" y="347"/>
                    <a:pt x="611" y="340"/>
                    <a:pt x="616" y="335"/>
                  </a:cubicBezTo>
                  <a:cubicBezTo>
                    <a:pt x="623" y="335"/>
                    <a:pt x="629" y="332"/>
                    <a:pt x="634" y="328"/>
                  </a:cubicBezTo>
                  <a:cubicBezTo>
                    <a:pt x="634" y="328"/>
                    <a:pt x="634" y="328"/>
                    <a:pt x="634" y="328"/>
                  </a:cubicBezTo>
                  <a:cubicBezTo>
                    <a:pt x="634" y="328"/>
                    <a:pt x="634" y="328"/>
                    <a:pt x="634" y="328"/>
                  </a:cubicBezTo>
                  <a:cubicBezTo>
                    <a:pt x="638" y="323"/>
                    <a:pt x="641" y="317"/>
                    <a:pt x="641" y="309"/>
                  </a:cubicBezTo>
                  <a:cubicBezTo>
                    <a:pt x="641" y="302"/>
                    <a:pt x="638" y="296"/>
                    <a:pt x="634" y="291"/>
                  </a:cubicBezTo>
                  <a:cubicBezTo>
                    <a:pt x="634" y="291"/>
                    <a:pt x="634" y="291"/>
                    <a:pt x="634" y="291"/>
                  </a:cubicBezTo>
                  <a:cubicBezTo>
                    <a:pt x="634" y="291"/>
                    <a:pt x="634" y="291"/>
                    <a:pt x="634" y="291"/>
                  </a:cubicBezTo>
                  <a:cubicBezTo>
                    <a:pt x="629" y="286"/>
                    <a:pt x="623" y="284"/>
                    <a:pt x="616" y="283"/>
                  </a:cubicBezTo>
                  <a:cubicBezTo>
                    <a:pt x="611" y="279"/>
                    <a:pt x="608" y="272"/>
                    <a:pt x="608" y="265"/>
                  </a:cubicBezTo>
                  <a:cubicBezTo>
                    <a:pt x="608" y="257"/>
                    <a:pt x="611" y="250"/>
                    <a:pt x="617" y="246"/>
                  </a:cubicBezTo>
                  <a:cubicBezTo>
                    <a:pt x="623" y="246"/>
                    <a:pt x="629" y="243"/>
                    <a:pt x="634" y="239"/>
                  </a:cubicBezTo>
                  <a:cubicBezTo>
                    <a:pt x="634" y="239"/>
                    <a:pt x="634" y="239"/>
                    <a:pt x="634" y="239"/>
                  </a:cubicBezTo>
                  <a:cubicBezTo>
                    <a:pt x="634" y="239"/>
                    <a:pt x="634" y="239"/>
                    <a:pt x="634" y="239"/>
                  </a:cubicBezTo>
                  <a:cubicBezTo>
                    <a:pt x="639" y="234"/>
                    <a:pt x="642" y="227"/>
                    <a:pt x="642" y="220"/>
                  </a:cubicBezTo>
                  <a:cubicBezTo>
                    <a:pt x="642" y="205"/>
                    <a:pt x="631" y="194"/>
                    <a:pt x="616" y="194"/>
                  </a:cubicBezTo>
                  <a:cubicBezTo>
                    <a:pt x="616" y="194"/>
                    <a:pt x="615" y="194"/>
                    <a:pt x="615" y="194"/>
                  </a:cubicBezTo>
                  <a:cubicBezTo>
                    <a:pt x="611" y="189"/>
                    <a:pt x="608" y="183"/>
                    <a:pt x="608" y="176"/>
                  </a:cubicBezTo>
                  <a:cubicBezTo>
                    <a:pt x="608" y="169"/>
                    <a:pt x="611" y="162"/>
                    <a:pt x="617" y="157"/>
                  </a:cubicBezTo>
                  <a:cubicBezTo>
                    <a:pt x="623" y="157"/>
                    <a:pt x="629" y="154"/>
                    <a:pt x="634" y="150"/>
                  </a:cubicBezTo>
                  <a:cubicBezTo>
                    <a:pt x="634" y="150"/>
                    <a:pt x="634" y="150"/>
                    <a:pt x="634" y="150"/>
                  </a:cubicBezTo>
                  <a:cubicBezTo>
                    <a:pt x="634" y="150"/>
                    <a:pt x="634" y="150"/>
                    <a:pt x="634" y="150"/>
                  </a:cubicBezTo>
                  <a:cubicBezTo>
                    <a:pt x="639" y="145"/>
                    <a:pt x="642" y="139"/>
                    <a:pt x="642" y="131"/>
                  </a:cubicBezTo>
                  <a:cubicBezTo>
                    <a:pt x="642" y="117"/>
                    <a:pt x="631" y="105"/>
                    <a:pt x="616" y="105"/>
                  </a:cubicBezTo>
                  <a:cubicBezTo>
                    <a:pt x="616" y="105"/>
                    <a:pt x="615" y="105"/>
                    <a:pt x="615" y="105"/>
                  </a:cubicBezTo>
                  <a:cubicBezTo>
                    <a:pt x="611" y="100"/>
                    <a:pt x="608" y="94"/>
                    <a:pt x="608" y="87"/>
                  </a:cubicBezTo>
                  <a:cubicBezTo>
                    <a:pt x="608" y="73"/>
                    <a:pt x="620" y="62"/>
                    <a:pt x="634" y="62"/>
                  </a:cubicBezTo>
                  <a:cubicBezTo>
                    <a:pt x="634" y="0"/>
                    <a:pt x="634" y="0"/>
                    <a:pt x="6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22" y="93"/>
                    <a:pt x="34" y="105"/>
                    <a:pt x="34" y="119"/>
                  </a:cubicBezTo>
                  <a:cubicBezTo>
                    <a:pt x="34" y="127"/>
                    <a:pt x="31" y="133"/>
                    <a:pt x="26" y="138"/>
                  </a:cubicBezTo>
                  <a:cubicBezTo>
                    <a:pt x="19" y="138"/>
                    <a:pt x="12" y="141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3" y="150"/>
                    <a:pt x="0" y="157"/>
                    <a:pt x="0" y="164"/>
                  </a:cubicBezTo>
                  <a:cubicBezTo>
                    <a:pt x="0" y="171"/>
                    <a:pt x="3" y="177"/>
                    <a:pt x="8" y="182"/>
                  </a:cubicBezTo>
                  <a:cubicBezTo>
                    <a:pt x="12" y="187"/>
                    <a:pt x="19" y="190"/>
                    <a:pt x="26" y="190"/>
                  </a:cubicBezTo>
                  <a:cubicBezTo>
                    <a:pt x="26" y="190"/>
                    <a:pt x="26" y="190"/>
                    <a:pt x="26" y="190"/>
                  </a:cubicBezTo>
                  <a:cubicBezTo>
                    <a:pt x="31" y="194"/>
                    <a:pt x="34" y="201"/>
                    <a:pt x="34" y="208"/>
                  </a:cubicBezTo>
                  <a:cubicBezTo>
                    <a:pt x="34" y="215"/>
                    <a:pt x="31" y="222"/>
                    <a:pt x="26" y="227"/>
                  </a:cubicBezTo>
                  <a:cubicBezTo>
                    <a:pt x="26" y="227"/>
                    <a:pt x="26" y="227"/>
                    <a:pt x="26" y="227"/>
                  </a:cubicBezTo>
                  <a:cubicBezTo>
                    <a:pt x="11" y="227"/>
                    <a:pt x="0" y="238"/>
                    <a:pt x="0" y="253"/>
                  </a:cubicBezTo>
                  <a:cubicBezTo>
                    <a:pt x="0" y="260"/>
                    <a:pt x="3" y="266"/>
                    <a:pt x="8" y="271"/>
                  </a:cubicBezTo>
                  <a:cubicBezTo>
                    <a:pt x="8" y="271"/>
                    <a:pt x="8" y="271"/>
                    <a:pt x="8" y="271"/>
                  </a:cubicBezTo>
                  <a:cubicBezTo>
                    <a:pt x="12" y="276"/>
                    <a:pt x="19" y="279"/>
                    <a:pt x="26" y="279"/>
                  </a:cubicBezTo>
                  <a:cubicBezTo>
                    <a:pt x="26" y="279"/>
                    <a:pt x="26" y="279"/>
                    <a:pt x="26" y="279"/>
                  </a:cubicBezTo>
                  <a:cubicBezTo>
                    <a:pt x="31" y="283"/>
                    <a:pt x="34" y="290"/>
                    <a:pt x="34" y="297"/>
                  </a:cubicBezTo>
                  <a:cubicBezTo>
                    <a:pt x="34" y="304"/>
                    <a:pt x="31" y="311"/>
                    <a:pt x="26" y="315"/>
                  </a:cubicBezTo>
                  <a:cubicBezTo>
                    <a:pt x="26" y="315"/>
                    <a:pt x="26" y="315"/>
                    <a:pt x="26" y="315"/>
                  </a:cubicBezTo>
                  <a:cubicBezTo>
                    <a:pt x="11" y="315"/>
                    <a:pt x="0" y="327"/>
                    <a:pt x="0" y="341"/>
                  </a:cubicBezTo>
                  <a:cubicBezTo>
                    <a:pt x="0" y="356"/>
                    <a:pt x="11" y="367"/>
                    <a:pt x="26" y="367"/>
                  </a:cubicBezTo>
                  <a:cubicBezTo>
                    <a:pt x="26" y="367"/>
                    <a:pt x="26" y="367"/>
                    <a:pt x="26" y="367"/>
                  </a:cubicBezTo>
                  <a:cubicBezTo>
                    <a:pt x="31" y="372"/>
                    <a:pt x="34" y="379"/>
                    <a:pt x="34" y="386"/>
                  </a:cubicBezTo>
                  <a:cubicBezTo>
                    <a:pt x="34" y="400"/>
                    <a:pt x="22" y="412"/>
                    <a:pt x="8" y="412"/>
                  </a:cubicBezTo>
                  <a:cubicBezTo>
                    <a:pt x="8" y="412"/>
                    <a:pt x="8" y="412"/>
                    <a:pt x="8" y="412"/>
                  </a:cubicBezTo>
                  <a:cubicBezTo>
                    <a:pt x="8" y="414"/>
                    <a:pt x="8" y="414"/>
                    <a:pt x="8" y="414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8" y="416"/>
                    <a:pt x="8" y="416"/>
                    <a:pt x="8" y="416"/>
                  </a:cubicBezTo>
                  <a:cubicBezTo>
                    <a:pt x="154" y="548"/>
                    <a:pt x="154" y="548"/>
                    <a:pt x="154" y="548"/>
                  </a:cubicBezTo>
                  <a:cubicBezTo>
                    <a:pt x="237" y="558"/>
                    <a:pt x="354" y="563"/>
                    <a:pt x="496" y="5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2" name="Freeform 71">
              <a:extLst>
                <a:ext uri="{FF2B5EF4-FFF2-40B4-BE49-F238E27FC236}">
                  <a16:creationId xmlns:a16="http://schemas.microsoft.com/office/drawing/2014/main" id="{AA56DB1A-A134-46BC-87BC-5C79DA0D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515" y="4712702"/>
              <a:ext cx="723725" cy="139982"/>
            </a:xfrm>
            <a:custGeom>
              <a:avLst/>
              <a:gdLst>
                <a:gd name="T0" fmla="*/ 4 w 593"/>
                <a:gd name="T1" fmla="*/ 33 h 115"/>
                <a:gd name="T2" fmla="*/ 593 w 593"/>
                <a:gd name="T3" fmla="*/ 0 h 115"/>
                <a:gd name="T4" fmla="*/ 593 w 593"/>
                <a:gd name="T5" fmla="*/ 37 h 115"/>
                <a:gd name="T6" fmla="*/ 0 w 593"/>
                <a:gd name="T7" fmla="*/ 73 h 115"/>
                <a:gd name="T8" fmla="*/ 4 w 593"/>
                <a:gd name="T9" fmla="*/ 3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15">
                  <a:moveTo>
                    <a:pt x="4" y="33"/>
                  </a:moveTo>
                  <a:cubicBezTo>
                    <a:pt x="4" y="33"/>
                    <a:pt x="351" y="66"/>
                    <a:pt x="593" y="0"/>
                  </a:cubicBezTo>
                  <a:cubicBezTo>
                    <a:pt x="593" y="0"/>
                    <a:pt x="578" y="21"/>
                    <a:pt x="593" y="37"/>
                  </a:cubicBezTo>
                  <a:cubicBezTo>
                    <a:pt x="593" y="37"/>
                    <a:pt x="347" y="115"/>
                    <a:pt x="0" y="73"/>
                  </a:cubicBezTo>
                  <a:cubicBezTo>
                    <a:pt x="0" y="73"/>
                    <a:pt x="24" y="58"/>
                    <a:pt x="4" y="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72">
              <a:extLst>
                <a:ext uri="{FF2B5EF4-FFF2-40B4-BE49-F238E27FC236}">
                  <a16:creationId xmlns:a16="http://schemas.microsoft.com/office/drawing/2014/main" id="{DD67CC76-B298-4BD4-BEE5-8D1100559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515" y="4603827"/>
              <a:ext cx="722689" cy="138945"/>
            </a:xfrm>
            <a:custGeom>
              <a:avLst/>
              <a:gdLst>
                <a:gd name="T0" fmla="*/ 3 w 592"/>
                <a:gd name="T1" fmla="*/ 33 h 114"/>
                <a:gd name="T2" fmla="*/ 592 w 592"/>
                <a:gd name="T3" fmla="*/ 0 h 114"/>
                <a:gd name="T4" fmla="*/ 592 w 592"/>
                <a:gd name="T5" fmla="*/ 37 h 114"/>
                <a:gd name="T6" fmla="*/ 0 w 592"/>
                <a:gd name="T7" fmla="*/ 72 h 114"/>
                <a:gd name="T8" fmla="*/ 3 w 592"/>
                <a:gd name="T9" fmla="*/ 3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114">
                  <a:moveTo>
                    <a:pt x="3" y="33"/>
                  </a:moveTo>
                  <a:cubicBezTo>
                    <a:pt x="3" y="33"/>
                    <a:pt x="351" y="65"/>
                    <a:pt x="592" y="0"/>
                  </a:cubicBezTo>
                  <a:cubicBezTo>
                    <a:pt x="592" y="0"/>
                    <a:pt x="577" y="20"/>
                    <a:pt x="592" y="37"/>
                  </a:cubicBezTo>
                  <a:cubicBezTo>
                    <a:pt x="592" y="37"/>
                    <a:pt x="347" y="114"/>
                    <a:pt x="0" y="72"/>
                  </a:cubicBezTo>
                  <a:cubicBezTo>
                    <a:pt x="0" y="72"/>
                    <a:pt x="23" y="58"/>
                    <a:pt x="3" y="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73">
              <a:extLst>
                <a:ext uri="{FF2B5EF4-FFF2-40B4-BE49-F238E27FC236}">
                  <a16:creationId xmlns:a16="http://schemas.microsoft.com/office/drawing/2014/main" id="{7F29CC0C-EBFE-4739-B8C2-F4EEBAD43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442" y="4494952"/>
              <a:ext cx="724763" cy="138945"/>
            </a:xfrm>
            <a:custGeom>
              <a:avLst/>
              <a:gdLst>
                <a:gd name="T0" fmla="*/ 3 w 593"/>
                <a:gd name="T1" fmla="*/ 32 h 114"/>
                <a:gd name="T2" fmla="*/ 593 w 593"/>
                <a:gd name="T3" fmla="*/ 0 h 114"/>
                <a:gd name="T4" fmla="*/ 593 w 593"/>
                <a:gd name="T5" fmla="*/ 36 h 114"/>
                <a:gd name="T6" fmla="*/ 0 w 593"/>
                <a:gd name="T7" fmla="*/ 72 h 114"/>
                <a:gd name="T8" fmla="*/ 3 w 593"/>
                <a:gd name="T9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14">
                  <a:moveTo>
                    <a:pt x="3" y="32"/>
                  </a:moveTo>
                  <a:cubicBezTo>
                    <a:pt x="3" y="32"/>
                    <a:pt x="351" y="65"/>
                    <a:pt x="593" y="0"/>
                  </a:cubicBezTo>
                  <a:cubicBezTo>
                    <a:pt x="593" y="0"/>
                    <a:pt x="577" y="20"/>
                    <a:pt x="593" y="36"/>
                  </a:cubicBezTo>
                  <a:cubicBezTo>
                    <a:pt x="593" y="36"/>
                    <a:pt x="347" y="114"/>
                    <a:pt x="0" y="72"/>
                  </a:cubicBezTo>
                  <a:cubicBezTo>
                    <a:pt x="0" y="72"/>
                    <a:pt x="23" y="58"/>
                    <a:pt x="3" y="3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74">
              <a:extLst>
                <a:ext uri="{FF2B5EF4-FFF2-40B4-BE49-F238E27FC236}">
                  <a16:creationId xmlns:a16="http://schemas.microsoft.com/office/drawing/2014/main" id="{0A913144-8543-4022-BB33-63123E7F3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405" y="4385041"/>
              <a:ext cx="724763" cy="139982"/>
            </a:xfrm>
            <a:custGeom>
              <a:avLst/>
              <a:gdLst>
                <a:gd name="T0" fmla="*/ 4 w 593"/>
                <a:gd name="T1" fmla="*/ 33 h 115"/>
                <a:gd name="T2" fmla="*/ 593 w 593"/>
                <a:gd name="T3" fmla="*/ 0 h 115"/>
                <a:gd name="T4" fmla="*/ 593 w 593"/>
                <a:gd name="T5" fmla="*/ 37 h 115"/>
                <a:gd name="T6" fmla="*/ 0 w 593"/>
                <a:gd name="T7" fmla="*/ 73 h 115"/>
                <a:gd name="T8" fmla="*/ 4 w 593"/>
                <a:gd name="T9" fmla="*/ 3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15">
                  <a:moveTo>
                    <a:pt x="4" y="33"/>
                  </a:moveTo>
                  <a:cubicBezTo>
                    <a:pt x="4" y="33"/>
                    <a:pt x="351" y="66"/>
                    <a:pt x="593" y="0"/>
                  </a:cubicBezTo>
                  <a:cubicBezTo>
                    <a:pt x="593" y="0"/>
                    <a:pt x="577" y="21"/>
                    <a:pt x="593" y="37"/>
                  </a:cubicBezTo>
                  <a:cubicBezTo>
                    <a:pt x="593" y="37"/>
                    <a:pt x="347" y="115"/>
                    <a:pt x="0" y="73"/>
                  </a:cubicBezTo>
                  <a:cubicBezTo>
                    <a:pt x="0" y="73"/>
                    <a:pt x="24" y="58"/>
                    <a:pt x="4" y="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75">
              <a:extLst>
                <a:ext uri="{FF2B5EF4-FFF2-40B4-BE49-F238E27FC236}">
                  <a16:creationId xmlns:a16="http://schemas.microsoft.com/office/drawing/2014/main" id="{28EBBD79-1BF5-4DD9-B337-A79904FC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228" y="4966743"/>
              <a:ext cx="417853" cy="106801"/>
            </a:xfrm>
            <a:custGeom>
              <a:avLst/>
              <a:gdLst>
                <a:gd name="T0" fmla="*/ 0 w 342"/>
                <a:gd name="T1" fmla="*/ 6 h 88"/>
                <a:gd name="T2" fmla="*/ 49 w 342"/>
                <a:gd name="T3" fmla="*/ 50 h 88"/>
                <a:gd name="T4" fmla="*/ 167 w 342"/>
                <a:gd name="T5" fmla="*/ 88 h 88"/>
                <a:gd name="T6" fmla="*/ 172 w 342"/>
                <a:gd name="T7" fmla="*/ 88 h 88"/>
                <a:gd name="T8" fmla="*/ 287 w 342"/>
                <a:gd name="T9" fmla="*/ 51 h 88"/>
                <a:gd name="T10" fmla="*/ 342 w 342"/>
                <a:gd name="T11" fmla="*/ 0 h 88"/>
                <a:gd name="T12" fmla="*/ 0 w 342"/>
                <a:gd name="T13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88">
                  <a:moveTo>
                    <a:pt x="0" y="6"/>
                  </a:moveTo>
                  <a:cubicBezTo>
                    <a:pt x="49" y="50"/>
                    <a:pt x="49" y="50"/>
                    <a:pt x="49" y="50"/>
                  </a:cubicBezTo>
                  <a:cubicBezTo>
                    <a:pt x="61" y="72"/>
                    <a:pt x="107" y="88"/>
                    <a:pt x="167" y="88"/>
                  </a:cubicBezTo>
                  <a:cubicBezTo>
                    <a:pt x="167" y="88"/>
                    <a:pt x="172" y="88"/>
                    <a:pt x="172" y="88"/>
                  </a:cubicBezTo>
                  <a:cubicBezTo>
                    <a:pt x="234" y="86"/>
                    <a:pt x="278" y="68"/>
                    <a:pt x="287" y="51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00" y="21"/>
                    <a:pt x="83" y="16"/>
                    <a:pt x="0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15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28772" y="5614119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BF10-7D08-4EEF-82CD-61B89E2B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208280"/>
            <a:ext cx="8985250" cy="838200"/>
          </a:xfrm>
        </p:spPr>
        <p:txBody>
          <a:bodyPr/>
          <a:lstStyle/>
          <a:p>
            <a:r>
              <a:rPr lang="en-US" dirty="0">
                <a:solidFill>
                  <a:srgbClr val="006666"/>
                </a:solidFill>
              </a:rPr>
              <a:t>Future</a:t>
            </a:r>
            <a:r>
              <a:rPr lang="en-US" dirty="0"/>
              <a:t>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E4134-6DC8-4FF8-B9ED-C7CDC2C0A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Will people like the food I am going to order?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00C92-9A09-4E09-8A21-9DA106FBA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don’t we use a dashboard?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D3BB6-4B07-4779-B498-2A1F0EAFE7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Can I order New Item “XYZ”?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C7103-5B90-4FA2-89F7-AE5EF7035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5800" y="1732280"/>
            <a:ext cx="5905500" cy="137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Integrate survey with food tool such that it is sent out every month and the corresponding scatter plot is generated. It gives them a picture about people's personal preferences.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FBB4CE-FB70-4E37-BA3F-632F15477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5800" y="3103880"/>
            <a:ext cx="5905500" cy="137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Integrate dashboard with the food tool that gives you the required visualizations to analyze the data and have a look at the various factors.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7A37B-336A-4C7E-839A-3AB1F9C24F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5800" y="4987714"/>
            <a:ext cx="5905500" cy="137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From the analysis obtained, the effect of the various experiments performed by the admin team have been quantified. Hence, the admin team has a reference incase they want to try out a new menu.</a:t>
            </a:r>
          </a:p>
        </p:txBody>
      </p:sp>
    </p:spTree>
    <p:extLst>
      <p:ext uri="{BB962C8B-B14F-4D97-AF65-F5344CB8AC3E}">
        <p14:creationId xmlns:p14="http://schemas.microsoft.com/office/powerpoint/2010/main" val="23887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829675" cy="838200"/>
          </a:xfrm>
        </p:spPr>
        <p:txBody>
          <a:bodyPr/>
          <a:lstStyle/>
          <a:p>
            <a:r>
              <a:rPr lang="en-US" i="1" dirty="0"/>
              <a:t>Inspection of the problem reveals three key focus areas – </a:t>
            </a:r>
            <a:r>
              <a:rPr lang="en-US" i="1" dirty="0">
                <a:solidFill>
                  <a:srgbClr val="006666"/>
                </a:solidFill>
              </a:rPr>
              <a:t>reducing wastage, increasing employee satisfaction &amp; reducing losses incurred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57200" y="1645249"/>
            <a:ext cx="9255325" cy="963763"/>
          </a:xfrm>
          <a:prstGeom prst="rect">
            <a:avLst/>
          </a:prstGeom>
          <a:ln w="952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Primary Problem 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Statement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prioritize and optimize food waste prevention and management for snacks from a current scenario of 11.5% to 5% of the amount ordered (in plates).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8" y="8353"/>
            <a:ext cx="2949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lvl="0" indent="-234950" algn="l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Problem Statement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8C0F5A-9DBA-44E9-9F2F-E6F2E596CE73}"/>
              </a:ext>
            </a:extLst>
          </p:cNvPr>
          <p:cNvSpPr/>
          <p:nvPr/>
        </p:nvSpPr>
        <p:spPr bwMode="auto">
          <a:xfrm>
            <a:off x="457199" y="2903647"/>
            <a:ext cx="9255325" cy="963763"/>
          </a:xfrm>
          <a:prstGeom prst="rect">
            <a:avLst/>
          </a:prstGeom>
          <a:ln w="952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</a:rPr>
              <a:t>Secondary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Problem 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Statement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rework the menu so as to increase employee satisfaction and reduce monetary outflow.   </a:t>
            </a:r>
          </a:p>
        </p:txBody>
      </p:sp>
      <p:pic>
        <p:nvPicPr>
          <p:cNvPr id="28" name="Graphic 27" descr="Recycle">
            <a:extLst>
              <a:ext uri="{FF2B5EF4-FFF2-40B4-BE49-F238E27FC236}">
                <a16:creationId xmlns:a16="http://schemas.microsoft.com/office/drawing/2014/main" id="{B3CC8491-B523-4E0C-B87C-89125DFE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777" y="4162045"/>
            <a:ext cx="2151137" cy="2151137"/>
          </a:xfrm>
          <a:prstGeom prst="rect">
            <a:avLst/>
          </a:prstGeom>
        </p:spPr>
      </p:pic>
      <p:pic>
        <p:nvPicPr>
          <p:cNvPr id="29" name="Graphic 28" descr="Recycle">
            <a:extLst>
              <a:ext uri="{FF2B5EF4-FFF2-40B4-BE49-F238E27FC236}">
                <a16:creationId xmlns:a16="http://schemas.microsoft.com/office/drawing/2014/main" id="{9B856BE4-D1EB-4208-BD35-2140C59BF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2222" y="4782625"/>
            <a:ext cx="1418752" cy="14187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E15976-CB96-47A4-9E05-3B59755A7F45}"/>
              </a:ext>
            </a:extLst>
          </p:cNvPr>
          <p:cNvSpPr txBox="1"/>
          <p:nvPr/>
        </p:nvSpPr>
        <p:spPr>
          <a:xfrm>
            <a:off x="2463256" y="6032100"/>
            <a:ext cx="776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11.5%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650143-C877-40F2-90E4-0FF4314DBD4A}"/>
              </a:ext>
            </a:extLst>
          </p:cNvPr>
          <p:cNvSpPr txBox="1"/>
          <p:nvPr/>
        </p:nvSpPr>
        <p:spPr>
          <a:xfrm>
            <a:off x="6294475" y="6032100"/>
            <a:ext cx="78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6666"/>
                </a:solidFill>
              </a:rPr>
              <a:t>5%</a:t>
            </a:r>
          </a:p>
        </p:txBody>
      </p:sp>
      <p:pic>
        <p:nvPicPr>
          <p:cNvPr id="37" name="Graphic 36" descr="Arrow: Slight curve">
            <a:extLst>
              <a:ext uri="{FF2B5EF4-FFF2-40B4-BE49-F238E27FC236}">
                <a16:creationId xmlns:a16="http://schemas.microsoft.com/office/drawing/2014/main" id="{E87680C8-A41F-457B-BB3E-DEC7B5C50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368" y="49377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82A117-6C6D-4920-8F08-4ED90A9A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85" y="0"/>
            <a:ext cx="642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80645" y="3148929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9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61ED-9AA3-4582-8A0F-F9FE3EBE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59488"/>
            <a:ext cx="8985250" cy="838200"/>
          </a:xfrm>
        </p:spPr>
        <p:txBody>
          <a:bodyPr/>
          <a:lstStyle/>
          <a:p>
            <a:r>
              <a:rPr lang="en-US" i="1" dirty="0"/>
              <a:t>Mu Sigma wants to reduce the food wastage from a current </a:t>
            </a:r>
            <a:r>
              <a:rPr lang="en-US" i="1" dirty="0">
                <a:solidFill>
                  <a:srgbClr val="006666"/>
                </a:solidFill>
              </a:rPr>
              <a:t>11.5% (since last November) to 5% of the plates ordered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CD44-6032-4CB7-89FA-18031D2D4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2540000"/>
            <a:ext cx="2781300" cy="2933700"/>
          </a:xfrm>
        </p:spPr>
        <p:txBody>
          <a:bodyPr/>
          <a:lstStyle/>
          <a:p>
            <a:r>
              <a:rPr lang="en-US" sz="1100" dirty="0"/>
              <a:t>The Admin Team of Mu Sigma is responsible for providing food to all its employees and staff. 11.5% of the snacks ordered since November, 2017 has been wasted.</a:t>
            </a:r>
          </a:p>
          <a:p>
            <a:r>
              <a:rPr lang="en-US" sz="1100" dirty="0"/>
              <a:t>Over time, wastage of food has generated a significant loss for Mu Sigma</a:t>
            </a:r>
          </a:p>
          <a:p>
            <a:r>
              <a:rPr lang="en-US" sz="1100" dirty="0"/>
              <a:t>A heuristic method of estimating the quantity of food is being used which is not accurate enough</a:t>
            </a:r>
            <a:br>
              <a:rPr lang="en-US" sz="1100" dirty="0"/>
            </a:br>
            <a:endParaRPr lang="en-US" sz="11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B5099-CA09-4568-8254-E7B8D85263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0201" y="2540000"/>
            <a:ext cx="2749550" cy="3361070"/>
          </a:xfrm>
        </p:spPr>
        <p:txBody>
          <a:bodyPr/>
          <a:lstStyle/>
          <a:p>
            <a:r>
              <a:rPr lang="en-US" sz="1100" b="1" dirty="0"/>
              <a:t>Outcome</a:t>
            </a:r>
            <a:r>
              <a:rPr lang="en-US" sz="1100" dirty="0"/>
              <a:t>: The Admin Team has reduced the daily wastage of snacks  to 5% of the amount ordered</a:t>
            </a:r>
          </a:p>
          <a:p>
            <a:r>
              <a:rPr lang="en-US" sz="1100" b="1" dirty="0"/>
              <a:t>Behavior</a:t>
            </a:r>
            <a:r>
              <a:rPr lang="en-US" sz="1100" dirty="0"/>
              <a:t>:  Food is being ordered based on results from the survey, which is conducted quarterly and based on the tool we have created to predict food wastage </a:t>
            </a:r>
          </a:p>
          <a:p>
            <a:r>
              <a:rPr lang="en-US" sz="1100" b="1" dirty="0"/>
              <a:t>Insight:</a:t>
            </a:r>
            <a:r>
              <a:rPr lang="en-US" sz="1100" dirty="0"/>
              <a:t> Assess the impact of the following on food wastage</a:t>
            </a:r>
          </a:p>
          <a:p>
            <a:pPr lvl="1"/>
            <a:r>
              <a:rPr lang="en-US" sz="1100" dirty="0"/>
              <a:t>The number of employees present in the company to eat in the cafeteria</a:t>
            </a:r>
          </a:p>
          <a:p>
            <a:pPr lvl="1"/>
            <a:r>
              <a:rPr lang="en-US" sz="1100" dirty="0"/>
              <a:t>The behavior of the employees</a:t>
            </a:r>
          </a:p>
          <a:p>
            <a:pPr lvl="1"/>
            <a:r>
              <a:rPr lang="en-US" sz="1100" dirty="0"/>
              <a:t>Vendor specific variables</a:t>
            </a:r>
          </a:p>
          <a:p>
            <a:pPr lvl="1"/>
            <a:r>
              <a:rPr lang="en-US" sz="1100" dirty="0"/>
              <a:t>External environment factors</a:t>
            </a:r>
          </a:p>
          <a:p>
            <a:endParaRPr 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602C0-FD1A-43BF-A89C-D41C432338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200" dirty="0"/>
              <a:t>Need to identify and prioritize the potential factors which impact food wastage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782C46-647C-4D5F-A00E-00CE02E1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/>
              <a:t>What are the factors and how do they impact food wastage?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965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SGQ: Problem Definition Framework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Research: Factors involved</a:t>
            </a:r>
          </a:p>
          <a:p>
            <a:r>
              <a:rPr lang="en-US" dirty="0"/>
              <a:t>Analysis of Key Factors</a:t>
            </a:r>
          </a:p>
          <a:p>
            <a:r>
              <a:rPr lang="en-US" dirty="0"/>
              <a:t>Takeaways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Future of Project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01910" y="3638027"/>
            <a:ext cx="6705600" cy="377536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43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176A8F-BAC2-4A3C-BCEE-2102679F7E9A}"/>
              </a:ext>
            </a:extLst>
          </p:cNvPr>
          <p:cNvSpPr txBox="1">
            <a:spLocks/>
          </p:cNvSpPr>
          <p:nvPr/>
        </p:nvSpPr>
        <p:spPr bwMode="auto">
          <a:xfrm>
            <a:off x="423863" y="311347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kern="0" dirty="0"/>
              <a:t>The focus is on April-June ’18 (even though the graph shows a downward trend), </a:t>
            </a:r>
            <a:r>
              <a:rPr lang="en-US" i="1" kern="0" dirty="0">
                <a:solidFill>
                  <a:srgbClr val="006666"/>
                </a:solidFill>
              </a:rPr>
              <a:t>since November to early 2018 was an experimental phase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3955A66-D072-4A46-B661-55299BBDB4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741449"/>
              </p:ext>
            </p:extLst>
          </p:nvPr>
        </p:nvGraphicFramePr>
        <p:xfrm>
          <a:off x="265813" y="1268153"/>
          <a:ext cx="9143300" cy="4983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1ACC8E8-D5FE-49CF-9755-7A49FBF735AA}"/>
              </a:ext>
            </a:extLst>
          </p:cNvPr>
          <p:cNvSpPr txBox="1"/>
          <p:nvPr/>
        </p:nvSpPr>
        <p:spPr>
          <a:xfrm>
            <a:off x="0" y="0"/>
            <a:ext cx="3019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Date-level trend</a:t>
            </a:r>
          </a:p>
        </p:txBody>
      </p:sp>
    </p:spTree>
    <p:extLst>
      <p:ext uri="{BB962C8B-B14F-4D97-AF65-F5344CB8AC3E}">
        <p14:creationId xmlns:p14="http://schemas.microsoft.com/office/powerpoint/2010/main" val="17174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44133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4302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33066-CCDC-4231-8B51-5ABB8DC671EF}"/>
              </a:ext>
            </a:extLst>
          </p:cNvPr>
          <p:cNvGrpSpPr/>
          <p:nvPr/>
        </p:nvGrpSpPr>
        <p:grpSpPr>
          <a:xfrm>
            <a:off x="6953142" y="1531666"/>
            <a:ext cx="2590641" cy="3883156"/>
            <a:chOff x="6953142" y="1531666"/>
            <a:chExt cx="2590641" cy="38831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FE3D44-C69E-491B-8D5C-4BFBA768BBB0}"/>
                </a:ext>
              </a:extLst>
            </p:cNvPr>
            <p:cNvGrpSpPr/>
            <p:nvPr/>
          </p:nvGrpSpPr>
          <p:grpSpPr>
            <a:xfrm>
              <a:off x="6953142" y="1531666"/>
              <a:ext cx="2590641" cy="3883156"/>
              <a:chOff x="6973403" y="1509823"/>
              <a:chExt cx="2590641" cy="388315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D18280-3A28-482C-8230-58891AA30516}"/>
                  </a:ext>
                </a:extLst>
              </p:cNvPr>
              <p:cNvSpPr txBox="1"/>
              <p:nvPr/>
            </p:nvSpPr>
            <p:spPr>
              <a:xfrm>
                <a:off x="7006856" y="1509823"/>
                <a:ext cx="24355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FINDINGS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ABF3C4-6D72-4B8D-9D2C-CFB258C9B435}"/>
                  </a:ext>
                </a:extLst>
              </p:cNvPr>
              <p:cNvSpPr txBox="1"/>
              <p:nvPr/>
            </p:nvSpPr>
            <p:spPr>
              <a:xfrm>
                <a:off x="7393482" y="3086503"/>
                <a:ext cx="2170562" cy="112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Wastage in June is more than double that of May (data till 22</a:t>
                </a:r>
                <a:r>
                  <a:rPr lang="en-US" sz="1400" baseline="30000" dirty="0"/>
                  <a:t>nd</a:t>
                </a:r>
                <a:r>
                  <a:rPr lang="en-US" sz="1400" dirty="0"/>
                  <a:t> June)</a:t>
                </a:r>
              </a:p>
              <a:p>
                <a:pPr marL="228600" indent="-228600">
                  <a:buAutoNum type="arabicPeriod"/>
                </a:pPr>
                <a:endParaRPr lang="en-US" sz="1400" dirty="0"/>
              </a:p>
              <a:p>
                <a:pPr marL="228600" indent="-228600">
                  <a:buAutoNum type="arabicPeriod"/>
                </a:pP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758398-1429-469F-8BE3-C9A06FC65B69}"/>
                  </a:ext>
                </a:extLst>
              </p:cNvPr>
              <p:cNvSpPr txBox="1"/>
              <p:nvPr/>
            </p:nvSpPr>
            <p:spPr>
              <a:xfrm>
                <a:off x="7356211" y="2933525"/>
                <a:ext cx="212357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/>
              </a:p>
              <a:p>
                <a:pPr marL="228600" indent="-228600">
                  <a:buAutoNum type="arabicPeriod"/>
                </a:pPr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5033C7-0E01-4D5A-8282-BE611E9DE690}"/>
                  </a:ext>
                </a:extLst>
              </p:cNvPr>
              <p:cNvGrpSpPr/>
              <p:nvPr/>
            </p:nvGrpSpPr>
            <p:grpSpPr>
              <a:xfrm>
                <a:off x="6973403" y="4654315"/>
                <a:ext cx="2553370" cy="738664"/>
                <a:chOff x="6964440" y="1907863"/>
                <a:chExt cx="2553370" cy="738664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986A97-20FF-4728-903A-A25A6FBA151C}"/>
                    </a:ext>
                  </a:extLst>
                </p:cNvPr>
                <p:cNvSpPr txBox="1"/>
                <p:nvPr/>
              </p:nvSpPr>
              <p:spPr>
                <a:xfrm>
                  <a:off x="7347248" y="1907863"/>
                  <a:ext cx="217056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Use May’s strategy of ordering and implement the same for June</a:t>
                  </a:r>
                </a:p>
              </p:txBody>
            </p:sp>
            <p:pic>
              <p:nvPicPr>
                <p:cNvPr id="20" name="Graphic 19" descr="Lightbulb">
                  <a:extLst>
                    <a:ext uri="{FF2B5EF4-FFF2-40B4-BE49-F238E27FC236}">
                      <a16:creationId xmlns:a16="http://schemas.microsoft.com/office/drawing/2014/main" id="{C2FCC815-1EC7-4289-B1E4-93A1EECC6D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440" y="1913860"/>
                  <a:ext cx="423742" cy="423742"/>
                </a:xfrm>
                <a:prstGeom prst="rect">
                  <a:avLst/>
                </a:prstGeom>
              </p:spPr>
            </p:pic>
          </p:grpSp>
          <p:pic>
            <p:nvPicPr>
              <p:cNvPr id="17" name="Graphic 16" descr="Fork and knife">
                <a:extLst>
                  <a:ext uri="{FF2B5EF4-FFF2-40B4-BE49-F238E27FC236}">
                    <a16:creationId xmlns:a16="http://schemas.microsoft.com/office/drawing/2014/main" id="{BD81C345-786B-4CD4-A4E1-C36786DAF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97515" y="1907070"/>
                <a:ext cx="395967" cy="395967"/>
              </a:xfrm>
              <a:prstGeom prst="rect">
                <a:avLst/>
              </a:prstGeom>
            </p:spPr>
          </p:pic>
          <p:pic>
            <p:nvPicPr>
              <p:cNvPr id="18" name="Graphic 17" descr="Fork and knife">
                <a:extLst>
                  <a:ext uri="{FF2B5EF4-FFF2-40B4-BE49-F238E27FC236}">
                    <a16:creationId xmlns:a16="http://schemas.microsoft.com/office/drawing/2014/main" id="{8A6AA91B-13F8-4FBA-9589-E9BEA4C88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97515" y="3065150"/>
                <a:ext cx="395967" cy="39596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A1E3D1-4B06-4046-8D49-B90278464E63}"/>
                </a:ext>
              </a:extLst>
            </p:cNvPr>
            <p:cNvSpPr txBox="1"/>
            <p:nvPr/>
          </p:nvSpPr>
          <p:spPr>
            <a:xfrm>
              <a:off x="6993050" y="4250265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SUGGESTIONS</a:t>
              </a:r>
            </a:p>
          </p:txBody>
        </p:sp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9AE7DCE-AFEB-4808-AD9D-FB75AF9F28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35887"/>
              </p:ext>
            </p:extLst>
          </p:nvPr>
        </p:nvGraphicFramePr>
        <p:xfrm>
          <a:off x="423863" y="1344133"/>
          <a:ext cx="6248400" cy="491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AD457939-D55F-495B-BDC8-40B9C260E59B}"/>
              </a:ext>
            </a:extLst>
          </p:cNvPr>
          <p:cNvSpPr txBox="1">
            <a:spLocks/>
          </p:cNvSpPr>
          <p:nvPr/>
        </p:nvSpPr>
        <p:spPr bwMode="auto">
          <a:xfrm>
            <a:off x="443394" y="229631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/>
              <a:t>Although wastage has </a:t>
            </a:r>
            <a:r>
              <a:rPr lang="en-US" i="1" dirty="0">
                <a:solidFill>
                  <a:srgbClr val="006666"/>
                </a:solidFill>
              </a:rPr>
              <a:t>decreased from April to May</a:t>
            </a:r>
            <a:r>
              <a:rPr lang="en-US" i="1" dirty="0"/>
              <a:t>, it has substantially </a:t>
            </a:r>
            <a:r>
              <a:rPr lang="en-US" i="1" dirty="0">
                <a:solidFill>
                  <a:srgbClr val="006666"/>
                </a:solidFill>
              </a:rPr>
              <a:t>increased from May to June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6DF40-9FFC-48BD-A6CF-006DD7D376B4}"/>
              </a:ext>
            </a:extLst>
          </p:cNvPr>
          <p:cNvSpPr txBox="1"/>
          <p:nvPr/>
        </p:nvSpPr>
        <p:spPr>
          <a:xfrm>
            <a:off x="7407017" y="1928913"/>
            <a:ext cx="1937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May has seen the highest number of plates ordered and the least number of plates wasted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C50B1E-483A-4E9F-97C9-91E141161A7A}"/>
              </a:ext>
            </a:extLst>
          </p:cNvPr>
          <p:cNvSpPr txBox="1"/>
          <p:nvPr/>
        </p:nvSpPr>
        <p:spPr>
          <a:xfrm>
            <a:off x="0" y="0"/>
            <a:ext cx="2190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Month-wise trend</a:t>
            </a:r>
          </a:p>
        </p:txBody>
      </p:sp>
    </p:spTree>
    <p:extLst>
      <p:ext uri="{BB962C8B-B14F-4D97-AF65-F5344CB8AC3E}">
        <p14:creationId xmlns:p14="http://schemas.microsoft.com/office/powerpoint/2010/main" val="244205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A8B11E-1808-42C4-9E41-AC8FFDE25051}"/>
              </a:ext>
            </a:extLst>
          </p:cNvPr>
          <p:cNvSpPr/>
          <p:nvPr/>
        </p:nvSpPr>
        <p:spPr bwMode="auto">
          <a:xfrm>
            <a:off x="457200" y="1333500"/>
            <a:ext cx="6115050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D4273-2B47-4E53-8399-0CE1EB466A8C}"/>
              </a:ext>
            </a:extLst>
          </p:cNvPr>
          <p:cNvSpPr/>
          <p:nvPr/>
        </p:nvSpPr>
        <p:spPr bwMode="auto">
          <a:xfrm>
            <a:off x="6915150" y="1362075"/>
            <a:ext cx="2600325" cy="5067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868C1847-E7B9-4962-81DF-41627444D997}"/>
              </a:ext>
            </a:extLst>
          </p:cNvPr>
          <p:cNvSpPr/>
          <p:nvPr/>
        </p:nvSpPr>
        <p:spPr bwMode="auto">
          <a:xfrm rot="16200000">
            <a:off x="4204061" y="3815989"/>
            <a:ext cx="5079278" cy="17145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1BA5B1-9CAB-401B-95F8-127CD25775B7}"/>
              </a:ext>
            </a:extLst>
          </p:cNvPr>
          <p:cNvGrpSpPr/>
          <p:nvPr/>
        </p:nvGrpSpPr>
        <p:grpSpPr>
          <a:xfrm>
            <a:off x="7075363" y="1529816"/>
            <a:ext cx="2403463" cy="3786809"/>
            <a:chOff x="6985332" y="1518665"/>
            <a:chExt cx="2705484" cy="37868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DD2EEC-5D56-44E3-94BA-7947D7F74E2C}"/>
                </a:ext>
              </a:extLst>
            </p:cNvPr>
            <p:cNvSpPr txBox="1"/>
            <p:nvPr/>
          </p:nvSpPr>
          <p:spPr>
            <a:xfrm>
              <a:off x="7255222" y="1518665"/>
              <a:ext cx="243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FINDINGS</a:t>
              </a:r>
            </a:p>
          </p:txBody>
        </p:sp>
        <p:pic>
          <p:nvPicPr>
            <p:cNvPr id="17" name="Graphic 16" descr="Lightbulb">
              <a:extLst>
                <a:ext uri="{FF2B5EF4-FFF2-40B4-BE49-F238E27FC236}">
                  <a16:creationId xmlns:a16="http://schemas.microsoft.com/office/drawing/2014/main" id="{5B9F7352-7B15-4E25-A069-D28311F9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4727" y="4881732"/>
              <a:ext cx="423741" cy="423742"/>
            </a:xfrm>
            <a:prstGeom prst="rect">
              <a:avLst/>
            </a:prstGeom>
          </p:spPr>
        </p:pic>
        <p:pic>
          <p:nvPicPr>
            <p:cNvPr id="14" name="Graphic 13" descr="Fork and knife">
              <a:extLst>
                <a:ext uri="{FF2B5EF4-FFF2-40B4-BE49-F238E27FC236}">
                  <a16:creationId xmlns:a16="http://schemas.microsoft.com/office/drawing/2014/main" id="{3BE2C51E-9357-4FDA-921C-5B05343A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85333" y="1916839"/>
              <a:ext cx="395967" cy="395967"/>
            </a:xfrm>
            <a:prstGeom prst="rect">
              <a:avLst/>
            </a:prstGeom>
          </p:spPr>
        </p:pic>
        <p:pic>
          <p:nvPicPr>
            <p:cNvPr id="15" name="Graphic 14" descr="Fork and knife">
              <a:extLst>
                <a:ext uri="{FF2B5EF4-FFF2-40B4-BE49-F238E27FC236}">
                  <a16:creationId xmlns:a16="http://schemas.microsoft.com/office/drawing/2014/main" id="{3880D7B5-88E7-400D-9558-8788D9CF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85332" y="3302860"/>
              <a:ext cx="395967" cy="39596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5178FC-5170-461B-B7AC-15EE9A12D71B}"/>
              </a:ext>
            </a:extLst>
          </p:cNvPr>
          <p:cNvSpPr txBox="1"/>
          <p:nvPr/>
        </p:nvSpPr>
        <p:spPr>
          <a:xfrm>
            <a:off x="7134498" y="4610805"/>
            <a:ext cx="208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SUGGESTIONS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C236655-C8BE-4C5C-964E-039083C9EE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077817"/>
              </p:ext>
            </p:extLst>
          </p:nvPr>
        </p:nvGraphicFramePr>
        <p:xfrm>
          <a:off x="457200" y="1333500"/>
          <a:ext cx="6115050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">
            <a:extLst>
              <a:ext uri="{FF2B5EF4-FFF2-40B4-BE49-F238E27FC236}">
                <a16:creationId xmlns:a16="http://schemas.microsoft.com/office/drawing/2014/main" id="{E758DDC8-059C-418D-A546-4E8A453E080F}"/>
              </a:ext>
            </a:extLst>
          </p:cNvPr>
          <p:cNvSpPr txBox="1"/>
          <p:nvPr/>
        </p:nvSpPr>
        <p:spPr>
          <a:xfrm>
            <a:off x="3260140" y="4425974"/>
            <a:ext cx="554956" cy="1538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6.6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6964-6B4C-42B4-BE9B-03449CFBDFFE}"/>
              </a:ext>
            </a:extLst>
          </p:cNvPr>
          <p:cNvSpPr txBox="1"/>
          <p:nvPr/>
        </p:nvSpPr>
        <p:spPr>
          <a:xfrm>
            <a:off x="7427128" y="1878474"/>
            <a:ext cx="19951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Onion </a:t>
            </a:r>
            <a:r>
              <a:rPr lang="en-US" sz="1300" dirty="0" err="1"/>
              <a:t>pakoda</a:t>
            </a:r>
            <a:r>
              <a:rPr lang="en-US" sz="1300" dirty="0"/>
              <a:t> accounts for thrice the average percentage of wastage which is 6.26 and idly is almost double the average wastage.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F4678-9547-4760-9665-B4349E076C95}"/>
              </a:ext>
            </a:extLst>
          </p:cNvPr>
          <p:cNvSpPr txBox="1"/>
          <p:nvPr/>
        </p:nvSpPr>
        <p:spPr>
          <a:xfrm>
            <a:off x="7427128" y="3316077"/>
            <a:ext cx="19534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On the other hand, items like Baby corn </a:t>
            </a:r>
            <a:r>
              <a:rPr lang="en-US" sz="1300" dirty="0" err="1"/>
              <a:t>chilli</a:t>
            </a:r>
            <a:r>
              <a:rPr lang="en-US" sz="1300" dirty="0"/>
              <a:t>, </a:t>
            </a:r>
            <a:r>
              <a:rPr lang="en-US" sz="1300" dirty="0" err="1"/>
              <a:t>bisi</a:t>
            </a:r>
            <a:r>
              <a:rPr lang="en-US" sz="1300" dirty="0"/>
              <a:t> </a:t>
            </a:r>
            <a:r>
              <a:rPr lang="en-US" sz="1300" dirty="0" err="1"/>
              <a:t>bele</a:t>
            </a:r>
            <a:r>
              <a:rPr lang="en-US" sz="1300" dirty="0"/>
              <a:t> bath, </a:t>
            </a:r>
            <a:r>
              <a:rPr lang="en-US" sz="1300" dirty="0" err="1"/>
              <a:t>jamoon</a:t>
            </a:r>
            <a:r>
              <a:rPr lang="en-US" sz="1300" dirty="0"/>
              <a:t>, samosa, Pongal and </a:t>
            </a:r>
            <a:r>
              <a:rPr lang="en-US" sz="1300" dirty="0" err="1"/>
              <a:t>vada</a:t>
            </a:r>
            <a:r>
              <a:rPr lang="en-US" sz="1300" dirty="0"/>
              <a:t> are doing well.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69933-2BB7-46B4-BFDC-BF3AE9580832}"/>
              </a:ext>
            </a:extLst>
          </p:cNvPr>
          <p:cNvSpPr txBox="1"/>
          <p:nvPr/>
        </p:nvSpPr>
        <p:spPr>
          <a:xfrm>
            <a:off x="7427128" y="4905881"/>
            <a:ext cx="20516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Items that are doing well can be ordered more of.</a:t>
            </a:r>
          </a:p>
          <a:p>
            <a:endParaRPr lang="en-US" sz="1300" dirty="0"/>
          </a:p>
          <a:p>
            <a:r>
              <a:rPr lang="en-US" sz="1300" dirty="0"/>
              <a:t>Further inspection can be done on the items which are being wasted more.</a:t>
            </a:r>
          </a:p>
        </p:txBody>
      </p:sp>
      <p:pic>
        <p:nvPicPr>
          <p:cNvPr id="20" name="Graphic 19" descr="Lightbulb">
            <a:extLst>
              <a:ext uri="{FF2B5EF4-FFF2-40B4-BE49-F238E27FC236}">
                <a16:creationId xmlns:a16="http://schemas.microsoft.com/office/drawing/2014/main" id="{A8D9C518-7360-4832-9A5D-4A427F118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258" y="5669024"/>
            <a:ext cx="376438" cy="42374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266C352-06A0-4A9B-8D90-03EA3E4529DC}"/>
              </a:ext>
            </a:extLst>
          </p:cNvPr>
          <p:cNvSpPr txBox="1">
            <a:spLocks/>
          </p:cNvSpPr>
          <p:nvPr/>
        </p:nvSpPr>
        <p:spPr bwMode="auto">
          <a:xfrm>
            <a:off x="443394" y="27959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 dirty="0">
                <a:solidFill>
                  <a:srgbClr val="006666"/>
                </a:solidFill>
              </a:rPr>
              <a:t>Onion </a:t>
            </a:r>
            <a:r>
              <a:rPr lang="en-US" i="1" dirty="0" err="1">
                <a:solidFill>
                  <a:srgbClr val="006666"/>
                </a:solidFill>
              </a:rPr>
              <a:t>pakoda</a:t>
            </a:r>
            <a:r>
              <a:rPr lang="en-US" i="1" dirty="0">
                <a:solidFill>
                  <a:srgbClr val="006666"/>
                </a:solidFill>
              </a:rPr>
              <a:t> is the most wasted </a:t>
            </a:r>
            <a:r>
              <a:rPr lang="en-US" i="1" dirty="0"/>
              <a:t>item on the menu followed by idly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F26DB-8C20-43F5-8AFA-5E8F8098AE98}"/>
              </a:ext>
            </a:extLst>
          </p:cNvPr>
          <p:cNvSpPr txBox="1"/>
          <p:nvPr/>
        </p:nvSpPr>
        <p:spPr>
          <a:xfrm>
            <a:off x="0" y="0"/>
            <a:ext cx="2434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Item-wise trend</a:t>
            </a:r>
          </a:p>
        </p:txBody>
      </p:sp>
    </p:spTree>
    <p:extLst>
      <p:ext uri="{BB962C8B-B14F-4D97-AF65-F5344CB8AC3E}">
        <p14:creationId xmlns:p14="http://schemas.microsoft.com/office/powerpoint/2010/main" val="42416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7490</TotalTime>
  <Pages>8</Pages>
  <Words>2007</Words>
  <Application>Microsoft Office PowerPoint</Application>
  <PresentationFormat>Custom</PresentationFormat>
  <Paragraphs>304</Paragraphs>
  <Slides>30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 Unicode MS</vt:lpstr>
      <vt:lpstr>Calibri</vt:lpstr>
      <vt:lpstr>Calibri Light</vt:lpstr>
      <vt:lpstr>Open Sans</vt:lpstr>
      <vt:lpstr>Times New Roman</vt:lpstr>
      <vt:lpstr>Webdings</vt:lpstr>
      <vt:lpstr>Wingdings</vt:lpstr>
      <vt:lpstr>blank</vt:lpstr>
      <vt:lpstr>1_blank</vt:lpstr>
      <vt:lpstr>Office Theme</vt:lpstr>
      <vt:lpstr>Bitmap Image</vt:lpstr>
      <vt:lpstr>think-cell Slide</vt:lpstr>
      <vt:lpstr>PowerPoint Presentation</vt:lpstr>
      <vt:lpstr>Agenda</vt:lpstr>
      <vt:lpstr>Inspection of the problem reveals three key focus areas – reducing wastage, increasing employee satisfaction &amp; reducing losses incurred</vt:lpstr>
      <vt:lpstr>Agenda</vt:lpstr>
      <vt:lpstr>Mu Sigma wants to reduce the food wastage from a current 11.5% (since last November) to 5% of the plates ordered 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large percentage of people hail from Karnataka, followed by Tamil Nadu</vt:lpstr>
      <vt:lpstr>Order more of Gulab Jamoon and ice cream and order less of mango custard and jangri</vt:lpstr>
      <vt:lpstr>Order more of Masala dosa , Vada and Poha and less of vegetable idly and shavige bath</vt:lpstr>
      <vt:lpstr>Order more of Samosa and less of Veg Puff</vt:lpstr>
      <vt:lpstr>PowerPoint Presentation</vt:lpstr>
      <vt:lpstr>Agenda</vt:lpstr>
      <vt:lpstr>PowerPoint Presentation</vt:lpstr>
      <vt:lpstr>Agenda</vt:lpstr>
      <vt:lpstr>Recommendations </vt:lpstr>
      <vt:lpstr>Agenda</vt:lpstr>
      <vt:lpstr>Future of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Jeevitha G</dc:creator>
  <cp:lastModifiedBy>Jatin Bhayana</cp:lastModifiedBy>
  <cp:revision>259</cp:revision>
  <cp:lastPrinted>2001-09-28T15:01:44Z</cp:lastPrinted>
  <dcterms:created xsi:type="dcterms:W3CDTF">2014-11-22T10:15:23Z</dcterms:created>
  <dcterms:modified xsi:type="dcterms:W3CDTF">2018-07-12T10:22:57Z</dcterms:modified>
</cp:coreProperties>
</file>